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400" r:id="rIdNeu30"/>
    <p:sldId id="263" r:id="rId9"/>
    <p:sldId id="264" r:id="rId10"/>
    <p:sldId id="265" r:id="rId11"/>
    <p:sldId id="266" r:id="rId12"/>
    <p:sldId id="267" r:id="rId13"/>
    <p:sldId id="268" r:id="rId14"/>
    <p:sldId id="269" r:id="rId15"/>
    <p:sldId id="270" r:id="rId16"/>
    <p:sldId id="271" r:id="rId17"/>
    <p:sldId id="272" r:id="rId18"/>
    <p:sldId id="401" r:id="rIdNeu31"/>
    <p:sldId id="402" r:id="rIdNeu32"/>
    <p:sldId id="403" r:id="rIdNeu33"/>
    <p:sldId id="404" r:id="rIdNeu34"/>
    <p:sldId id="273" r:id="rId19"/>
    <p:sldId id="274" r:id="rId20"/>
    <p:sldId id="275" r:id="rId21"/>
    <p:sldId id="276" r:id="rId22"/>
    <p:sldId id="277" r:id="rId23"/>
    <p:sldId id="278" r:id="rId24"/>
    <p:sldId id="279" r:id="rId25"/>
    <p:sldId id="280" r:id="rId26"/>
    <p:sldId id="281" r:id="rId27"/>
    <p:sldId id="282" r:id="rId28"/>
    <p:sldId id="283" r:id="rId29"/>
    <p:sldId id="405" r:id="rIdNeu35"/>
    <p:sldId id="406" r:id="rIdNeu36"/>
    <p:sldId id="284" r:id="rId30"/>
  </p:sldIdLst>
  <p:notesMasterIdLst>
    <p:notesMasterId r:id="rId31"/>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Neu30" Type="http://schemas.openxmlformats.org/officeDocument/2006/relationships/slide" Target="slides/slide30.xml"/><Relationship Id="rIdNeu31" Type="http://schemas.openxmlformats.org/officeDocument/2006/relationships/slide" Target="slides/slide31.xml"/><Relationship Id="rIdNeu32" Type="http://schemas.openxmlformats.org/officeDocument/2006/relationships/slide" Target="slides/slide32.xml"/><Relationship Id="rIdNeu33" Type="http://schemas.openxmlformats.org/officeDocument/2006/relationships/slide" Target="slides/slide33.xml"/><Relationship Id="rIdNeu34" Type="http://schemas.openxmlformats.org/officeDocument/2006/relationships/slide" Target="slides/slide34.xml"/><Relationship Id="rIdNeu35" Type="http://schemas.openxmlformats.org/officeDocument/2006/relationships/slide" Target="slides/slide35.xml"/><Relationship Id="rIdNeu36" Type="http://schemas.openxmlformats.org/officeDocument/2006/relationships/slide" Target="slides/slide36.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Begrüßung. Zwei Regelwerke, ein Ziel: Was ändert sich ab 2027 konkret im Makleralltag? Stand der Angaben: 09.10.2026.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Sechs Blöcke. Schwerpunkt liegt auf Block 2 und 3, weil dort die Pflichten liegen, die Makler direkt treffen.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Abschnitt 1: Wie GModG und EPBD zusammenhängen und seit wann was gilt.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 GModG ersetzt das GEG. Verkündet im BGBl am 28.07.2026, erste Regelungen seit 29.07.2026 in Kraft (Heizungsregeln). Der für Makler wichtige Teil, Artikel 2 mit Energieausweis und Nachweisen, gilt ab 01.01.2027. Bis dahin gelten die bisherigen Ausweisregeln weiter.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Wichtig für Kundengespräche: Die EPBD richtet sich an Deutschland, nicht an den Eigentümer. Für Eigentümer und Makler verbindlich ist allein das GModG. Medienberichte über eine EU-Sanierungspflicht für Wohnhäuser sind falsch.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Abschnitt 2: Was sich am Energieausweis selbst ab 01.01.2027 ändert.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wichtigsten Änderungen im Vergleich. Gültigkeit bleibt 10 Jahre. Hinweis zum Normstand: Laut GModG Artikel 2 wird ab 2027 nach DIN/TS 18599:2025-10 gerechnet; bis Ende 2026 gilt DIN V 18599:2018-09. Bestehende Ausweise bleiben bis zum Ablauf gültig.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Häufigster Irrtum im Markt: Ab 2027 bekämen alle Gebäude die EU-Skala A bis G. Das stimmt nicht. Wohngebäude behalten A+ bis H nach Endenergie. Nur Nichtwohngebäude bekommen A bis G (§ 86, Anlage 10a GModG), gebildet aus dem Verhältnis zum Referenzgebäude: A bis höchstens 1,0 und nur für Nullemissionsgebäude, G über 3,5.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Vorlagepflicht wird ab 01.01.2027 erweitert: auch bei Verlängerung von Miet-, Pacht- und Leasingverträgen und bei größeren Sanierungen. Für Nichtwohngebäude und gemischt genutzte Gebäude wird bei Neuausstellung nur noch der Bedarfsausweis ausgestellt. Für unsanierte Wohn-Altbauten entfällt die bisherige Pflicht zum Bedarfsausweis.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Abschnitt 3: Was in der Anzeige stehen muss und wer haftet.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87 GModG: Pflicht trifft den Makler, wenn er die Veröffentlichung verantwortet. Ab 01.01.2027 kommt bei Ausweisen nach neuem Recht das Ausstellungsdatum hinzu, die Effizienzklasse ist auch bei Nichtwohngebäuden anzugeben. Fachquellen nennen für Neuausweise den Primärenergiebedarf als Kennwert. Vor dem Einsatz bitte gegen den Gesetzestext der Fassung ab 01.01.2027 prüfen. Für Altausweise gilt die Übergangsregel § 112.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108 GModG: Verstöße bei Vorlage, Übergabe und Inseratsangaben sind Ordnungswidrigkeiten, Rahmen bis 10.000 Euro je Tatbestand. In der Praxis teurer ist oft die Abmahnung: Der BGH hat 2017 entschieden, dass die Pflichtangaben Marktverhaltensregeln nach § 3a UWG sind (I ZR 232/16).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Abschnitt 4: Heizungsregeln und die Folgen für vermietete Objekte. Relevant für Bewertung und Beratung von Käufern.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65-Prozent-Regel des alten § 71 GEG ist gestrichen. Gas-, Öl- und Flüssiggasheizungen dürfen seit 29.07.2026 wieder eingebaut werden. Für Anlagen, die danach in Bestandsgebäude eingebaut werden, gilt § 43 GModG: ein steigender Anteil biogener Brennstoffe oder Wasserstoff. Eine Wärmepumpe erfüllt die Anforderung ohne Bio-Treppe. Für Käufer zählt: Eine neue Gasheizung im Objekt ist ein Kostenpfad, kein Vorteil an sich.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Geregelt in §§ 5a bis 5d CO2KostAufG. Bei einer nach § 43 GModG eingebauten Gas- oder Ölheizung im vermieteten Bestand tragen Vermieter ab 2028 die Hälfte von CO2-Kosten und Gasnetzentgelt, ab 2029 die Hälfte des Bio-Preisbestandteils, gedeckelt auf 30 Prozent des Brennstoffs. Das bisherige Stufenmodell nach Gebäudeeffizienz spielt für diese Anlagen keine Rolle mehr. Für Kapitalanleger ändert das die Rendite.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Abschnitt 5: Was aus der EPBD noch kommt.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Wohngebäude: Ziel für den Bestand, keine Pflicht für das einzelne Haus. Nichtwohngebäude: gebäudescharfe Mindeststandards (MEPS) für die schlechtesten 16 Prozent bis 2030 und 26 Prozent bis 2033. Für Gewerbemakler ist das der wichtigste Punkt: Objekte am unteren Ende der Skala bekommen einen Sanierungszwang mit Datum.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EPBD verlangt ein Schema für Renovierungspässe. Deutschland bildet das über den individuellen Sanierungsfahrplan ab. Die Nutzung ist freiwillig und kann mit dem Energieausweis kombiniert werden. Für den Verkauf ist ein iSFP ein Argument: Käufer sehen Maßnahmen, Reihenfolge und Kosten. Eine nationale Gebäudedatenbank nach Art. 22 gibt es in Deutschland noch nicht.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 01.01.2027 wird der Energieausweis nach § 79 GModG digital und maschinenlesbar ausgestellt. Die EPBD verlangt nationale Datenbanken (Art. 22) und den Zugang zu Gebäudedaten (Art. 16): Eigentümer, Mieter, Verwalter und von ihnen benannte Dritte erhalten den Zugang kostenlos. Deutschland betreibt noch keine nationale Datenbank nach Art. 22. Folge: Gebäudedaten werden zum Datensatz, aus dem Dokumente entstehen.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Gebäudepass des ingenieurbüro rolf krause ist eine technische Plattform zur Unterstützung der EPBD-Umsetzung, keine amtlich bestätigte EPBD-Lösung; nationale Ausführungsregeln, Datenformat und Ausweismuster stehen noch aus. Belegter Stand August 2026: ein Datenbestand für 74 Werkzeuge, Validierung an 34 Fällen der 18599 Gütegemeinschaft mit 964 Größen und null Abweichungen über 1 Prozent (17.08.2026), 7 automatisch erzeugte Dokumente und 43 Kennwerte. Herkunft und Vertrauensstufe je Wert. Gerechnet wird nach DIN V 18599:2018-09, die Fassung wird auf jeder Ausgabe genannt. QR-Code, digitale Signatur und maschinenlesbarer Export sind Zielbild 2027.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Was der Gebäudepass im Vermarktungsprozess bringt. Wichtig: Der Zugang zu den Daten ist für Eigentümer und von ihnen benannte Dritte kostenlos (Art. 16 EPBD). Bezahlt wird die Arbeit: Erfassung, Prüfung, Berechnung, Dokumente und Fortschreibung.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Sechs Punkte zum Mitnehmen. Vor allem: Ausweisdaten vor dem Inserat prüfen und Exposé-Vorlagen zum 01.01.2027 umstellen.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Anhang: Wortlaut der zentralen Vorschriften zum Nachlesen. Im Vortrag nur bei Rückfragen zeigen.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Wortlaut § 80 Abs. 3 und 4 in der Fassung seit 29.07.2026. Ab 01.01.2027 wird Abs. 3 um die Vertragsverlängerung ergänzt, zitiert aus dem Regierungsentwurf vom 13.05.2026; vor Verwendung gegen BGBl. prüfen.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Wortlaut § 87 Abs. 1 und 2 in der Fassung seit 29.07.2026. Gilt bis zum Inkrafttreten von Artikel 2 am 01.01.2027; danach kommen u. a. das Ausstellungsdatum und die Klasse für Nichtwohngebäude hinzu.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Wortlaut § 43 Abs. 1 GModG, in Kraft seit 29.07.2026. Bezugsgröße ist die bereitgestellte Wärme. Alternativen nach Abs. 3 und 4: Solarthermie oder Wärmepumpen-Hybridheizung.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Wortlaut Artikel 9 der EPBD, amtliche deutsche Fassung im Amtsblatt der EU vom 08.05.2024. Absatz 1 betrifft Nichtwohngebäude gebäudescharf, Absatz 2 nur den Wohngebäudebestand insgesamt.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Wortlaut Artikel 19 Abs. 1 und 2 sowie Erwägungsgrund 67 der EPBD. Erwägungsgrund 67 begründet die Angabe von Klasse und Kennwert in allen Anzeigen.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Dank, Fragen, Kontakt.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Jeder Kennwert im Energieausweis ist eine Energiemenge geteilt durch eine Fläche. Bis Ende 2026 ist das bei Wohngebäuden die Gebäudenutzfläche A_N, die aus dem beheizten Volumen errechnet wird (nach der Norm rund 0,32 mal Volumen) – eine Rechengröße, meist größer als die Wohnfläche. Ab 01.01.2027 definiert § 3 Absatz 1 Nummer 26 GModG die Nutzfläche als die Nettoraumfläche nach DIN 277, die beheizt oder gekühlt wird: die Grundflächen der Räume zwischen den Wänden, einschließlich Flur, Treppe, Bad, beheiztem Keller; ohne Wände, ohne kalten Keller, ohne Balkon. Das ist nicht die Wohnfläche: Die DIN 277 halbiert nicht unter Dachschrägen. Folge für den Makler: Das Haus verbraucht gleich viel, der Kennwert je Quadratmeter ändert sich aber, je nach Gebäude nach oben oder nach unten. Ausweise von vor und nach 2027 sind deshalb nicht direkt vergleichbar. Die Effizienzklassen A+ bis H behalten ihre Grenzen und beziehen sich laut Anlage 10 weiter auf die Gebäudenutzfläche. Beim Verbrauchsausweis bleibt die Vereinfachung: Wohnfläche mal 1,35 bei bis zu zwei Wohnungen mit beheiztem Keller, sonst mal 1,2 (§ 82 Absatz 2). Bestehende Ausweise bleiben zehn Jahre gültig.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MEPS steht für Minimum Energy Performance Standards, auf Deutsch Mindestvorgaben für die Gesamtenergieeffizienz. Gemeint ist: Ein bestehendes Gebäude muss zu einem Stichtag einen Mindeststandard einhalten, sonst muss saniert werden. Die EU-Gebäuderichtlinie regelt das in Artikel 9 unterschiedlich. Nichtwohngebäude, Absatz 1: Jeder Mitgliedstaat legt zwei Schwellenwerte fest, bezogen auf den Bestand vom 01.01.2020. Über dem ersten liegen die schlechtesten 16 Prozent, über dem zweiten die schlechtesten 26 Prozent. Ab 2030 muss jedes Nichtwohngebäude unter dem ersten, ab 2033 unter dem zweiten Schwellenwert liegen. Deutschland setzt das in § 40 GModG um: Der Jahres-Primärenergiebedarf darf ab 01.01.2030 höchstens das 3,5fache und ab 01.01.2033 höchstens das 2,95fache des Referenzgebäudes betragen. Als erfüllt gilt die Anforderung ohne Rechnung, wenn das Gebäude ab 1996 errichtet wurde, nachweislich auf das Niveau der Wärmeschutzverordnung 1995 gebracht ist, überwiegend mit Biomasse oder Wärmepumpe heizt oder an Fernwärme hängt. Ausgenommen sind unter anderem Baudenkmäler, freistehende kleine Gebäude und Gebäude, deren Abriss, Aufgabe, Umnutzung oder umfassende Sanierung feststeht; außerdem greift die Pflicht nicht, soweit sie technisch unmöglich oder wirtschaftlich unzumutbar ist. Der Nachweis ist auf Verlangen der Behörde zu führen, in der Regel mit dem Energieausweis (§ 41). Ein Verstoß ist eine Ordnungswidrigkeit. Wohngebäude, Absatz 2: Hier gibt es keinen Mindeststandard für das einzelne Haus. Verpflichtet ist der Mitgliedstaat: Der durchschnittliche Primärenergieverbrauch des gesamten Wohngebäudebestands muss bis 2030 um mindestens 16 Prozent und bis 2035 um 20 bis 22 Prozent gegenüber 2020 sinken; mindestens 55 Prozent dieser Einsparung müssen aus den 43 Prozent der Wohngebäude mit der schlechtesten Effizienz kommen. Das GModG enthält dafür keine Sanierungspflicht für einzelne Wohnhäuser. Für Gewerbemakler heißt das: Bei Objekten am unteren Ende der Skala gehört der Stichtag 2030 in jedes Exposé-Gespräch.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wird § 40 GModG praktisch geprüft: Man rechnet den Primärenergiebedarf des Gebäudes und den seines Referenzgebäudes – gleiche Geometrie, Nutzfläche, Ausrichtung und Nutzung, Technik nach Anlage 2, für diese Prüfung immer mit Primärenergiefaktor 0,7. Der Quotient ist der MEPS-Faktor. Ab 2030 darf er höchstens 3,50 sein, ab 2033 höchstens 2,95. Die 16 und 26 Prozent der EPBD werden für das einzelne deutsche Gebäude nicht mehr berechnet; sie stecken in den beiden Faktoren. Beispiel Büro Baujahr 1980, Beispielwerte: Referenz 100, Ist 330 kWh/(m²a). Faktor 3,30: 2030 erfüllt, 2033 nicht – bis dahin muss der Bedarf auf höchstens 295 sinken, also um gut 10 Prozent. Welche Maßnahme, schreibt das Gesetz nicht vor: Hülle, Anlagentechnik, Lüftung, Beleuchtung oder Energieträger. Wichtig: Es zählt der berechnete Bedarf, nicht der gemessene Verbrauch.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Bevor man rechnet, prüft man die Erfüllungsfiktionen des § 40 Abs. 3: Baujahr ab 01.01.1996, nachgewiesen auf Niveau der Wärmeschutzverordnung vom 16.08.1994, Wärme überwiegend aus Biomasse oder Wärmepumpe, oder Fernwärme. Dann gilt die Anforderung als erfüllt – auch wenn der Faktor rechnerisch schlecht ist. Getrennt davon die Ausnahmen nach Abs. 4: dann ist Abs. 1 gar nicht anzuwenden, etwa bei feststehendem Abriss, Aufgabe des Betriebsgeländes, Nutzungsänderung, feststehender umfassender Sanierung, Baudenkmal, freistehendem kleinen Gebäude unter 50 m² Nutzfläche. Feststehen heißt: belegt, nicht nur beabsichtigt. Und Abs. 1 Satz 2: nicht, soweit technisch unmöglich oder wirtschaftlich unzumutbar. Erst wenn nichts davon greift, wird der Faktor gerechnet. Die vier Fälle sind Beispielwerte: A und B brauchen Maßnahmen, C und D sind ohne Sanierung erledigt. Andere Anforderungen des GModG bleiben in allen Fällen bestehen.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41: Der Nachweis wird nicht automatisch eingereicht, sondern auf Verlangen der nach Landesrecht zuständigen Behörde geführt – mit dem Energieausweis oder auf andere geeignete Weise, wenn die Gesamtenergieeffizienz ausgewiesen ist. Ein Bedarfsausweis, der vor dem 01.01.2027 ausgestellt wurde, reicht bis Ende 2032, wenn sein nicht erneuerbarer Primärenergiebedarf höchstens die Hälfte des Endwerts seiner Effizienzskala beträgt, ab 2033 höchstens 40 Prozent. Beispiel mit Skalenende 1.000: bis 2032 reichen 500, ab 2033 400. Ein Verstoß gegen § 40 Abs. 1 Satz 1 ist ab 01.01.2027 eine Ordnungswidrigkeit nach § 108 Abs. 1 Nr. 4, Geldbuße bis 5.000 Euro; die Pflicht selbst greift erst 2030 beziehungsweise 2033.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Wortlaut § 40 GModG in der Fassung ab 01.01.2027 (Artikel 2 GModG, in Kraft am 01.01.2027). Setzt die Mindestvorgaben aus Art. 9 Abs. 1 EPBD für Nichtwohngebäude um: ab 2030 höchstens das 3,5fache, ab 2033 höchstens das 2,95fache des Referenzgebäudes. Abs. 3: gilt als erfüllt bei Baujahr ab 1996, nachgewiesenem Stand der WSchV 1995, überwiegend Biomasse oder Wärmepumpe, oder Fernwärme. Abs. 4 nennt Ausnahmen (u. a. Abriss, Nutzungsänderung, Baudenkmal, kleine freistehende Gebäude). Nachweis nach § 41 auf Verlangen der Behörde, z. B. mit dem Energieausweis. Für Makler: bei Nichtwohngebäuden vor 1996 nach Heizung und Ausweis fragen.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Wortlaut § 41 GModG in der Fassung ab 01.01.2027 (Artikel 2 GModG). Nachweis nur auf Verlangen der Landesbehörde; Übergangsregel für Bedarfsausweise, die vor dem 01.01.2027 ausgestellt wurden.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e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folie-neu-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folie-neu-3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folie-neu-3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folie-neu-3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folie-neu-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folie-neu-3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folie-neu-36.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gradFill rotWithShape="1">
            <a:gsLst>
              <a:gs pos="0">
                <a:srgbClr val="0D3A5C">
                  <a:alpha val="100000"/>
                </a:srgbClr>
              </a:gs>
              <a:gs pos="100000">
                <a:srgbClr val="1B4B82">
                  <a:alpha val="100000"/>
                </a:srgbClr>
              </a:gs>
            </a:gsLst>
            <a:lin ang="2700000" scaled="0"/>
          </a:gradFill>
          <a:ln/>
        </p:spPr>
      </p:sp>
      <p:sp>
        <p:nvSpPr>
          <p:cNvPr id="3" name="Shape 1"/>
          <p:cNvSpPr/>
          <p:nvPr/>
        </p:nvSpPr>
        <p:spPr>
          <a:xfrm>
            <a:off x="1143000" y="952500"/>
            <a:ext cx="685800" cy="685800"/>
          </a:xfrm>
          <a:prstGeom prst="roundRect">
            <a:avLst>
              <a:gd name="adj" fmla="val 8333"/>
            </a:avLst>
          </a:prstGeom>
          <a:solidFill>
            <a:srgbClr val="FFFFFF"/>
          </a:solidFill>
          <a:ln/>
        </p:spPr>
      </p:sp>
      <p:pic>
        <p:nvPicPr>
          <p:cNvPr id="4" name="Image 0" descr="preencoded.png">    </p:cNvPr>
          <p:cNvPicPr>
            <a:picLocks noChangeAspect="1"/>
          </p:cNvPicPr>
          <p:nvPr/>
        </p:nvPicPr>
        <p:blipFill>
          <a:blip r:embed="rId1"/>
          <a:stretch>
            <a:fillRect/>
          </a:stretch>
        </p:blipFill>
        <p:spPr>
          <a:xfrm>
            <a:off x="1143000" y="952500"/>
            <a:ext cx="685800" cy="685800"/>
          </a:xfrm>
          <a:prstGeom prst="rect">
            <a:avLst/>
          </a:prstGeom>
        </p:spPr>
      </p:pic>
      <p:sp>
        <p:nvSpPr>
          <p:cNvPr id="5" name="Text 2"/>
          <p:cNvSpPr/>
          <p:nvPr/>
        </p:nvSpPr>
        <p:spPr>
          <a:xfrm>
            <a:off x="2057400" y="1133475"/>
            <a:ext cx="3477220" cy="361950"/>
          </a:xfrm>
          <a:prstGeom prst="rect">
            <a:avLst/>
          </a:prstGeom>
          <a:noFill/>
          <a:ln/>
        </p:spPr>
        <p:txBody>
          <a:bodyPr wrap="square" lIns="25400" tIns="25400" rIns="25400" bIns="25400" rtlCol="0" anchor="t">
            <a:normAutofit/>
          </a:bodyPr>
          <a:lstStyle/>
          <a:p>
            <a:pPr algn="l" indent="0" marL="0">
              <a:buNone/>
            </a:pPr>
            <a:r>
              <a:rPr lang="en-US" sz="2250" b="1" dirty="0">
                <a:solidFill>
                  <a:srgbClr val="FFFFFF">
                    <a:alpha val="85000"/>
                  </a:srgbClr>
                </a:solidFill>
                <a:latin typeface="Arial" pitchFamily="34" charset="0"/>
                <a:ea typeface="Arial" pitchFamily="34" charset="-122"/>
                <a:cs typeface="Arial" pitchFamily="34" charset="-120"/>
              </a:rPr>
              <a:t>ingenieurbüro rolf krause</a:t>
            </a:r>
            <a:endParaRPr lang="en-US" sz="2250" dirty="0"/>
          </a:p>
        </p:txBody>
      </p:sp>
      <p:sp>
        <p:nvSpPr>
          <p:cNvPr id="6" name="Shape 3"/>
          <p:cNvSpPr/>
          <p:nvPr/>
        </p:nvSpPr>
        <p:spPr>
          <a:xfrm>
            <a:off x="1143000" y="3499396"/>
            <a:ext cx="5282505" cy="504825"/>
          </a:xfrm>
          <a:prstGeom prst="roundRect">
            <a:avLst>
              <a:gd name="adj" fmla="val 50000"/>
            </a:avLst>
          </a:prstGeom>
          <a:solidFill>
            <a:srgbClr val="00A0D2">
              <a:alpha val="25000"/>
            </a:srgbClr>
          </a:solidFill>
          <a:ln w="9525">
            <a:solidFill>
              <a:srgbClr val="00C5E5">
                <a:alpha val="50000"/>
              </a:srgbClr>
            </a:solidFill>
            <a:prstDash val="solid"/>
          </a:ln>
        </p:spPr>
      </p:sp>
      <p:sp>
        <p:nvSpPr>
          <p:cNvPr id="7" name="Text 4"/>
          <p:cNvSpPr/>
          <p:nvPr/>
        </p:nvSpPr>
        <p:spPr>
          <a:xfrm>
            <a:off x="1381125" y="3604171"/>
            <a:ext cx="4964731" cy="333375"/>
          </a:xfrm>
          <a:prstGeom prst="rect">
            <a:avLst/>
          </a:prstGeom>
          <a:noFill/>
          <a:ln/>
        </p:spPr>
        <p:txBody>
          <a:bodyPr wrap="square" lIns="25400" tIns="25400" rIns="25400" bIns="25400" rtlCol="0" anchor="t">
            <a:normAutofit/>
          </a:bodyPr>
          <a:lstStyle/>
          <a:p>
            <a:pPr algn="l" indent="0" marL="0">
              <a:buNone/>
            </a:pPr>
            <a:r>
              <a:rPr lang="en-US" sz="1950" b="1" spc="38" kern="0" dirty="0">
                <a:solidFill>
                  <a:srgbClr val="FFFFFF"/>
                </a:solidFill>
                <a:latin typeface="Arial" pitchFamily="34" charset="0"/>
                <a:ea typeface="Arial" pitchFamily="34" charset="-122"/>
                <a:cs typeface="Arial" pitchFamily="34" charset="-120"/>
              </a:rPr>
              <a:t>Vortrag für Immobilienmakler · 30 Minuten</a:t>
            </a:r>
            <a:endParaRPr lang="en-US" sz="1950" dirty="0"/>
          </a:p>
        </p:txBody>
      </p:sp>
      <p:sp>
        <p:nvSpPr>
          <p:cNvPr id="8" name="Text 5"/>
          <p:cNvSpPr/>
          <p:nvPr/>
        </p:nvSpPr>
        <p:spPr>
          <a:xfrm>
            <a:off x="1143000" y="4347121"/>
            <a:ext cx="15716250" cy="1126182"/>
          </a:xfrm>
          <a:prstGeom prst="rect">
            <a:avLst/>
          </a:prstGeom>
          <a:noFill/>
          <a:ln/>
        </p:spPr>
        <p:txBody>
          <a:bodyPr wrap="square" lIns="25400" tIns="25400" rIns="25400" bIns="25400" rtlCol="0" anchor="t">
            <a:normAutofit/>
          </a:bodyPr>
          <a:lstStyle/>
          <a:p>
            <a:pPr algn="l" indent="0" marL="0">
              <a:lnSpc>
                <a:spcPct val="72304"/>
              </a:lnSpc>
              <a:buNone/>
            </a:pPr>
            <a:r>
              <a:rPr lang="en-US" sz="8400" b="1" spc="-150" kern="0" dirty="0">
                <a:solidFill>
                  <a:srgbClr val="FFFFFF"/>
                </a:solidFill>
                <a:latin typeface="Arial" pitchFamily="34" charset="0"/>
                <a:ea typeface="Arial" pitchFamily="34" charset="-122"/>
                <a:cs typeface="Arial" pitchFamily="34" charset="-120"/>
              </a:rPr>
              <a:t>GModG und EPBD</a:t>
            </a:r>
            <a:endParaRPr lang="en-US" sz="8400" dirty="0"/>
          </a:p>
        </p:txBody>
      </p:sp>
      <p:sp>
        <p:nvSpPr>
          <p:cNvPr id="9" name="Text 6"/>
          <p:cNvSpPr/>
          <p:nvPr/>
        </p:nvSpPr>
        <p:spPr>
          <a:xfrm>
            <a:off x="1143000" y="5778103"/>
            <a:ext cx="15716250" cy="609600"/>
          </a:xfrm>
          <a:prstGeom prst="rect">
            <a:avLst/>
          </a:prstGeom>
          <a:noFill/>
          <a:ln/>
        </p:spPr>
        <p:txBody>
          <a:bodyPr wrap="square" lIns="25400" tIns="25400" rIns="25400" bIns="25400" rtlCol="0" anchor="t">
            <a:normAutofit/>
          </a:bodyPr>
          <a:lstStyle/>
          <a:p>
            <a:pPr algn="l" indent="0" marL="0">
              <a:lnSpc>
                <a:spcPct val="109091"/>
              </a:lnSpc>
              <a:buNone/>
            </a:pPr>
            <a:r>
              <a:rPr lang="en-US" sz="3600" dirty="0">
                <a:solidFill>
                  <a:srgbClr val="FFFFFF">
                    <a:alpha val="85000"/>
                  </a:srgbClr>
                </a:solidFill>
                <a:latin typeface="Arial" pitchFamily="34" charset="0"/>
                <a:ea typeface="Arial" pitchFamily="34" charset="-122"/>
                <a:cs typeface="Arial" pitchFamily="34" charset="-120"/>
              </a:rPr>
              <a:t>Anforderungen und Änderungen für Verkauf und Vermietung</a:t>
            </a:r>
            <a:endParaRPr lang="en-US" sz="3600" dirty="0"/>
          </a:p>
        </p:txBody>
      </p:sp>
      <p:sp>
        <p:nvSpPr>
          <p:cNvPr id="10" name="Shape 7"/>
          <p:cNvSpPr/>
          <p:nvPr/>
        </p:nvSpPr>
        <p:spPr>
          <a:xfrm>
            <a:off x="1143000" y="8210550"/>
            <a:ext cx="16002000" cy="9525"/>
          </a:xfrm>
          <a:prstGeom prst="rect">
            <a:avLst/>
          </a:prstGeom>
          <a:solidFill>
            <a:srgbClr val="FFFFFF">
              <a:alpha val="18000"/>
            </a:srgbClr>
          </a:solidFill>
          <a:ln/>
        </p:spPr>
      </p:sp>
      <p:sp>
        <p:nvSpPr>
          <p:cNvPr id="11" name="Text 8"/>
          <p:cNvSpPr/>
          <p:nvPr/>
        </p:nvSpPr>
        <p:spPr>
          <a:xfrm>
            <a:off x="1143000" y="8524875"/>
            <a:ext cx="6837060" cy="371475"/>
          </a:xfrm>
          <a:prstGeom prst="rect">
            <a:avLst/>
          </a:prstGeom>
          <a:noFill/>
          <a:ln/>
        </p:spPr>
        <p:txBody>
          <a:bodyPr wrap="square" lIns="25400" tIns="25400" rIns="25400" bIns="25400" rtlCol="0" anchor="t">
            <a:normAutofit/>
          </a:bodyPr>
          <a:lstStyle/>
          <a:p>
            <a:pPr algn="l" indent="0" marL="0">
              <a:buNone/>
            </a:pPr>
            <a:r>
              <a:rPr lang="en-US" sz="2100" dirty="0">
                <a:solidFill>
                  <a:srgbClr val="FFFFFF">
                    <a:alpha val="85000"/>
                  </a:srgbClr>
                </a:solidFill>
                <a:latin typeface="Arial" pitchFamily="34" charset="0"/>
                <a:ea typeface="Arial" pitchFamily="34" charset="-122"/>
                <a:cs typeface="Arial" pitchFamily="34" charset="-120"/>
              </a:rPr>
              <a:t>Dipl.-Ing. Rolf Krause · Energieberater · KfW-Experte</a:t>
            </a:r>
            <a:endParaRPr lang="en-US" sz="2100" dirty="0"/>
          </a:p>
        </p:txBody>
      </p:sp>
      <p:sp>
        <p:nvSpPr>
          <p:cNvPr id="12" name="Text 9"/>
          <p:cNvSpPr/>
          <p:nvPr/>
        </p:nvSpPr>
        <p:spPr>
          <a:xfrm>
            <a:off x="14964966" y="8553450"/>
            <a:ext cx="2398038" cy="342900"/>
          </a:xfrm>
          <a:prstGeom prst="rect">
            <a:avLst/>
          </a:prstGeom>
          <a:noFill/>
          <a:ln/>
        </p:spPr>
        <p:txBody>
          <a:bodyPr wrap="square" lIns="25400" tIns="25400" rIns="25400" bIns="25400" rtlCol="0" anchor="t">
            <a:normAutofit/>
          </a:bodyPr>
          <a:lstStyle/>
          <a:p>
            <a:pPr algn="l" indent="0" marL="0">
              <a:buNone/>
            </a:pPr>
            <a:r>
              <a:rPr lang="en-US" sz="2100" b="1" dirty="0">
                <a:solidFill>
                  <a:srgbClr val="00C5E5"/>
                </a:solidFill>
                <a:latin typeface="Arial" pitchFamily="34" charset="0"/>
                <a:ea typeface="Arial" pitchFamily="34" charset="-122"/>
                <a:cs typeface="Arial" pitchFamily="34" charset="-120"/>
              </a:rPr>
              <a:t>Stand: 09.10.2026</a:t>
            </a:r>
            <a:endParaRPr lang="en-US" sz="2100" dirty="0"/>
          </a:p>
        </p:txBody>
      </p:sp>
      <p:sp>
        <p:nvSpPr>
          <p:cNvPr id="13" name="Text 10"/>
          <p:cNvSpPr/>
          <p:nvPr/>
        </p:nvSpPr>
        <p:spPr>
          <a:xfrm>
            <a:off x="1143000" y="9403259"/>
            <a:ext cx="16482060" cy="65514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FFFFFF">
                    <a:alpha val="75000"/>
                  </a:srgbClr>
                </a:solidFill>
                <a:latin typeface="Arial" pitchFamily="34" charset="0"/>
                <a:ea typeface="Arial" pitchFamily="34" charset="-122"/>
                <a:cs typeface="Arial" pitchFamily="34" charset="-120"/>
              </a:rPr>
              <a:t>GModG = Gebäudemodernisierungsgesetz · EPBD = Energy Performance of Buildings Directive, EU-Gebäuderichtlinie (EU) 2024/1275 · KfW = Kreditanstalt für Wiederaufbau · Dipl.-Ing. = Diplom-Ingenieur</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1143000" y="952500"/>
            <a:ext cx="17602200" cy="333375"/>
          </a:xfrm>
          <a:prstGeom prst="rect">
            <a:avLst/>
          </a:prstGeom>
          <a:noFill/>
          <a:ln/>
        </p:spPr>
        <p:txBody>
          <a:bodyPr wrap="square" lIns="25400" tIns="25400" rIns="25400" bIns="25400" rtlCol="0" anchor="t">
            <a:normAutofit/>
          </a:bodyPr>
          <a:lstStyle/>
          <a:p>
            <a:pPr algn="l" indent="0" marL="0">
              <a:buNone/>
            </a:pPr>
            <a:r>
              <a:rPr lang="en-US" sz="1950" b="1" spc="38" kern="0" dirty="0">
                <a:solidFill>
                  <a:srgbClr val="00A0D2"/>
                </a:solidFill>
                <a:latin typeface="Arial" pitchFamily="34" charset="0"/>
                <a:ea typeface="Arial" pitchFamily="34" charset="-122"/>
                <a:cs typeface="Arial" pitchFamily="34" charset="-120"/>
              </a:rPr>
              <a:t>ÜBERSICHT</a:t>
            </a:r>
            <a:endParaRPr lang="en-US" sz="1950" dirty="0"/>
          </a:p>
        </p:txBody>
      </p:sp>
      <p:sp>
        <p:nvSpPr>
          <p:cNvPr id="3" name="Text 1"/>
          <p:cNvSpPr/>
          <p:nvPr/>
        </p:nvSpPr>
        <p:spPr>
          <a:xfrm>
            <a:off x="1143000" y="1400175"/>
            <a:ext cx="17602200" cy="742950"/>
          </a:xfrm>
          <a:prstGeom prst="rect">
            <a:avLst/>
          </a:prstGeom>
          <a:noFill/>
          <a:ln/>
        </p:spPr>
        <p:txBody>
          <a:bodyPr wrap="square" lIns="25400" tIns="25400" rIns="25400" bIns="25400" rtlCol="0" anchor="t">
            <a:normAutofit/>
          </a:bodyPr>
          <a:lstStyle/>
          <a:p>
            <a:pPr algn="l" indent="0" marL="0">
              <a:buNone/>
            </a:pPr>
            <a:r>
              <a:rPr lang="en-US" sz="4800" b="1" spc="-75" kern="0" dirty="0">
                <a:solidFill>
                  <a:srgbClr val="0D3A5C"/>
                </a:solidFill>
                <a:latin typeface="Arial" pitchFamily="34" charset="0"/>
                <a:ea typeface="Arial" pitchFamily="34" charset="-122"/>
                <a:cs typeface="Arial" pitchFamily="34" charset="-120"/>
              </a:rPr>
              <a:t>Agenda</a:t>
            </a:r>
            <a:endParaRPr lang="en-US" sz="4800" dirty="0"/>
          </a:p>
        </p:txBody>
      </p:sp>
      <p:sp>
        <p:nvSpPr>
          <p:cNvPr id="4" name="Shape 2"/>
          <p:cNvSpPr/>
          <p:nvPr/>
        </p:nvSpPr>
        <p:spPr>
          <a:xfrm>
            <a:off x="1143000" y="2638425"/>
            <a:ext cx="7620000" cy="19050"/>
          </a:xfrm>
          <a:prstGeom prst="rect">
            <a:avLst/>
          </a:prstGeom>
          <a:solidFill>
            <a:srgbClr val="E2E8F0"/>
          </a:solidFill>
          <a:ln/>
        </p:spPr>
      </p:sp>
      <p:sp>
        <p:nvSpPr>
          <p:cNvPr id="5" name="Text 3"/>
          <p:cNvSpPr/>
          <p:nvPr/>
        </p:nvSpPr>
        <p:spPr>
          <a:xfrm>
            <a:off x="1143000" y="2924175"/>
            <a:ext cx="669578" cy="657225"/>
          </a:xfrm>
          <a:prstGeom prst="rect">
            <a:avLst/>
          </a:prstGeom>
          <a:noFill/>
          <a:ln/>
        </p:spPr>
        <p:txBody>
          <a:bodyPr wrap="square" lIns="25400" tIns="25400" rIns="25400" bIns="25400" rtlCol="0" anchor="t">
            <a:normAutofit/>
          </a:bodyPr>
          <a:lstStyle/>
          <a:p>
            <a:pPr algn="l" indent="0" marL="0">
              <a:buNone/>
            </a:pPr>
            <a:r>
              <a:rPr lang="en-US" sz="4200" b="1" dirty="0">
                <a:solidFill>
                  <a:srgbClr val="00A0D2"/>
                </a:solidFill>
                <a:latin typeface="Arial" pitchFamily="34" charset="0"/>
                <a:ea typeface="Arial" pitchFamily="34" charset="-122"/>
                <a:cs typeface="Arial" pitchFamily="34" charset="-120"/>
              </a:rPr>
              <a:t>01</a:t>
            </a:r>
            <a:endParaRPr lang="en-US" sz="4200" dirty="0"/>
          </a:p>
        </p:txBody>
      </p:sp>
      <p:sp>
        <p:nvSpPr>
          <p:cNvPr id="6" name="Text 4"/>
          <p:cNvSpPr/>
          <p:nvPr/>
        </p:nvSpPr>
        <p:spPr>
          <a:xfrm>
            <a:off x="2041178" y="3076575"/>
            <a:ext cx="2725460" cy="466725"/>
          </a:xfrm>
          <a:prstGeom prst="rect">
            <a:avLst/>
          </a:prstGeom>
          <a:noFill/>
          <a:ln/>
        </p:spPr>
        <p:txBody>
          <a:bodyPr wrap="square" lIns="25400" tIns="25400" rIns="25400" bIns="25400" rtlCol="0" anchor="t">
            <a:normAutofit/>
          </a:bodyPr>
          <a:lstStyle/>
          <a:p>
            <a:pPr algn="l" indent="0" marL="0">
              <a:buNone/>
            </a:pPr>
            <a:r>
              <a:rPr lang="en-US" sz="3000" b="1" dirty="0">
                <a:solidFill>
                  <a:srgbClr val="0D3A5C"/>
                </a:solidFill>
                <a:latin typeface="Arial" pitchFamily="34" charset="0"/>
                <a:ea typeface="Arial" pitchFamily="34" charset="-122"/>
                <a:cs typeface="Arial" pitchFamily="34" charset="-120"/>
              </a:rPr>
              <a:t>Rechtsrahmen</a:t>
            </a:r>
            <a:endParaRPr lang="en-US" sz="3000" dirty="0"/>
          </a:p>
        </p:txBody>
      </p:sp>
      <p:sp>
        <p:nvSpPr>
          <p:cNvPr id="7" name="Shape 5"/>
          <p:cNvSpPr/>
          <p:nvPr/>
        </p:nvSpPr>
        <p:spPr>
          <a:xfrm>
            <a:off x="9525000" y="2638425"/>
            <a:ext cx="7620000" cy="19050"/>
          </a:xfrm>
          <a:prstGeom prst="rect">
            <a:avLst/>
          </a:prstGeom>
          <a:solidFill>
            <a:srgbClr val="E2E8F0"/>
          </a:solidFill>
          <a:ln/>
        </p:spPr>
      </p:sp>
      <p:sp>
        <p:nvSpPr>
          <p:cNvPr id="8" name="Text 6"/>
          <p:cNvSpPr/>
          <p:nvPr/>
        </p:nvSpPr>
        <p:spPr>
          <a:xfrm>
            <a:off x="9525000" y="2924175"/>
            <a:ext cx="669578" cy="657225"/>
          </a:xfrm>
          <a:prstGeom prst="rect">
            <a:avLst/>
          </a:prstGeom>
          <a:noFill/>
          <a:ln/>
        </p:spPr>
        <p:txBody>
          <a:bodyPr wrap="square" lIns="25400" tIns="25400" rIns="25400" bIns="25400" rtlCol="0" anchor="t">
            <a:normAutofit/>
          </a:bodyPr>
          <a:lstStyle/>
          <a:p>
            <a:pPr algn="l" indent="0" marL="0">
              <a:buNone/>
            </a:pPr>
            <a:r>
              <a:rPr lang="en-US" sz="4200" b="1" dirty="0">
                <a:solidFill>
                  <a:srgbClr val="00A0D2"/>
                </a:solidFill>
                <a:latin typeface="Arial" pitchFamily="34" charset="0"/>
                <a:ea typeface="Arial" pitchFamily="34" charset="-122"/>
                <a:cs typeface="Arial" pitchFamily="34" charset="-120"/>
              </a:rPr>
              <a:t>04</a:t>
            </a:r>
            <a:endParaRPr lang="en-US" sz="4200" dirty="0"/>
          </a:p>
        </p:txBody>
      </p:sp>
      <p:sp>
        <p:nvSpPr>
          <p:cNvPr id="9" name="Text 7"/>
          <p:cNvSpPr/>
          <p:nvPr/>
        </p:nvSpPr>
        <p:spPr>
          <a:xfrm>
            <a:off x="10423178" y="3076575"/>
            <a:ext cx="4496321" cy="466725"/>
          </a:xfrm>
          <a:prstGeom prst="rect">
            <a:avLst/>
          </a:prstGeom>
          <a:noFill/>
          <a:ln/>
        </p:spPr>
        <p:txBody>
          <a:bodyPr wrap="square" lIns="25400" tIns="25400" rIns="25400" bIns="25400" rtlCol="0" anchor="t">
            <a:normAutofit/>
          </a:bodyPr>
          <a:lstStyle/>
          <a:p>
            <a:pPr algn="l" indent="0" marL="0">
              <a:buNone/>
            </a:pPr>
            <a:r>
              <a:rPr lang="en-US" sz="3000" b="1" dirty="0">
                <a:solidFill>
                  <a:srgbClr val="0D3A5C"/>
                </a:solidFill>
                <a:latin typeface="Arial" pitchFamily="34" charset="0"/>
                <a:ea typeface="Arial" pitchFamily="34" charset="-122"/>
                <a:cs typeface="Arial" pitchFamily="34" charset="-120"/>
              </a:rPr>
              <a:t>Heizung und Mietkosten</a:t>
            </a:r>
            <a:endParaRPr lang="en-US" sz="3000" dirty="0"/>
          </a:p>
        </p:txBody>
      </p:sp>
      <p:sp>
        <p:nvSpPr>
          <p:cNvPr id="10" name="Shape 8"/>
          <p:cNvSpPr/>
          <p:nvPr/>
        </p:nvSpPr>
        <p:spPr>
          <a:xfrm>
            <a:off x="1143000" y="3810000"/>
            <a:ext cx="7620000" cy="19050"/>
          </a:xfrm>
          <a:prstGeom prst="rect">
            <a:avLst/>
          </a:prstGeom>
          <a:solidFill>
            <a:srgbClr val="E2E8F0"/>
          </a:solidFill>
          <a:ln/>
        </p:spPr>
      </p:sp>
      <p:sp>
        <p:nvSpPr>
          <p:cNvPr id="11" name="Text 9"/>
          <p:cNvSpPr/>
          <p:nvPr/>
        </p:nvSpPr>
        <p:spPr>
          <a:xfrm>
            <a:off x="1143000" y="4095750"/>
            <a:ext cx="669578" cy="657225"/>
          </a:xfrm>
          <a:prstGeom prst="rect">
            <a:avLst/>
          </a:prstGeom>
          <a:noFill/>
          <a:ln/>
        </p:spPr>
        <p:txBody>
          <a:bodyPr wrap="square" lIns="25400" tIns="25400" rIns="25400" bIns="25400" rtlCol="0" anchor="t">
            <a:normAutofit/>
          </a:bodyPr>
          <a:lstStyle/>
          <a:p>
            <a:pPr algn="l" indent="0" marL="0">
              <a:buNone/>
            </a:pPr>
            <a:r>
              <a:rPr lang="en-US" sz="4200" b="1" dirty="0">
                <a:solidFill>
                  <a:srgbClr val="00A0D2"/>
                </a:solidFill>
                <a:latin typeface="Arial" pitchFamily="34" charset="0"/>
                <a:ea typeface="Arial" pitchFamily="34" charset="-122"/>
                <a:cs typeface="Arial" pitchFamily="34" charset="-120"/>
              </a:rPr>
              <a:t>02</a:t>
            </a:r>
            <a:endParaRPr lang="en-US" sz="4200" dirty="0"/>
          </a:p>
        </p:txBody>
      </p:sp>
      <p:sp>
        <p:nvSpPr>
          <p:cNvPr id="12" name="Text 10"/>
          <p:cNvSpPr/>
          <p:nvPr/>
        </p:nvSpPr>
        <p:spPr>
          <a:xfrm>
            <a:off x="2041178" y="4248150"/>
            <a:ext cx="4590127" cy="466725"/>
          </a:xfrm>
          <a:prstGeom prst="rect">
            <a:avLst/>
          </a:prstGeom>
          <a:noFill/>
          <a:ln/>
        </p:spPr>
        <p:txBody>
          <a:bodyPr wrap="square" lIns="25400" tIns="25400" rIns="25400" bIns="25400" rtlCol="0" anchor="t">
            <a:normAutofit/>
          </a:bodyPr>
          <a:lstStyle/>
          <a:p>
            <a:pPr algn="l" indent="0" marL="0">
              <a:buNone/>
            </a:pPr>
            <a:r>
              <a:rPr lang="en-US" sz="3000" b="1" dirty="0">
                <a:solidFill>
                  <a:srgbClr val="0D3A5C"/>
                </a:solidFill>
                <a:latin typeface="Arial" pitchFamily="34" charset="0"/>
                <a:ea typeface="Arial" pitchFamily="34" charset="-122"/>
                <a:cs typeface="Arial" pitchFamily="34" charset="-120"/>
              </a:rPr>
              <a:t>Energieausweis ab 2027</a:t>
            </a:r>
            <a:endParaRPr lang="en-US" sz="3000" dirty="0"/>
          </a:p>
        </p:txBody>
      </p:sp>
      <p:sp>
        <p:nvSpPr>
          <p:cNvPr id="13" name="Shape 11"/>
          <p:cNvSpPr/>
          <p:nvPr/>
        </p:nvSpPr>
        <p:spPr>
          <a:xfrm>
            <a:off x="9525000" y="3810000"/>
            <a:ext cx="7620000" cy="19050"/>
          </a:xfrm>
          <a:prstGeom prst="rect">
            <a:avLst/>
          </a:prstGeom>
          <a:solidFill>
            <a:srgbClr val="E2E8F0"/>
          </a:solidFill>
          <a:ln/>
        </p:spPr>
      </p:sp>
      <p:sp>
        <p:nvSpPr>
          <p:cNvPr id="14" name="Text 12"/>
          <p:cNvSpPr/>
          <p:nvPr/>
        </p:nvSpPr>
        <p:spPr>
          <a:xfrm>
            <a:off x="9525000" y="4095750"/>
            <a:ext cx="669578" cy="657225"/>
          </a:xfrm>
          <a:prstGeom prst="rect">
            <a:avLst/>
          </a:prstGeom>
          <a:noFill/>
          <a:ln/>
        </p:spPr>
        <p:txBody>
          <a:bodyPr wrap="square" lIns="25400" tIns="25400" rIns="25400" bIns="25400" rtlCol="0" anchor="t">
            <a:normAutofit/>
          </a:bodyPr>
          <a:lstStyle/>
          <a:p>
            <a:pPr algn="l" indent="0" marL="0">
              <a:buNone/>
            </a:pPr>
            <a:r>
              <a:rPr lang="en-US" sz="4200" b="1" dirty="0">
                <a:solidFill>
                  <a:srgbClr val="00A0D2"/>
                </a:solidFill>
                <a:latin typeface="Arial" pitchFamily="34" charset="0"/>
                <a:ea typeface="Arial" pitchFamily="34" charset="-122"/>
                <a:cs typeface="Arial" pitchFamily="34" charset="-120"/>
              </a:rPr>
              <a:t>05</a:t>
            </a:r>
            <a:endParaRPr lang="en-US" sz="4200" dirty="0"/>
          </a:p>
        </p:txBody>
      </p:sp>
      <p:sp>
        <p:nvSpPr>
          <p:cNvPr id="15" name="Text 13"/>
          <p:cNvSpPr/>
          <p:nvPr/>
        </p:nvSpPr>
        <p:spPr>
          <a:xfrm>
            <a:off x="10423178" y="4248150"/>
            <a:ext cx="6360170" cy="466725"/>
          </a:xfrm>
          <a:prstGeom prst="rect">
            <a:avLst/>
          </a:prstGeom>
          <a:noFill/>
          <a:ln/>
        </p:spPr>
        <p:txBody>
          <a:bodyPr wrap="square" lIns="25400" tIns="25400" rIns="25400" bIns="25400" rtlCol="0" anchor="t">
            <a:normAutofit/>
          </a:bodyPr>
          <a:lstStyle/>
          <a:p>
            <a:pPr algn="l" indent="0" marL="0">
              <a:buNone/>
            </a:pPr>
            <a:r>
              <a:rPr lang="en-US" sz="3000" b="1" dirty="0">
                <a:solidFill>
                  <a:srgbClr val="0D3A5C"/>
                </a:solidFill>
                <a:latin typeface="Arial" pitchFamily="34" charset="0"/>
                <a:ea typeface="Arial" pitchFamily="34" charset="-122"/>
                <a:cs typeface="Arial" pitchFamily="34" charset="-120"/>
              </a:rPr>
              <a:t>Ausblick EPBD und Gebäudepass</a:t>
            </a:r>
            <a:endParaRPr lang="en-US" sz="3000" dirty="0"/>
          </a:p>
        </p:txBody>
      </p:sp>
      <p:sp>
        <p:nvSpPr>
          <p:cNvPr id="16" name="Shape 14"/>
          <p:cNvSpPr/>
          <p:nvPr/>
        </p:nvSpPr>
        <p:spPr>
          <a:xfrm>
            <a:off x="1143000" y="4981575"/>
            <a:ext cx="7620000" cy="19050"/>
          </a:xfrm>
          <a:prstGeom prst="rect">
            <a:avLst/>
          </a:prstGeom>
          <a:solidFill>
            <a:srgbClr val="E2E8F0"/>
          </a:solidFill>
          <a:ln/>
        </p:spPr>
      </p:sp>
      <p:sp>
        <p:nvSpPr>
          <p:cNvPr id="17" name="Text 15"/>
          <p:cNvSpPr/>
          <p:nvPr/>
        </p:nvSpPr>
        <p:spPr>
          <a:xfrm>
            <a:off x="1143000" y="5267325"/>
            <a:ext cx="669578" cy="657225"/>
          </a:xfrm>
          <a:prstGeom prst="rect">
            <a:avLst/>
          </a:prstGeom>
          <a:noFill/>
          <a:ln/>
        </p:spPr>
        <p:txBody>
          <a:bodyPr wrap="square" lIns="25400" tIns="25400" rIns="25400" bIns="25400" rtlCol="0" anchor="t">
            <a:normAutofit/>
          </a:bodyPr>
          <a:lstStyle/>
          <a:p>
            <a:pPr algn="l" indent="0" marL="0">
              <a:buNone/>
            </a:pPr>
            <a:r>
              <a:rPr lang="en-US" sz="4200" b="1" dirty="0">
                <a:solidFill>
                  <a:srgbClr val="00A0D2"/>
                </a:solidFill>
                <a:latin typeface="Arial" pitchFamily="34" charset="0"/>
                <a:ea typeface="Arial" pitchFamily="34" charset="-122"/>
                <a:cs typeface="Arial" pitchFamily="34" charset="-120"/>
              </a:rPr>
              <a:t>03</a:t>
            </a:r>
            <a:endParaRPr lang="en-US" sz="4200" dirty="0"/>
          </a:p>
        </p:txBody>
      </p:sp>
      <p:sp>
        <p:nvSpPr>
          <p:cNvPr id="18" name="Text 16"/>
          <p:cNvSpPr/>
          <p:nvPr/>
        </p:nvSpPr>
        <p:spPr>
          <a:xfrm>
            <a:off x="2041178" y="5419725"/>
            <a:ext cx="4613211" cy="466725"/>
          </a:xfrm>
          <a:prstGeom prst="rect">
            <a:avLst/>
          </a:prstGeom>
          <a:noFill/>
          <a:ln/>
        </p:spPr>
        <p:txBody>
          <a:bodyPr wrap="square" lIns="25400" tIns="25400" rIns="25400" bIns="25400" rtlCol="0" anchor="t">
            <a:normAutofit/>
          </a:bodyPr>
          <a:lstStyle/>
          <a:p>
            <a:pPr algn="l" indent="0" marL="0">
              <a:buNone/>
            </a:pPr>
            <a:r>
              <a:rPr lang="en-US" sz="3000" b="1" dirty="0">
                <a:solidFill>
                  <a:srgbClr val="0D3A5C"/>
                </a:solidFill>
                <a:latin typeface="Arial" pitchFamily="34" charset="0"/>
                <a:ea typeface="Arial" pitchFamily="34" charset="-122"/>
                <a:cs typeface="Arial" pitchFamily="34" charset="-120"/>
              </a:rPr>
              <a:t>Inserat und Besichtigung</a:t>
            </a:r>
            <a:endParaRPr lang="en-US" sz="3000" dirty="0"/>
          </a:p>
        </p:txBody>
      </p:sp>
      <p:sp>
        <p:nvSpPr>
          <p:cNvPr id="19" name="Shape 17"/>
          <p:cNvSpPr/>
          <p:nvPr/>
        </p:nvSpPr>
        <p:spPr>
          <a:xfrm>
            <a:off x="9525000" y="4981575"/>
            <a:ext cx="7620000" cy="19050"/>
          </a:xfrm>
          <a:prstGeom prst="rect">
            <a:avLst/>
          </a:prstGeom>
          <a:solidFill>
            <a:srgbClr val="E2E8F0"/>
          </a:solidFill>
          <a:ln/>
        </p:spPr>
      </p:sp>
      <p:sp>
        <p:nvSpPr>
          <p:cNvPr id="20" name="Text 18"/>
          <p:cNvSpPr/>
          <p:nvPr/>
        </p:nvSpPr>
        <p:spPr>
          <a:xfrm>
            <a:off x="9525000" y="5267325"/>
            <a:ext cx="669578" cy="657225"/>
          </a:xfrm>
          <a:prstGeom prst="rect">
            <a:avLst/>
          </a:prstGeom>
          <a:noFill/>
          <a:ln/>
        </p:spPr>
        <p:txBody>
          <a:bodyPr wrap="square" lIns="25400" tIns="25400" rIns="25400" bIns="25400" rtlCol="0" anchor="t">
            <a:normAutofit/>
          </a:bodyPr>
          <a:lstStyle/>
          <a:p>
            <a:pPr algn="l" indent="0" marL="0">
              <a:buNone/>
            </a:pPr>
            <a:r>
              <a:rPr lang="en-US" sz="4200" b="1" dirty="0">
                <a:solidFill>
                  <a:srgbClr val="00A0D2"/>
                </a:solidFill>
                <a:latin typeface="Arial" pitchFamily="34" charset="0"/>
                <a:ea typeface="Arial" pitchFamily="34" charset="-122"/>
                <a:cs typeface="Arial" pitchFamily="34" charset="-120"/>
              </a:rPr>
              <a:t>06</a:t>
            </a:r>
            <a:endParaRPr lang="en-US" sz="4200" dirty="0"/>
          </a:p>
        </p:txBody>
      </p:sp>
      <p:sp>
        <p:nvSpPr>
          <p:cNvPr id="21" name="Text 19"/>
          <p:cNvSpPr/>
          <p:nvPr/>
        </p:nvSpPr>
        <p:spPr>
          <a:xfrm>
            <a:off x="10423178" y="5419725"/>
            <a:ext cx="4495339" cy="466725"/>
          </a:xfrm>
          <a:prstGeom prst="rect">
            <a:avLst/>
          </a:prstGeom>
          <a:noFill/>
          <a:ln/>
        </p:spPr>
        <p:txBody>
          <a:bodyPr wrap="square" lIns="25400" tIns="25400" rIns="25400" bIns="25400" rtlCol="0" anchor="t">
            <a:normAutofit/>
          </a:bodyPr>
          <a:lstStyle/>
          <a:p>
            <a:pPr algn="l" indent="0" marL="0">
              <a:buNone/>
            </a:pPr>
            <a:r>
              <a:rPr lang="en-US" sz="3000" b="1" dirty="0">
                <a:solidFill>
                  <a:srgbClr val="0D3A5C"/>
                </a:solidFill>
                <a:latin typeface="Arial" pitchFamily="34" charset="0"/>
                <a:ea typeface="Arial" pitchFamily="34" charset="-122"/>
                <a:cs typeface="Arial" pitchFamily="34" charset="-120"/>
              </a:rPr>
              <a:t>Checkliste für die Praxis</a:t>
            </a:r>
            <a:endParaRPr lang="en-US" sz="3000" dirty="0"/>
          </a:p>
        </p:txBody>
      </p:sp>
      <p:sp>
        <p:nvSpPr>
          <p:cNvPr id="22" name="Text 20"/>
          <p:cNvSpPr/>
          <p:nvPr/>
        </p:nvSpPr>
        <p:spPr>
          <a:xfrm>
            <a:off x="1143000" y="9711779"/>
            <a:ext cx="17602200" cy="34662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64748B"/>
                </a:solidFill>
                <a:latin typeface="Arial" pitchFamily="34" charset="0"/>
                <a:ea typeface="Arial" pitchFamily="34" charset="-122"/>
                <a:cs typeface="Arial" pitchFamily="34" charset="-120"/>
              </a:rPr>
              <a:t>GModG = Gebäudemodernisierungsgesetz · EPBD = EU-Gebäuderichtlinie (EU) 2024/1275</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D3A5C"/>
        </a:solidFill>
      </p:bgPr>
    </p:bg>
    <p:spTree>
      <p:nvGrpSpPr>
        <p:cNvPr id="1" name=""/>
        <p:cNvGrpSpPr/>
        <p:nvPr/>
      </p:nvGrpSpPr>
      <p:grpSpPr>
        <a:xfrm>
          <a:off x="0" y="0"/>
          <a:ext cx="0" cy="0"/>
          <a:chOff x="0" y="0"/>
          <a:chExt cx="0" cy="0"/>
        </a:xfrm>
      </p:grpSpPr>
      <p:sp>
        <p:nvSpPr>
          <p:cNvPr id="2" name="Text 0"/>
          <p:cNvSpPr/>
          <p:nvPr/>
        </p:nvSpPr>
        <p:spPr>
          <a:xfrm>
            <a:off x="1143000" y="3376613"/>
            <a:ext cx="17602200" cy="1562100"/>
          </a:xfrm>
          <a:prstGeom prst="rect">
            <a:avLst/>
          </a:prstGeom>
          <a:noFill/>
          <a:ln/>
        </p:spPr>
        <p:txBody>
          <a:bodyPr wrap="square" lIns="25400" tIns="25400" rIns="25400" bIns="25400" rtlCol="0" anchor="t">
            <a:normAutofit/>
          </a:bodyPr>
          <a:lstStyle/>
          <a:p>
            <a:pPr algn="l" indent="0" marL="0">
              <a:lnSpc>
                <a:spcPct val="70796"/>
              </a:lnSpc>
              <a:buNone/>
            </a:pPr>
            <a:r>
              <a:rPr lang="en-US" sz="12000" b="1" spc="-225" kern="0" dirty="0">
                <a:solidFill>
                  <a:srgbClr val="00C5E5"/>
                </a:solidFill>
                <a:latin typeface="Arial" pitchFamily="34" charset="0"/>
                <a:ea typeface="Arial" pitchFamily="34" charset="-122"/>
                <a:cs typeface="Arial" pitchFamily="34" charset="-120"/>
              </a:rPr>
              <a:t>01</a:t>
            </a:r>
            <a:endParaRPr lang="en-US" sz="12000" dirty="0"/>
          </a:p>
        </p:txBody>
      </p:sp>
      <p:sp>
        <p:nvSpPr>
          <p:cNvPr id="3" name="Text 1"/>
          <p:cNvSpPr/>
          <p:nvPr/>
        </p:nvSpPr>
        <p:spPr>
          <a:xfrm>
            <a:off x="1143000" y="5167313"/>
            <a:ext cx="17602200" cy="1085850"/>
          </a:xfrm>
          <a:prstGeom prst="rect">
            <a:avLst/>
          </a:prstGeom>
          <a:noFill/>
          <a:ln/>
        </p:spPr>
        <p:txBody>
          <a:bodyPr wrap="square" lIns="25400" tIns="25400" rIns="25400" bIns="25400" rtlCol="0" anchor="t">
            <a:normAutofit/>
          </a:bodyPr>
          <a:lstStyle/>
          <a:p>
            <a:pPr algn="l" indent="0" marL="0">
              <a:buNone/>
            </a:pPr>
            <a:r>
              <a:rPr lang="en-US" sz="7200" b="1" spc="-112" kern="0" dirty="0">
                <a:solidFill>
                  <a:srgbClr val="FFFFFF"/>
                </a:solidFill>
                <a:latin typeface="Arial" pitchFamily="34" charset="0"/>
                <a:ea typeface="Arial" pitchFamily="34" charset="-122"/>
                <a:cs typeface="Arial" pitchFamily="34" charset="-120"/>
              </a:rPr>
              <a:t>Rechtsrahmen</a:t>
            </a:r>
            <a:endParaRPr lang="en-US" sz="7200" dirty="0"/>
          </a:p>
        </p:txBody>
      </p:sp>
      <p:sp>
        <p:nvSpPr>
          <p:cNvPr id="4" name="Text 2"/>
          <p:cNvSpPr/>
          <p:nvPr/>
        </p:nvSpPr>
        <p:spPr>
          <a:xfrm>
            <a:off x="1143000" y="6481763"/>
            <a:ext cx="17602200" cy="466725"/>
          </a:xfrm>
          <a:prstGeom prst="rect">
            <a:avLst/>
          </a:prstGeom>
          <a:noFill/>
          <a:ln/>
        </p:spPr>
        <p:txBody>
          <a:bodyPr wrap="square" lIns="25400" tIns="25400" rIns="25400" bIns="25400" rtlCol="0" anchor="t">
            <a:normAutofit/>
          </a:bodyPr>
          <a:lstStyle/>
          <a:p>
            <a:pPr algn="l" indent="0" marL="0">
              <a:buNone/>
            </a:pPr>
            <a:r>
              <a:rPr lang="en-US" sz="2700" dirty="0">
                <a:solidFill>
                  <a:srgbClr val="FFFFFF">
                    <a:alpha val="85000"/>
                  </a:srgbClr>
                </a:solidFill>
                <a:latin typeface="Arial" pitchFamily="34" charset="0"/>
                <a:ea typeface="Arial" pitchFamily="34" charset="-122"/>
                <a:cs typeface="Arial" pitchFamily="34" charset="-120"/>
              </a:rPr>
              <a:t>EU-Richtlinie und nationales Gesetz</a:t>
            </a:r>
            <a:endParaRPr lang="en-US" sz="2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1143000" y="952500"/>
            <a:ext cx="17602200" cy="333375"/>
          </a:xfrm>
          <a:prstGeom prst="rect">
            <a:avLst/>
          </a:prstGeom>
          <a:noFill/>
          <a:ln/>
        </p:spPr>
        <p:txBody>
          <a:bodyPr wrap="square" lIns="25400" tIns="25400" rIns="25400" bIns="25400" rtlCol="0" anchor="t">
            <a:normAutofit/>
          </a:bodyPr>
          <a:lstStyle/>
          <a:p>
            <a:pPr algn="l" indent="0" marL="0">
              <a:buNone/>
            </a:pPr>
            <a:r>
              <a:rPr lang="en-US" sz="1950" b="1" spc="38" kern="0" dirty="0">
                <a:solidFill>
                  <a:srgbClr val="00A0D2"/>
                </a:solidFill>
                <a:latin typeface="Arial" pitchFamily="34" charset="0"/>
                <a:ea typeface="Arial" pitchFamily="34" charset="-122"/>
                <a:cs typeface="Arial" pitchFamily="34" charset="-120"/>
              </a:rPr>
              <a:t>01 · RECHTSRAHMEN</a:t>
            </a:r>
            <a:endParaRPr lang="en-US" sz="1950" dirty="0"/>
          </a:p>
        </p:txBody>
      </p:sp>
      <p:sp>
        <p:nvSpPr>
          <p:cNvPr id="3" name="Text 1"/>
          <p:cNvSpPr/>
          <p:nvPr/>
        </p:nvSpPr>
        <p:spPr>
          <a:xfrm>
            <a:off x="1143000" y="1400175"/>
            <a:ext cx="17602200" cy="742950"/>
          </a:xfrm>
          <a:prstGeom prst="rect">
            <a:avLst/>
          </a:prstGeom>
          <a:noFill/>
          <a:ln/>
        </p:spPr>
        <p:txBody>
          <a:bodyPr wrap="square" lIns="25400" tIns="25400" rIns="25400" bIns="25400" rtlCol="0" anchor="t">
            <a:normAutofit/>
          </a:bodyPr>
          <a:lstStyle/>
          <a:p>
            <a:pPr algn="l" indent="0" marL="0">
              <a:buNone/>
            </a:pPr>
            <a:r>
              <a:rPr lang="en-US" sz="4800" b="1" spc="-75" kern="0" dirty="0">
                <a:solidFill>
                  <a:srgbClr val="0D3A5C"/>
                </a:solidFill>
                <a:latin typeface="Arial" pitchFamily="34" charset="0"/>
                <a:ea typeface="Arial" pitchFamily="34" charset="-122"/>
                <a:cs typeface="Arial" pitchFamily="34" charset="-120"/>
              </a:rPr>
              <a:t>Vom GEG zum Gebäudemodernisierungsgesetz</a:t>
            </a:r>
            <a:endParaRPr lang="en-US" sz="4800" dirty="0"/>
          </a:p>
        </p:txBody>
      </p:sp>
      <p:sp>
        <p:nvSpPr>
          <p:cNvPr id="4" name="Shape 2"/>
          <p:cNvSpPr/>
          <p:nvPr/>
        </p:nvSpPr>
        <p:spPr>
          <a:xfrm>
            <a:off x="1143000" y="2962275"/>
            <a:ext cx="16002000" cy="38100"/>
          </a:xfrm>
          <a:prstGeom prst="rect">
            <a:avLst/>
          </a:prstGeom>
          <a:gradFill rotWithShape="1">
            <a:gsLst>
              <a:gs pos="0">
                <a:srgbClr val="1B4B82">
                  <a:alpha val="100000"/>
                </a:srgbClr>
              </a:gs>
              <a:gs pos="100000">
                <a:srgbClr val="00A0D2">
                  <a:alpha val="100000"/>
                </a:srgbClr>
              </a:gs>
            </a:gsLst>
            <a:lin ang="0" scaled="0"/>
          </a:gradFill>
          <a:ln/>
        </p:spPr>
      </p:sp>
      <p:sp>
        <p:nvSpPr>
          <p:cNvPr id="5" name="Shape 3"/>
          <p:cNvSpPr/>
          <p:nvPr/>
        </p:nvSpPr>
        <p:spPr>
          <a:xfrm>
            <a:off x="1143000" y="2847975"/>
            <a:ext cx="266700" cy="266700"/>
          </a:xfrm>
          <a:prstGeom prst="ellipse">
            <a:avLst/>
          </a:prstGeom>
          <a:solidFill>
            <a:srgbClr val="1B4B82"/>
          </a:solidFill>
          <a:ln/>
        </p:spPr>
      </p:sp>
      <p:sp>
        <p:nvSpPr>
          <p:cNvPr id="6" name="Text 4"/>
          <p:cNvSpPr/>
          <p:nvPr/>
        </p:nvSpPr>
        <p:spPr>
          <a:xfrm>
            <a:off x="1143000" y="3324225"/>
            <a:ext cx="3252118" cy="438150"/>
          </a:xfrm>
          <a:prstGeom prst="rect">
            <a:avLst/>
          </a:prstGeom>
          <a:noFill/>
          <a:ln/>
        </p:spPr>
        <p:txBody>
          <a:bodyPr wrap="square" lIns="25400" tIns="25400" rIns="25400" bIns="25400" rtlCol="0" anchor="t">
            <a:normAutofit/>
          </a:bodyPr>
          <a:lstStyle/>
          <a:p>
            <a:pPr algn="l" indent="0" marL="0">
              <a:buNone/>
            </a:pPr>
            <a:r>
              <a:rPr lang="en-US" sz="2700" b="1" dirty="0">
                <a:solidFill>
                  <a:srgbClr val="1B4B82"/>
                </a:solidFill>
                <a:latin typeface="Arial" pitchFamily="34" charset="0"/>
                <a:ea typeface="Arial" pitchFamily="34" charset="-122"/>
                <a:cs typeface="Arial" pitchFamily="34" charset="-120"/>
              </a:rPr>
              <a:t>13.05.2026</a:t>
            </a:r>
            <a:endParaRPr lang="en-US" sz="2700" dirty="0"/>
          </a:p>
        </p:txBody>
      </p:sp>
      <p:sp>
        <p:nvSpPr>
          <p:cNvPr id="7" name="Text 5"/>
          <p:cNvSpPr/>
          <p:nvPr/>
        </p:nvSpPr>
        <p:spPr>
          <a:xfrm>
            <a:off x="1143000" y="3876675"/>
            <a:ext cx="3252118" cy="423863"/>
          </a:xfrm>
          <a:prstGeom prst="rect">
            <a:avLst/>
          </a:prstGeom>
          <a:noFill/>
          <a:ln/>
        </p:spPr>
        <p:txBody>
          <a:bodyPr wrap="square" lIns="25400" tIns="25400" rIns="25400" bIns="25400" rtlCol="0" anchor="t">
            <a:normAutofit/>
          </a:bodyPr>
          <a:lstStyle/>
          <a:p>
            <a:pPr algn="l" indent="0" marL="0">
              <a:lnSpc>
                <a:spcPct val="119118"/>
              </a:lnSpc>
              <a:buNone/>
            </a:pPr>
            <a:r>
              <a:rPr lang="en-US" sz="2250" dirty="0">
                <a:solidFill>
                  <a:srgbClr val="1E293B"/>
                </a:solidFill>
                <a:latin typeface="Arial" pitchFamily="34" charset="0"/>
                <a:ea typeface="Arial" pitchFamily="34" charset="-122"/>
                <a:cs typeface="Arial" pitchFamily="34" charset="-120"/>
              </a:rPr>
              <a:t>Kabinettsbeschluss</a:t>
            </a:r>
            <a:endParaRPr lang="en-US" sz="2250" dirty="0"/>
          </a:p>
        </p:txBody>
      </p:sp>
      <p:sp>
        <p:nvSpPr>
          <p:cNvPr id="8" name="Shape 6"/>
          <p:cNvSpPr/>
          <p:nvPr/>
        </p:nvSpPr>
        <p:spPr>
          <a:xfrm>
            <a:off x="4404271" y="2847975"/>
            <a:ext cx="266700" cy="266700"/>
          </a:xfrm>
          <a:prstGeom prst="ellipse">
            <a:avLst/>
          </a:prstGeom>
          <a:solidFill>
            <a:srgbClr val="1B4B82"/>
          </a:solidFill>
          <a:ln/>
        </p:spPr>
      </p:sp>
      <p:sp>
        <p:nvSpPr>
          <p:cNvPr id="9" name="Text 7"/>
          <p:cNvSpPr/>
          <p:nvPr/>
        </p:nvSpPr>
        <p:spPr>
          <a:xfrm>
            <a:off x="4404271" y="3324225"/>
            <a:ext cx="3252281" cy="438150"/>
          </a:xfrm>
          <a:prstGeom prst="rect">
            <a:avLst/>
          </a:prstGeom>
          <a:noFill/>
          <a:ln/>
        </p:spPr>
        <p:txBody>
          <a:bodyPr wrap="square" lIns="25400" tIns="25400" rIns="25400" bIns="25400" rtlCol="0" anchor="t">
            <a:normAutofit/>
          </a:bodyPr>
          <a:lstStyle/>
          <a:p>
            <a:pPr algn="l" indent="0" marL="0">
              <a:buNone/>
            </a:pPr>
            <a:r>
              <a:rPr lang="en-US" sz="2700" b="1" dirty="0">
                <a:solidFill>
                  <a:srgbClr val="1B4B82"/>
                </a:solidFill>
                <a:latin typeface="Arial" pitchFamily="34" charset="0"/>
                <a:ea typeface="Arial" pitchFamily="34" charset="-122"/>
                <a:cs typeface="Arial" pitchFamily="34" charset="-120"/>
              </a:rPr>
              <a:t>29.05.2026</a:t>
            </a:r>
            <a:endParaRPr lang="en-US" sz="2700" dirty="0"/>
          </a:p>
        </p:txBody>
      </p:sp>
      <p:sp>
        <p:nvSpPr>
          <p:cNvPr id="10" name="Text 8"/>
          <p:cNvSpPr/>
          <p:nvPr/>
        </p:nvSpPr>
        <p:spPr>
          <a:xfrm>
            <a:off x="4404271" y="3876675"/>
            <a:ext cx="3045318" cy="809625"/>
          </a:xfrm>
          <a:prstGeom prst="rect">
            <a:avLst/>
          </a:prstGeom>
          <a:noFill/>
          <a:ln/>
        </p:spPr>
        <p:txBody>
          <a:bodyPr wrap="square" lIns="25400" tIns="25400" rIns="25400" bIns="25400" rtlCol="0" anchor="t">
            <a:normAutofit/>
          </a:bodyPr>
          <a:lstStyle/>
          <a:p>
            <a:pPr algn="l" indent="0" marL="0">
              <a:lnSpc>
                <a:spcPct val="119118"/>
              </a:lnSpc>
              <a:buNone/>
            </a:pPr>
            <a:r>
              <a:rPr lang="en-US" sz="2250" dirty="0">
                <a:solidFill>
                  <a:srgbClr val="1E293B"/>
                </a:solidFill>
                <a:latin typeface="Arial" pitchFamily="34" charset="0"/>
                <a:ea typeface="Arial" pitchFamily="34" charset="-122"/>
                <a:cs typeface="Arial" pitchFamily="34" charset="-120"/>
              </a:rPr>
              <a:t>EPBD-Umsetzungsfrist abgelaufen</a:t>
            </a:r>
            <a:endParaRPr lang="en-US" sz="2250" dirty="0"/>
          </a:p>
        </p:txBody>
      </p:sp>
      <p:sp>
        <p:nvSpPr>
          <p:cNvPr id="11" name="Shape 9"/>
          <p:cNvSpPr/>
          <p:nvPr/>
        </p:nvSpPr>
        <p:spPr>
          <a:xfrm>
            <a:off x="7665690" y="2847975"/>
            <a:ext cx="266700" cy="266700"/>
          </a:xfrm>
          <a:prstGeom prst="ellipse">
            <a:avLst/>
          </a:prstGeom>
          <a:solidFill>
            <a:srgbClr val="1B4B82"/>
          </a:solidFill>
          <a:ln/>
        </p:spPr>
      </p:sp>
      <p:sp>
        <p:nvSpPr>
          <p:cNvPr id="12" name="Text 10"/>
          <p:cNvSpPr/>
          <p:nvPr/>
        </p:nvSpPr>
        <p:spPr>
          <a:xfrm>
            <a:off x="7665690" y="3324225"/>
            <a:ext cx="3252118" cy="438150"/>
          </a:xfrm>
          <a:prstGeom prst="rect">
            <a:avLst/>
          </a:prstGeom>
          <a:noFill/>
          <a:ln/>
        </p:spPr>
        <p:txBody>
          <a:bodyPr wrap="square" lIns="25400" tIns="25400" rIns="25400" bIns="25400" rtlCol="0" anchor="t">
            <a:normAutofit/>
          </a:bodyPr>
          <a:lstStyle/>
          <a:p>
            <a:pPr algn="l" indent="0" marL="0">
              <a:buNone/>
            </a:pPr>
            <a:r>
              <a:rPr lang="en-US" sz="2700" b="1" dirty="0">
                <a:solidFill>
                  <a:srgbClr val="1B4B82"/>
                </a:solidFill>
                <a:latin typeface="Arial" pitchFamily="34" charset="0"/>
                <a:ea typeface="Arial" pitchFamily="34" charset="-122"/>
                <a:cs typeface="Arial" pitchFamily="34" charset="-120"/>
              </a:rPr>
              <a:t>10.07.2026</a:t>
            </a:r>
            <a:endParaRPr lang="en-US" sz="2700" dirty="0"/>
          </a:p>
        </p:txBody>
      </p:sp>
      <p:sp>
        <p:nvSpPr>
          <p:cNvPr id="13" name="Text 11"/>
          <p:cNvSpPr/>
          <p:nvPr/>
        </p:nvSpPr>
        <p:spPr>
          <a:xfrm>
            <a:off x="7665690" y="3876675"/>
            <a:ext cx="3045165" cy="809625"/>
          </a:xfrm>
          <a:prstGeom prst="rect">
            <a:avLst/>
          </a:prstGeom>
          <a:noFill/>
          <a:ln/>
        </p:spPr>
        <p:txBody>
          <a:bodyPr wrap="square" lIns="25400" tIns="25400" rIns="25400" bIns="25400" rtlCol="0" anchor="t">
            <a:normAutofit/>
          </a:bodyPr>
          <a:lstStyle/>
          <a:p>
            <a:pPr algn="l" indent="0" marL="0">
              <a:lnSpc>
                <a:spcPct val="119118"/>
              </a:lnSpc>
              <a:buNone/>
            </a:pPr>
            <a:r>
              <a:rPr lang="en-US" sz="2250" dirty="0">
                <a:solidFill>
                  <a:srgbClr val="1E293B"/>
                </a:solidFill>
                <a:latin typeface="Arial" pitchFamily="34" charset="0"/>
                <a:ea typeface="Arial" pitchFamily="34" charset="-122"/>
                <a:cs typeface="Arial" pitchFamily="34" charset="-120"/>
              </a:rPr>
              <a:t>Bundestag beschließt, Bundesrat billigt</a:t>
            </a:r>
            <a:endParaRPr lang="en-US" sz="2250" dirty="0"/>
          </a:p>
        </p:txBody>
      </p:sp>
      <p:sp>
        <p:nvSpPr>
          <p:cNvPr id="14" name="Shape 12"/>
          <p:cNvSpPr/>
          <p:nvPr/>
        </p:nvSpPr>
        <p:spPr>
          <a:xfrm>
            <a:off x="10926961" y="2847975"/>
            <a:ext cx="266700" cy="266700"/>
          </a:xfrm>
          <a:prstGeom prst="ellipse">
            <a:avLst/>
          </a:prstGeom>
          <a:solidFill>
            <a:srgbClr val="00A0D2"/>
          </a:solidFill>
          <a:ln/>
        </p:spPr>
      </p:sp>
      <p:sp>
        <p:nvSpPr>
          <p:cNvPr id="15" name="Text 13"/>
          <p:cNvSpPr/>
          <p:nvPr/>
        </p:nvSpPr>
        <p:spPr>
          <a:xfrm>
            <a:off x="10926961" y="3324225"/>
            <a:ext cx="3252281" cy="438150"/>
          </a:xfrm>
          <a:prstGeom prst="rect">
            <a:avLst/>
          </a:prstGeom>
          <a:noFill/>
          <a:ln/>
        </p:spPr>
        <p:txBody>
          <a:bodyPr wrap="square" lIns="25400" tIns="25400" rIns="25400" bIns="25400" rtlCol="0" anchor="t">
            <a:normAutofit/>
          </a:bodyPr>
          <a:lstStyle/>
          <a:p>
            <a:pPr algn="l" indent="0" marL="0">
              <a:buNone/>
            </a:pPr>
            <a:r>
              <a:rPr lang="en-US" sz="2700" b="1" dirty="0">
                <a:solidFill>
                  <a:srgbClr val="00A0D2"/>
                </a:solidFill>
                <a:latin typeface="Arial" pitchFamily="34" charset="0"/>
                <a:ea typeface="Arial" pitchFamily="34" charset="-122"/>
                <a:cs typeface="Arial" pitchFamily="34" charset="-120"/>
              </a:rPr>
              <a:t>29.07.2026</a:t>
            </a:r>
            <a:endParaRPr lang="en-US" sz="2700" dirty="0"/>
          </a:p>
        </p:txBody>
      </p:sp>
      <p:sp>
        <p:nvSpPr>
          <p:cNvPr id="16" name="Text 14"/>
          <p:cNvSpPr/>
          <p:nvPr/>
        </p:nvSpPr>
        <p:spPr>
          <a:xfrm>
            <a:off x="10926961" y="3876675"/>
            <a:ext cx="3045318" cy="1195388"/>
          </a:xfrm>
          <a:prstGeom prst="rect">
            <a:avLst/>
          </a:prstGeom>
          <a:noFill/>
          <a:ln/>
        </p:spPr>
        <p:txBody>
          <a:bodyPr wrap="square" lIns="25400" tIns="25400" rIns="25400" bIns="25400" rtlCol="0" anchor="t">
            <a:normAutofit/>
          </a:bodyPr>
          <a:lstStyle/>
          <a:p>
            <a:pPr algn="l" indent="0" marL="0">
              <a:lnSpc>
                <a:spcPct val="119118"/>
              </a:lnSpc>
              <a:buNone/>
            </a:pPr>
            <a:r>
              <a:rPr lang="en-US" sz="2250" dirty="0">
                <a:solidFill>
                  <a:srgbClr val="1E293B"/>
                </a:solidFill>
                <a:latin typeface="Arial" pitchFamily="34" charset="0"/>
                <a:ea typeface="Arial" pitchFamily="34" charset="-122"/>
                <a:cs typeface="Arial" pitchFamily="34" charset="-120"/>
              </a:rPr>
              <a:t>Erste Regelungen in Kraft, u. a. Heizungsregeln</a:t>
            </a:r>
            <a:endParaRPr lang="en-US" sz="2250" dirty="0"/>
          </a:p>
        </p:txBody>
      </p:sp>
      <p:sp>
        <p:nvSpPr>
          <p:cNvPr id="17" name="Shape 15"/>
          <p:cNvSpPr/>
          <p:nvPr/>
        </p:nvSpPr>
        <p:spPr>
          <a:xfrm>
            <a:off x="14188380" y="2790825"/>
            <a:ext cx="381000" cy="381000"/>
          </a:xfrm>
          <a:prstGeom prst="ellipse">
            <a:avLst/>
          </a:prstGeom>
          <a:solidFill>
            <a:srgbClr val="00A0D2"/>
          </a:solidFill>
          <a:ln/>
          <a:effectLst>
            <a:outerShdw sx="100000" sy="100000" kx="0" ky="0" algn="bl" rotWithShape="0" blurRad="101600" dist="50800" dir="16200000">
              <a:srgbClr val="E6F1FB">
                <a:alpha val="100000"/>
              </a:srgbClr>
            </a:outerShdw>
          </a:effectLst>
        </p:spPr>
      </p:sp>
      <p:sp>
        <p:nvSpPr>
          <p:cNvPr id="18" name="Text 16"/>
          <p:cNvSpPr/>
          <p:nvPr/>
        </p:nvSpPr>
        <p:spPr>
          <a:xfrm>
            <a:off x="14188380" y="3324225"/>
            <a:ext cx="3252118" cy="438150"/>
          </a:xfrm>
          <a:prstGeom prst="rect">
            <a:avLst/>
          </a:prstGeom>
          <a:noFill/>
          <a:ln/>
        </p:spPr>
        <p:txBody>
          <a:bodyPr wrap="square" lIns="25400" tIns="25400" rIns="25400" bIns="25400" rtlCol="0" anchor="t">
            <a:normAutofit/>
          </a:bodyPr>
          <a:lstStyle/>
          <a:p>
            <a:pPr algn="l" indent="0" marL="0">
              <a:buNone/>
            </a:pPr>
            <a:r>
              <a:rPr lang="en-US" sz="2700" b="1" dirty="0">
                <a:solidFill>
                  <a:srgbClr val="0D3A5C"/>
                </a:solidFill>
                <a:latin typeface="Arial" pitchFamily="34" charset="0"/>
                <a:ea typeface="Arial" pitchFamily="34" charset="-122"/>
                <a:cs typeface="Arial" pitchFamily="34" charset="-120"/>
              </a:rPr>
              <a:t>01.01.2027</a:t>
            </a:r>
            <a:endParaRPr lang="en-US" sz="2700" dirty="0"/>
          </a:p>
        </p:txBody>
      </p:sp>
      <p:sp>
        <p:nvSpPr>
          <p:cNvPr id="19" name="Text 17"/>
          <p:cNvSpPr/>
          <p:nvPr/>
        </p:nvSpPr>
        <p:spPr>
          <a:xfrm>
            <a:off x="14188380" y="3876675"/>
            <a:ext cx="3045165" cy="1581150"/>
          </a:xfrm>
          <a:prstGeom prst="rect">
            <a:avLst/>
          </a:prstGeom>
          <a:noFill/>
          <a:ln/>
        </p:spPr>
        <p:txBody>
          <a:bodyPr wrap="square" lIns="25400" tIns="25400" rIns="25400" bIns="25400" rtlCol="0" anchor="t">
            <a:normAutofit/>
          </a:bodyPr>
          <a:lstStyle/>
          <a:p>
            <a:pPr algn="l" indent="0" marL="0">
              <a:lnSpc>
                <a:spcPct val="119118"/>
              </a:lnSpc>
              <a:buNone/>
            </a:pPr>
            <a:r>
              <a:rPr lang="en-US" sz="2250" dirty="0">
                <a:solidFill>
                  <a:srgbClr val="1E293B"/>
                </a:solidFill>
                <a:latin typeface="Arial" pitchFamily="34" charset="0"/>
                <a:ea typeface="Arial" pitchFamily="34" charset="-122"/>
                <a:cs typeface="Arial" pitchFamily="34" charset="-120"/>
              </a:rPr>
              <a:t>Artikel 2: Energieausweis, Nachweise, MEPS für Nichtwohngebäude</a:t>
            </a:r>
            <a:endParaRPr lang="en-US" sz="2250" dirty="0"/>
          </a:p>
        </p:txBody>
      </p:sp>
      <p:sp>
        <p:nvSpPr>
          <p:cNvPr id="20" name="Text 18"/>
          <p:cNvSpPr/>
          <p:nvPr/>
        </p:nvSpPr>
        <p:spPr>
          <a:xfrm>
            <a:off x="1143000" y="9403259"/>
            <a:ext cx="16482060" cy="65514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64748B"/>
                </a:solidFill>
                <a:latin typeface="Arial" pitchFamily="34" charset="0"/>
                <a:ea typeface="Arial" pitchFamily="34" charset="-122"/>
                <a:cs typeface="Arial" pitchFamily="34" charset="-120"/>
              </a:rPr>
              <a:t>GEG = Gebäudeenergiegesetz · EPBD = EU-Gebäuderichtlinie · MEPS = Minimum Energy Performance Standards, Mindestvorgaben für die Gesamtenergieeffizienz · BGBl. = Bundesgesetzblatt (Quelle: BGBl. I Nr. 226/2026 vom 28.07.2026) · u. a. = unter anderem</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7FA"/>
        </a:solidFill>
      </p:bgPr>
    </p:bg>
    <p:spTree>
      <p:nvGrpSpPr>
        <p:cNvPr id="1" name=""/>
        <p:cNvGrpSpPr/>
        <p:nvPr/>
      </p:nvGrpSpPr>
      <p:grpSpPr>
        <a:xfrm>
          <a:off x="0" y="0"/>
          <a:ext cx="0" cy="0"/>
          <a:chOff x="0" y="0"/>
          <a:chExt cx="0" cy="0"/>
        </a:xfrm>
      </p:grpSpPr>
      <p:sp>
        <p:nvSpPr>
          <p:cNvPr id="2" name="Text 0"/>
          <p:cNvSpPr/>
          <p:nvPr/>
        </p:nvSpPr>
        <p:spPr>
          <a:xfrm>
            <a:off x="1143000" y="952500"/>
            <a:ext cx="17602200" cy="333375"/>
          </a:xfrm>
          <a:prstGeom prst="rect">
            <a:avLst/>
          </a:prstGeom>
          <a:noFill/>
          <a:ln/>
        </p:spPr>
        <p:txBody>
          <a:bodyPr wrap="square" lIns="25400" tIns="25400" rIns="25400" bIns="25400" rtlCol="0" anchor="t">
            <a:normAutofit/>
          </a:bodyPr>
          <a:lstStyle/>
          <a:p>
            <a:pPr algn="l" indent="0" marL="0">
              <a:buNone/>
            </a:pPr>
            <a:r>
              <a:rPr lang="en-US" sz="1950" b="1" spc="38" kern="0" dirty="0">
                <a:solidFill>
                  <a:srgbClr val="00A0D2"/>
                </a:solidFill>
                <a:latin typeface="Arial" pitchFamily="34" charset="0"/>
                <a:ea typeface="Arial" pitchFamily="34" charset="-122"/>
                <a:cs typeface="Arial" pitchFamily="34" charset="-120"/>
              </a:rPr>
              <a:t>01 · RECHTSRAHMEN</a:t>
            </a:r>
            <a:endParaRPr lang="en-US" sz="1950" dirty="0"/>
          </a:p>
        </p:txBody>
      </p:sp>
      <p:sp>
        <p:nvSpPr>
          <p:cNvPr id="3" name="Text 1"/>
          <p:cNvSpPr/>
          <p:nvPr/>
        </p:nvSpPr>
        <p:spPr>
          <a:xfrm>
            <a:off x="1143000" y="1400175"/>
            <a:ext cx="17602200" cy="742950"/>
          </a:xfrm>
          <a:prstGeom prst="rect">
            <a:avLst/>
          </a:prstGeom>
          <a:noFill/>
          <a:ln/>
        </p:spPr>
        <p:txBody>
          <a:bodyPr wrap="square" lIns="25400" tIns="25400" rIns="25400" bIns="25400" rtlCol="0" anchor="t">
            <a:normAutofit/>
          </a:bodyPr>
          <a:lstStyle/>
          <a:p>
            <a:pPr algn="l" indent="0" marL="0">
              <a:buNone/>
            </a:pPr>
            <a:r>
              <a:rPr lang="en-US" sz="4800" b="1" spc="-75" kern="0" dirty="0">
                <a:solidFill>
                  <a:srgbClr val="0D3A5C"/>
                </a:solidFill>
                <a:latin typeface="Arial" pitchFamily="34" charset="0"/>
                <a:ea typeface="Arial" pitchFamily="34" charset="-122"/>
                <a:cs typeface="Arial" pitchFamily="34" charset="-120"/>
              </a:rPr>
              <a:t>Wer wen verpflichtet</a:t>
            </a:r>
            <a:endParaRPr lang="en-US" sz="4800" dirty="0"/>
          </a:p>
        </p:txBody>
      </p:sp>
      <p:sp>
        <p:nvSpPr>
          <p:cNvPr id="4" name="Shape 2"/>
          <p:cNvSpPr/>
          <p:nvPr/>
        </p:nvSpPr>
        <p:spPr>
          <a:xfrm>
            <a:off x="1143000" y="2743200"/>
            <a:ext cx="4572000" cy="3133725"/>
          </a:xfrm>
          <a:prstGeom prst="roundRect">
            <a:avLst>
              <a:gd name="adj" fmla="val 4255"/>
            </a:avLst>
          </a:prstGeom>
          <a:solidFill>
            <a:srgbClr val="FFFFFF"/>
          </a:solidFill>
          <a:ln w="9525">
            <a:solidFill>
              <a:srgbClr val="E2E8F0"/>
            </a:solidFill>
            <a:prstDash val="solid"/>
          </a:ln>
        </p:spPr>
      </p:sp>
      <p:sp>
        <p:nvSpPr>
          <p:cNvPr id="5" name="Text 3"/>
          <p:cNvSpPr/>
          <p:nvPr/>
        </p:nvSpPr>
        <p:spPr>
          <a:xfrm>
            <a:off x="1571625" y="3171825"/>
            <a:ext cx="4086225" cy="333375"/>
          </a:xfrm>
          <a:prstGeom prst="rect">
            <a:avLst/>
          </a:prstGeom>
          <a:noFill/>
          <a:ln/>
        </p:spPr>
        <p:txBody>
          <a:bodyPr wrap="square" lIns="25400" tIns="25400" rIns="25400" bIns="25400" rtlCol="0" anchor="t">
            <a:normAutofit/>
          </a:bodyPr>
          <a:lstStyle/>
          <a:p>
            <a:pPr algn="l" indent="0" marL="0">
              <a:buNone/>
            </a:pPr>
            <a:r>
              <a:rPr lang="en-US" sz="1950" b="1" dirty="0">
                <a:solidFill>
                  <a:srgbClr val="00A0D2"/>
                </a:solidFill>
                <a:latin typeface="Arial" pitchFamily="34" charset="0"/>
                <a:ea typeface="Arial" pitchFamily="34" charset="-122"/>
                <a:cs typeface="Arial" pitchFamily="34" charset="-120"/>
              </a:rPr>
              <a:t>EU</a:t>
            </a:r>
            <a:endParaRPr lang="en-US" sz="1950" dirty="0"/>
          </a:p>
        </p:txBody>
      </p:sp>
      <p:sp>
        <p:nvSpPr>
          <p:cNvPr id="6" name="Text 4"/>
          <p:cNvSpPr/>
          <p:nvPr/>
        </p:nvSpPr>
        <p:spPr>
          <a:xfrm>
            <a:off x="1571625" y="3619500"/>
            <a:ext cx="4086225" cy="514350"/>
          </a:xfrm>
          <a:prstGeom prst="rect">
            <a:avLst/>
          </a:prstGeom>
          <a:noFill/>
          <a:ln/>
        </p:spPr>
        <p:txBody>
          <a:bodyPr wrap="square" lIns="25400" tIns="25400" rIns="25400" bIns="25400" rtlCol="0" anchor="t">
            <a:normAutofit/>
          </a:bodyPr>
          <a:lstStyle/>
          <a:p>
            <a:pPr algn="l" indent="0" marL="0">
              <a:buNone/>
            </a:pPr>
            <a:r>
              <a:rPr lang="en-US" sz="3300" b="1" dirty="0">
                <a:solidFill>
                  <a:srgbClr val="0D3A5C"/>
                </a:solidFill>
                <a:latin typeface="Arial" pitchFamily="34" charset="0"/>
                <a:ea typeface="Arial" pitchFamily="34" charset="-122"/>
                <a:cs typeface="Arial" pitchFamily="34" charset="-120"/>
              </a:rPr>
              <a:t>EPBD 2024/1275</a:t>
            </a:r>
            <a:endParaRPr lang="en-US" sz="3300" dirty="0"/>
          </a:p>
        </p:txBody>
      </p:sp>
      <p:sp>
        <p:nvSpPr>
          <p:cNvPr id="7" name="Text 5"/>
          <p:cNvSpPr/>
          <p:nvPr/>
        </p:nvSpPr>
        <p:spPr>
          <a:xfrm>
            <a:off x="1571625" y="4248150"/>
            <a:ext cx="3826193" cy="1238250"/>
          </a:xfrm>
          <a:prstGeom prst="rect">
            <a:avLst/>
          </a:prstGeom>
          <a:noFill/>
          <a:ln/>
        </p:spPr>
        <p:txBody>
          <a:bodyPr wrap="square" lIns="25400" tIns="25400" rIns="25400" bIns="25400" rtlCol="0" anchor="t">
            <a:normAutofit/>
          </a:bodyPr>
          <a:lstStyle/>
          <a:p>
            <a:pPr algn="l" indent="0" marL="0">
              <a:lnSpc>
                <a:spcPct val="123529"/>
              </a:lnSpc>
              <a:buNone/>
            </a:pPr>
            <a:r>
              <a:rPr lang="en-US" sz="2250" dirty="0">
                <a:solidFill>
                  <a:srgbClr val="64748B"/>
                </a:solidFill>
                <a:latin typeface="Arial" pitchFamily="34" charset="0"/>
                <a:ea typeface="Arial" pitchFamily="34" charset="-122"/>
                <a:cs typeface="Arial" pitchFamily="34" charset="-120"/>
              </a:rPr>
              <a:t>Richtlinie mit Zielen und Fristen für die Mitgliedstaaten</a:t>
            </a:r>
            <a:endParaRPr lang="en-US" sz="2250" dirty="0"/>
          </a:p>
        </p:txBody>
      </p:sp>
      <p:sp>
        <p:nvSpPr>
          <p:cNvPr id="8" name="Text 6"/>
          <p:cNvSpPr/>
          <p:nvPr/>
        </p:nvSpPr>
        <p:spPr>
          <a:xfrm>
            <a:off x="5676900" y="3924300"/>
            <a:ext cx="1219200" cy="809625"/>
          </a:xfrm>
          <a:prstGeom prst="rect">
            <a:avLst/>
          </a:prstGeom>
          <a:noFill/>
          <a:ln/>
        </p:spPr>
        <p:txBody>
          <a:bodyPr wrap="square" lIns="25400" tIns="25400" rIns="25400" bIns="25400" rtlCol="0" anchor="t">
            <a:normAutofit/>
          </a:bodyPr>
          <a:lstStyle/>
          <a:p>
            <a:pPr algn="ctr" indent="0" marL="0">
              <a:buNone/>
            </a:pPr>
            <a:r>
              <a:rPr lang="en-US" sz="4800" dirty="0">
                <a:solidFill>
                  <a:srgbClr val="00A0D2"/>
                </a:solidFill>
                <a:latin typeface="Arial" pitchFamily="34" charset="0"/>
                <a:ea typeface="Arial" pitchFamily="34" charset="-122"/>
                <a:cs typeface="Arial" pitchFamily="34" charset="-120"/>
              </a:rPr>
              <a:t>→</a:t>
            </a:r>
            <a:endParaRPr lang="en-US" sz="4800" dirty="0"/>
          </a:p>
        </p:txBody>
      </p:sp>
      <p:sp>
        <p:nvSpPr>
          <p:cNvPr id="9" name="Shape 7"/>
          <p:cNvSpPr/>
          <p:nvPr/>
        </p:nvSpPr>
        <p:spPr>
          <a:xfrm>
            <a:off x="6858000" y="2743200"/>
            <a:ext cx="4572000" cy="3133725"/>
          </a:xfrm>
          <a:prstGeom prst="roundRect">
            <a:avLst>
              <a:gd name="adj" fmla="val 4255"/>
            </a:avLst>
          </a:prstGeom>
          <a:solidFill>
            <a:srgbClr val="FFFFFF"/>
          </a:solidFill>
          <a:ln w="9525">
            <a:solidFill>
              <a:srgbClr val="E2E8F0"/>
            </a:solidFill>
            <a:prstDash val="solid"/>
          </a:ln>
        </p:spPr>
      </p:sp>
      <p:sp>
        <p:nvSpPr>
          <p:cNvPr id="10" name="Text 8"/>
          <p:cNvSpPr/>
          <p:nvPr/>
        </p:nvSpPr>
        <p:spPr>
          <a:xfrm>
            <a:off x="7286625" y="3171825"/>
            <a:ext cx="4086225" cy="333375"/>
          </a:xfrm>
          <a:prstGeom prst="rect">
            <a:avLst/>
          </a:prstGeom>
          <a:noFill/>
          <a:ln/>
        </p:spPr>
        <p:txBody>
          <a:bodyPr wrap="square" lIns="25400" tIns="25400" rIns="25400" bIns="25400" rtlCol="0" anchor="t">
            <a:normAutofit/>
          </a:bodyPr>
          <a:lstStyle/>
          <a:p>
            <a:pPr algn="l" indent="0" marL="0">
              <a:buNone/>
            </a:pPr>
            <a:r>
              <a:rPr lang="en-US" sz="1950" b="1" dirty="0">
                <a:solidFill>
                  <a:srgbClr val="00A0D2"/>
                </a:solidFill>
                <a:latin typeface="Arial" pitchFamily="34" charset="0"/>
                <a:ea typeface="Arial" pitchFamily="34" charset="-122"/>
                <a:cs typeface="Arial" pitchFamily="34" charset="-120"/>
              </a:rPr>
              <a:t>Deutschland</a:t>
            </a:r>
            <a:endParaRPr lang="en-US" sz="1950" dirty="0"/>
          </a:p>
        </p:txBody>
      </p:sp>
      <p:sp>
        <p:nvSpPr>
          <p:cNvPr id="11" name="Text 9"/>
          <p:cNvSpPr/>
          <p:nvPr/>
        </p:nvSpPr>
        <p:spPr>
          <a:xfrm>
            <a:off x="7286625" y="3619500"/>
            <a:ext cx="4086225" cy="514350"/>
          </a:xfrm>
          <a:prstGeom prst="rect">
            <a:avLst/>
          </a:prstGeom>
          <a:noFill/>
          <a:ln/>
        </p:spPr>
        <p:txBody>
          <a:bodyPr wrap="square" lIns="25400" tIns="25400" rIns="25400" bIns="25400" rtlCol="0" anchor="t">
            <a:normAutofit/>
          </a:bodyPr>
          <a:lstStyle/>
          <a:p>
            <a:pPr algn="l" indent="0" marL="0">
              <a:buNone/>
            </a:pPr>
            <a:r>
              <a:rPr lang="en-US" sz="3300" b="1" dirty="0">
                <a:solidFill>
                  <a:srgbClr val="0D3A5C"/>
                </a:solidFill>
                <a:latin typeface="Arial" pitchFamily="34" charset="0"/>
                <a:ea typeface="Arial" pitchFamily="34" charset="-122"/>
                <a:cs typeface="Arial" pitchFamily="34" charset="-120"/>
              </a:rPr>
              <a:t>GModG</a:t>
            </a:r>
            <a:endParaRPr lang="en-US" sz="3300" dirty="0"/>
          </a:p>
        </p:txBody>
      </p:sp>
      <p:sp>
        <p:nvSpPr>
          <p:cNvPr id="12" name="Text 10"/>
          <p:cNvSpPr/>
          <p:nvPr/>
        </p:nvSpPr>
        <p:spPr>
          <a:xfrm>
            <a:off x="7286625" y="4248150"/>
            <a:ext cx="3826193" cy="1238250"/>
          </a:xfrm>
          <a:prstGeom prst="rect">
            <a:avLst/>
          </a:prstGeom>
          <a:noFill/>
          <a:ln/>
        </p:spPr>
        <p:txBody>
          <a:bodyPr wrap="square" lIns="25400" tIns="25400" rIns="25400" bIns="25400" rtlCol="0" anchor="t">
            <a:normAutofit/>
          </a:bodyPr>
          <a:lstStyle/>
          <a:p>
            <a:pPr algn="l" indent="0" marL="0">
              <a:lnSpc>
                <a:spcPct val="123529"/>
              </a:lnSpc>
              <a:buNone/>
            </a:pPr>
            <a:r>
              <a:rPr lang="en-US" sz="2250" dirty="0">
                <a:solidFill>
                  <a:srgbClr val="64748B"/>
                </a:solidFill>
                <a:latin typeface="Arial" pitchFamily="34" charset="0"/>
                <a:ea typeface="Arial" pitchFamily="34" charset="-122"/>
                <a:cs typeface="Arial" pitchFamily="34" charset="-120"/>
              </a:rPr>
              <a:t>Nationales Gesetz, setzt die EPBD um und ersetzt das GEG</a:t>
            </a:r>
            <a:endParaRPr lang="en-US" sz="2250" dirty="0"/>
          </a:p>
        </p:txBody>
      </p:sp>
      <p:sp>
        <p:nvSpPr>
          <p:cNvPr id="13" name="Text 11"/>
          <p:cNvSpPr/>
          <p:nvPr/>
        </p:nvSpPr>
        <p:spPr>
          <a:xfrm>
            <a:off x="11391900" y="3924300"/>
            <a:ext cx="1219200" cy="809625"/>
          </a:xfrm>
          <a:prstGeom prst="rect">
            <a:avLst/>
          </a:prstGeom>
          <a:noFill/>
          <a:ln/>
        </p:spPr>
        <p:txBody>
          <a:bodyPr wrap="square" lIns="25400" tIns="25400" rIns="25400" bIns="25400" rtlCol="0" anchor="t">
            <a:normAutofit/>
          </a:bodyPr>
          <a:lstStyle/>
          <a:p>
            <a:pPr algn="ctr" indent="0" marL="0">
              <a:buNone/>
            </a:pPr>
            <a:r>
              <a:rPr lang="en-US" sz="4800" dirty="0">
                <a:solidFill>
                  <a:srgbClr val="00A0D2"/>
                </a:solidFill>
                <a:latin typeface="Arial" pitchFamily="34" charset="0"/>
                <a:ea typeface="Arial" pitchFamily="34" charset="-122"/>
                <a:cs typeface="Arial" pitchFamily="34" charset="-120"/>
              </a:rPr>
              <a:t>→</a:t>
            </a:r>
            <a:endParaRPr lang="en-US" sz="4800" dirty="0"/>
          </a:p>
        </p:txBody>
      </p:sp>
      <p:sp>
        <p:nvSpPr>
          <p:cNvPr id="14" name="Shape 12"/>
          <p:cNvSpPr/>
          <p:nvPr/>
        </p:nvSpPr>
        <p:spPr>
          <a:xfrm>
            <a:off x="12573000" y="2714625"/>
            <a:ext cx="4572000" cy="3190875"/>
          </a:xfrm>
          <a:prstGeom prst="roundRect">
            <a:avLst>
              <a:gd name="adj" fmla="val 4179"/>
            </a:avLst>
          </a:prstGeom>
          <a:gradFill rotWithShape="1">
            <a:gsLst>
              <a:gs pos="0">
                <a:srgbClr val="0D3A5C">
                  <a:alpha val="100000"/>
                </a:srgbClr>
              </a:gs>
              <a:gs pos="100000">
                <a:srgbClr val="1B4B82">
                  <a:alpha val="100000"/>
                </a:srgbClr>
              </a:gs>
            </a:gsLst>
            <a:lin ang="2700000" scaled="0"/>
          </a:gradFill>
          <a:ln/>
        </p:spPr>
      </p:sp>
      <p:sp>
        <p:nvSpPr>
          <p:cNvPr id="15" name="Text 13"/>
          <p:cNvSpPr/>
          <p:nvPr/>
        </p:nvSpPr>
        <p:spPr>
          <a:xfrm>
            <a:off x="12992100" y="3133725"/>
            <a:ext cx="4107180" cy="333375"/>
          </a:xfrm>
          <a:prstGeom prst="rect">
            <a:avLst/>
          </a:prstGeom>
          <a:noFill/>
          <a:ln/>
        </p:spPr>
        <p:txBody>
          <a:bodyPr wrap="square" lIns="25400" tIns="25400" rIns="25400" bIns="25400" rtlCol="0" anchor="t">
            <a:normAutofit/>
          </a:bodyPr>
          <a:lstStyle/>
          <a:p>
            <a:pPr algn="l" indent="0" marL="0">
              <a:buNone/>
            </a:pPr>
            <a:r>
              <a:rPr lang="en-US" sz="1950" b="1" dirty="0">
                <a:solidFill>
                  <a:srgbClr val="00C5E5"/>
                </a:solidFill>
                <a:latin typeface="Arial" pitchFamily="34" charset="0"/>
                <a:ea typeface="Arial" pitchFamily="34" charset="-122"/>
                <a:cs typeface="Arial" pitchFamily="34" charset="-120"/>
              </a:rPr>
              <a:t>Markt</a:t>
            </a:r>
            <a:endParaRPr lang="en-US" sz="1950" dirty="0"/>
          </a:p>
        </p:txBody>
      </p:sp>
      <p:sp>
        <p:nvSpPr>
          <p:cNvPr id="16" name="Text 14"/>
          <p:cNvSpPr/>
          <p:nvPr/>
        </p:nvSpPr>
        <p:spPr>
          <a:xfrm>
            <a:off x="12992100" y="3581400"/>
            <a:ext cx="3845814" cy="990600"/>
          </a:xfrm>
          <a:prstGeom prst="rect">
            <a:avLst/>
          </a:prstGeom>
          <a:noFill/>
          <a:ln/>
        </p:spPr>
        <p:txBody>
          <a:bodyPr wrap="square" lIns="25400" tIns="25400" rIns="25400" bIns="25400" rtlCol="0" anchor="t">
            <a:normAutofit/>
          </a:bodyPr>
          <a:lstStyle/>
          <a:p>
            <a:pPr algn="l" indent="0" marL="0">
              <a:buNone/>
            </a:pPr>
            <a:r>
              <a:rPr lang="en-US" sz="3300" b="1" dirty="0">
                <a:solidFill>
                  <a:srgbClr val="FFFFFF"/>
                </a:solidFill>
                <a:latin typeface="Arial" pitchFamily="34" charset="0"/>
                <a:ea typeface="Arial" pitchFamily="34" charset="-122"/>
                <a:cs typeface="Arial" pitchFamily="34" charset="-120"/>
              </a:rPr>
              <a:t>Eigentümer und Makler</a:t>
            </a:r>
            <a:endParaRPr lang="en-US" sz="3300" dirty="0"/>
          </a:p>
        </p:txBody>
      </p:sp>
      <p:sp>
        <p:nvSpPr>
          <p:cNvPr id="17" name="Text 15"/>
          <p:cNvSpPr/>
          <p:nvPr/>
        </p:nvSpPr>
        <p:spPr>
          <a:xfrm>
            <a:off x="12992100" y="4686300"/>
            <a:ext cx="3845814" cy="838200"/>
          </a:xfrm>
          <a:prstGeom prst="rect">
            <a:avLst/>
          </a:prstGeom>
          <a:noFill/>
          <a:ln/>
        </p:spPr>
        <p:txBody>
          <a:bodyPr wrap="square" lIns="25400" tIns="25400" rIns="25400" bIns="25400" rtlCol="0" anchor="t">
            <a:normAutofit/>
          </a:bodyPr>
          <a:lstStyle/>
          <a:p>
            <a:pPr algn="l" indent="0" marL="0">
              <a:lnSpc>
                <a:spcPct val="123529"/>
              </a:lnSpc>
              <a:buNone/>
            </a:pPr>
            <a:r>
              <a:rPr lang="en-US" sz="2250" dirty="0">
                <a:solidFill>
                  <a:srgbClr val="FFFFFF">
                    <a:alpha val="85000"/>
                  </a:srgbClr>
                </a:solidFill>
                <a:latin typeface="Arial" pitchFamily="34" charset="0"/>
                <a:ea typeface="Arial" pitchFamily="34" charset="-122"/>
                <a:cs typeface="Arial" pitchFamily="34" charset="-120"/>
              </a:rPr>
              <a:t>Verbindlich ist allein, was im GModG steht</a:t>
            </a:r>
            <a:endParaRPr lang="en-US" sz="2250" dirty="0"/>
          </a:p>
        </p:txBody>
      </p:sp>
      <p:sp>
        <p:nvSpPr>
          <p:cNvPr id="18" name="Text 16"/>
          <p:cNvSpPr/>
          <p:nvPr/>
        </p:nvSpPr>
        <p:spPr>
          <a:xfrm>
            <a:off x="1143000" y="6515100"/>
            <a:ext cx="14716125" cy="977205"/>
          </a:xfrm>
          <a:prstGeom prst="rect">
            <a:avLst/>
          </a:prstGeom>
          <a:noFill/>
          <a:ln/>
        </p:spPr>
        <p:txBody>
          <a:bodyPr wrap="square" lIns="25400" tIns="25400" rIns="25400" bIns="25400" rtlCol="0" anchor="t">
            <a:normAutofit/>
          </a:bodyPr>
          <a:lstStyle/>
          <a:p>
            <a:pPr algn="l" indent="0" marL="0">
              <a:lnSpc>
                <a:spcPct val="126410"/>
              </a:lnSpc>
              <a:buNone/>
            </a:pPr>
            <a:r>
              <a:rPr lang="en-US" sz="2550" dirty="0">
                <a:solidFill>
                  <a:srgbClr val="1E293B"/>
                </a:solidFill>
                <a:latin typeface="Arial" pitchFamily="34" charset="0"/>
                <a:ea typeface="Arial" pitchFamily="34" charset="-122"/>
                <a:cs typeface="Arial" pitchFamily="34" charset="-120"/>
              </a:rPr>
              <a:t>Für bestehende Wohngebäude enthält die EPBD keine individuelle Sanierungspflicht. Sie gibt Deutschland ein Ziel für den gesamten Wohnungsbestand vor.</a:t>
            </a:r>
            <a:endParaRPr lang="en-US" sz="2550" dirty="0"/>
          </a:p>
        </p:txBody>
      </p:sp>
      <p:sp>
        <p:nvSpPr>
          <p:cNvPr id="19" name="Text 17"/>
          <p:cNvSpPr/>
          <p:nvPr/>
        </p:nvSpPr>
        <p:spPr>
          <a:xfrm>
            <a:off x="1143000" y="9711779"/>
            <a:ext cx="17602200" cy="34662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64748B"/>
                </a:solidFill>
                <a:latin typeface="Arial" pitchFamily="34" charset="0"/>
                <a:ea typeface="Arial" pitchFamily="34" charset="-122"/>
                <a:cs typeface="Arial" pitchFamily="34" charset="-120"/>
              </a:rPr>
              <a:t>EU = Europäische Union · EPBD = EU-Gebäuderichtlinie (EU) 2024/1275 · GModG = Gebäudemodernisierungsgesetz · GEG = Gebäudeenergiegesetz</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D3A5C"/>
        </a:solidFill>
      </p:bgPr>
    </p:bg>
    <p:spTree>
      <p:nvGrpSpPr>
        <p:cNvPr id="1" name=""/>
        <p:cNvGrpSpPr/>
        <p:nvPr/>
      </p:nvGrpSpPr>
      <p:grpSpPr>
        <a:xfrm>
          <a:off x="0" y="0"/>
          <a:ext cx="0" cy="0"/>
          <a:chOff x="0" y="0"/>
          <a:chExt cx="0" cy="0"/>
        </a:xfrm>
      </p:grpSpPr>
      <p:sp>
        <p:nvSpPr>
          <p:cNvPr id="2" name="Text 0"/>
          <p:cNvSpPr/>
          <p:nvPr/>
        </p:nvSpPr>
        <p:spPr>
          <a:xfrm>
            <a:off x="1143000" y="3376613"/>
            <a:ext cx="17602200" cy="1562100"/>
          </a:xfrm>
          <a:prstGeom prst="rect">
            <a:avLst/>
          </a:prstGeom>
          <a:noFill/>
          <a:ln/>
        </p:spPr>
        <p:txBody>
          <a:bodyPr wrap="square" lIns="25400" tIns="25400" rIns="25400" bIns="25400" rtlCol="0" anchor="t">
            <a:normAutofit/>
          </a:bodyPr>
          <a:lstStyle/>
          <a:p>
            <a:pPr algn="l" indent="0" marL="0">
              <a:lnSpc>
                <a:spcPct val="70796"/>
              </a:lnSpc>
              <a:buNone/>
            </a:pPr>
            <a:r>
              <a:rPr lang="en-US" sz="12000" b="1" spc="-225" kern="0" dirty="0">
                <a:solidFill>
                  <a:srgbClr val="00C5E5"/>
                </a:solidFill>
                <a:latin typeface="Arial" pitchFamily="34" charset="0"/>
                <a:ea typeface="Arial" pitchFamily="34" charset="-122"/>
                <a:cs typeface="Arial" pitchFamily="34" charset="-120"/>
              </a:rPr>
              <a:t>02</a:t>
            </a:r>
            <a:endParaRPr lang="en-US" sz="12000" dirty="0"/>
          </a:p>
        </p:txBody>
      </p:sp>
      <p:sp>
        <p:nvSpPr>
          <p:cNvPr id="3" name="Text 1"/>
          <p:cNvSpPr/>
          <p:nvPr/>
        </p:nvSpPr>
        <p:spPr>
          <a:xfrm>
            <a:off x="1143000" y="5167313"/>
            <a:ext cx="17602200" cy="1085850"/>
          </a:xfrm>
          <a:prstGeom prst="rect">
            <a:avLst/>
          </a:prstGeom>
          <a:noFill/>
          <a:ln/>
        </p:spPr>
        <p:txBody>
          <a:bodyPr wrap="square" lIns="25400" tIns="25400" rIns="25400" bIns="25400" rtlCol="0" anchor="t">
            <a:normAutofit/>
          </a:bodyPr>
          <a:lstStyle/>
          <a:p>
            <a:pPr algn="l" indent="0" marL="0">
              <a:buNone/>
            </a:pPr>
            <a:r>
              <a:rPr lang="en-US" sz="7200" b="1" spc="-112" kern="0" dirty="0">
                <a:solidFill>
                  <a:srgbClr val="FFFFFF"/>
                </a:solidFill>
                <a:latin typeface="Arial" pitchFamily="34" charset="0"/>
                <a:ea typeface="Arial" pitchFamily="34" charset="-122"/>
                <a:cs typeface="Arial" pitchFamily="34" charset="-120"/>
              </a:rPr>
              <a:t>Energieausweis ab 2027</a:t>
            </a:r>
            <a:endParaRPr lang="en-US" sz="7200" dirty="0"/>
          </a:p>
        </p:txBody>
      </p:sp>
      <p:sp>
        <p:nvSpPr>
          <p:cNvPr id="4" name="Text 2"/>
          <p:cNvSpPr/>
          <p:nvPr/>
        </p:nvSpPr>
        <p:spPr>
          <a:xfrm>
            <a:off x="1143000" y="6481763"/>
            <a:ext cx="17602200" cy="466725"/>
          </a:xfrm>
          <a:prstGeom prst="rect">
            <a:avLst/>
          </a:prstGeom>
          <a:noFill/>
          <a:ln/>
        </p:spPr>
        <p:txBody>
          <a:bodyPr wrap="square" lIns="25400" tIns="25400" rIns="25400" bIns="25400" rtlCol="0" anchor="t">
            <a:normAutofit/>
          </a:bodyPr>
          <a:lstStyle/>
          <a:p>
            <a:pPr algn="l" indent="0" marL="0">
              <a:buNone/>
            </a:pPr>
            <a:r>
              <a:rPr lang="en-US" sz="2700" dirty="0">
                <a:solidFill>
                  <a:srgbClr val="FFFFFF">
                    <a:alpha val="85000"/>
                  </a:srgbClr>
                </a:solidFill>
                <a:latin typeface="Arial" pitchFamily="34" charset="0"/>
                <a:ea typeface="Arial" pitchFamily="34" charset="-122"/>
                <a:cs typeface="Arial" pitchFamily="34" charset="-120"/>
              </a:rPr>
              <a:t>Neue Pflichtangaben, neue Skala, neues Format</a:t>
            </a:r>
            <a:endParaRPr lang="en-US" sz="2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1143000" y="952500"/>
            <a:ext cx="17602200" cy="333375"/>
          </a:xfrm>
          <a:prstGeom prst="rect">
            <a:avLst/>
          </a:prstGeom>
          <a:noFill/>
          <a:ln/>
        </p:spPr>
        <p:txBody>
          <a:bodyPr wrap="square" lIns="25400" tIns="25400" rIns="25400" bIns="25400" rtlCol="0" anchor="t">
            <a:normAutofit/>
          </a:bodyPr>
          <a:lstStyle/>
          <a:p>
            <a:pPr algn="l" indent="0" marL="0">
              <a:buNone/>
            </a:pPr>
            <a:r>
              <a:rPr lang="en-US" sz="1950" b="1" spc="38" kern="0" dirty="0">
                <a:solidFill>
                  <a:srgbClr val="00A0D2"/>
                </a:solidFill>
                <a:latin typeface="Arial" pitchFamily="34" charset="0"/>
                <a:ea typeface="Arial" pitchFamily="34" charset="-122"/>
                <a:cs typeface="Arial" pitchFamily="34" charset="-120"/>
              </a:rPr>
              <a:t>02 · ENERGIEAUSWEIS</a:t>
            </a:r>
            <a:endParaRPr lang="en-US" sz="1950" dirty="0"/>
          </a:p>
        </p:txBody>
      </p:sp>
      <p:sp>
        <p:nvSpPr>
          <p:cNvPr id="3" name="Text 1"/>
          <p:cNvSpPr/>
          <p:nvPr/>
        </p:nvSpPr>
        <p:spPr>
          <a:xfrm>
            <a:off x="1143000" y="1400175"/>
            <a:ext cx="17602200" cy="742950"/>
          </a:xfrm>
          <a:prstGeom prst="rect">
            <a:avLst/>
          </a:prstGeom>
          <a:noFill/>
          <a:ln/>
        </p:spPr>
        <p:txBody>
          <a:bodyPr wrap="square" lIns="25400" tIns="25400" rIns="25400" bIns="25400" rtlCol="0" anchor="t">
            <a:normAutofit/>
          </a:bodyPr>
          <a:lstStyle/>
          <a:p>
            <a:pPr algn="l" indent="0" marL="0">
              <a:buNone/>
            </a:pPr>
            <a:r>
              <a:rPr lang="en-US" sz="4800" b="1" spc="-75" kern="0" dirty="0">
                <a:solidFill>
                  <a:srgbClr val="0D3A5C"/>
                </a:solidFill>
                <a:latin typeface="Arial" pitchFamily="34" charset="0"/>
                <a:ea typeface="Arial" pitchFamily="34" charset="-122"/>
                <a:cs typeface="Arial" pitchFamily="34" charset="-120"/>
              </a:rPr>
              <a:t>Energieausweis: GEG und GModG im Vergleich</a:t>
            </a:r>
            <a:endParaRPr lang="en-US" sz="4800" dirty="0"/>
          </a:p>
        </p:txBody>
      </p:sp>
      <p:sp>
        <p:nvSpPr>
          <p:cNvPr id="4" name="Shape 2"/>
          <p:cNvSpPr/>
          <p:nvPr/>
        </p:nvSpPr>
        <p:spPr>
          <a:xfrm>
            <a:off x="1143000" y="2600325"/>
            <a:ext cx="16002000" cy="19050"/>
          </a:xfrm>
          <a:prstGeom prst="rect">
            <a:avLst/>
          </a:prstGeom>
          <a:solidFill>
            <a:srgbClr val="0D3A5C"/>
          </a:solidFill>
          <a:ln/>
        </p:spPr>
      </p:sp>
      <p:sp>
        <p:nvSpPr>
          <p:cNvPr id="5" name="Text 3"/>
          <p:cNvSpPr/>
          <p:nvPr/>
        </p:nvSpPr>
        <p:spPr>
          <a:xfrm>
            <a:off x="1143000" y="2809875"/>
            <a:ext cx="4120515" cy="372368"/>
          </a:xfrm>
          <a:prstGeom prst="rect">
            <a:avLst/>
          </a:prstGeom>
          <a:noFill/>
          <a:ln/>
        </p:spPr>
        <p:txBody>
          <a:bodyPr wrap="square" lIns="25400" tIns="25400" rIns="25400" bIns="25400" rtlCol="0" anchor="t">
            <a:normAutofit/>
          </a:bodyPr>
          <a:lstStyle/>
          <a:p>
            <a:pPr algn="l" indent="0" marL="0">
              <a:lnSpc>
                <a:spcPct val="113226"/>
              </a:lnSpc>
              <a:buNone/>
            </a:pPr>
            <a:r>
              <a:rPr lang="en-US" sz="1950" b="1" dirty="0">
                <a:solidFill>
                  <a:srgbClr val="64748B"/>
                </a:solidFill>
                <a:latin typeface="Arial" pitchFamily="34" charset="0"/>
                <a:ea typeface="Arial" pitchFamily="34" charset="-122"/>
                <a:cs typeface="Arial" pitchFamily="34" charset="-120"/>
              </a:rPr>
              <a:t>THEMA</a:t>
            </a:r>
            <a:endParaRPr lang="en-US" sz="1950" dirty="0"/>
          </a:p>
        </p:txBody>
      </p:sp>
      <p:sp>
        <p:nvSpPr>
          <p:cNvPr id="6" name="Text 4"/>
          <p:cNvSpPr/>
          <p:nvPr/>
        </p:nvSpPr>
        <p:spPr>
          <a:xfrm>
            <a:off x="5372100" y="2809875"/>
            <a:ext cx="5723573" cy="372368"/>
          </a:xfrm>
          <a:prstGeom prst="rect">
            <a:avLst/>
          </a:prstGeom>
          <a:noFill/>
          <a:ln/>
        </p:spPr>
        <p:txBody>
          <a:bodyPr wrap="square" lIns="25400" tIns="25400" rIns="25400" bIns="25400" rtlCol="0" anchor="t">
            <a:normAutofit/>
          </a:bodyPr>
          <a:lstStyle/>
          <a:p>
            <a:pPr algn="l" indent="0" marL="0">
              <a:lnSpc>
                <a:spcPct val="113226"/>
              </a:lnSpc>
              <a:buNone/>
            </a:pPr>
            <a:r>
              <a:rPr lang="en-US" sz="1950" b="1" dirty="0">
                <a:solidFill>
                  <a:srgbClr val="64748B"/>
                </a:solidFill>
                <a:latin typeface="Arial" pitchFamily="34" charset="0"/>
                <a:ea typeface="Arial" pitchFamily="34" charset="-122"/>
                <a:cs typeface="Arial" pitchFamily="34" charset="-120"/>
              </a:rPr>
              <a:t>GEG bis 31.12.2026</a:t>
            </a:r>
            <a:endParaRPr lang="en-US" sz="1950" dirty="0"/>
          </a:p>
        </p:txBody>
      </p:sp>
      <p:sp>
        <p:nvSpPr>
          <p:cNvPr id="7" name="Shape 5"/>
          <p:cNvSpPr/>
          <p:nvPr/>
        </p:nvSpPr>
        <p:spPr>
          <a:xfrm>
            <a:off x="11144250" y="2619375"/>
            <a:ext cx="6000750" cy="715268"/>
          </a:xfrm>
          <a:prstGeom prst="rect">
            <a:avLst/>
          </a:prstGeom>
          <a:solidFill>
            <a:srgbClr val="E6F1FB"/>
          </a:solidFill>
          <a:ln/>
        </p:spPr>
      </p:sp>
      <p:sp>
        <p:nvSpPr>
          <p:cNvPr id="8" name="Text 6"/>
          <p:cNvSpPr/>
          <p:nvPr/>
        </p:nvSpPr>
        <p:spPr>
          <a:xfrm>
            <a:off x="11372850" y="2809875"/>
            <a:ext cx="5723573" cy="372368"/>
          </a:xfrm>
          <a:prstGeom prst="rect">
            <a:avLst/>
          </a:prstGeom>
          <a:noFill/>
          <a:ln/>
        </p:spPr>
        <p:txBody>
          <a:bodyPr wrap="square" lIns="25400" tIns="25400" rIns="25400" bIns="25400" rtlCol="0" anchor="t">
            <a:normAutofit/>
          </a:bodyPr>
          <a:lstStyle/>
          <a:p>
            <a:pPr algn="l" indent="0" marL="0">
              <a:lnSpc>
                <a:spcPct val="113226"/>
              </a:lnSpc>
              <a:buNone/>
            </a:pPr>
            <a:r>
              <a:rPr lang="en-US" sz="1950" b="1" dirty="0">
                <a:solidFill>
                  <a:srgbClr val="00A0D2"/>
                </a:solidFill>
                <a:latin typeface="Arial" pitchFamily="34" charset="0"/>
                <a:ea typeface="Arial" pitchFamily="34" charset="-122"/>
                <a:cs typeface="Arial" pitchFamily="34" charset="-120"/>
              </a:rPr>
              <a:t>GModG ab 01.01.2027</a:t>
            </a:r>
            <a:endParaRPr lang="en-US" sz="1950" dirty="0"/>
          </a:p>
        </p:txBody>
      </p:sp>
      <p:sp>
        <p:nvSpPr>
          <p:cNvPr id="9" name="Shape 7"/>
          <p:cNvSpPr/>
          <p:nvPr/>
        </p:nvSpPr>
        <p:spPr>
          <a:xfrm>
            <a:off x="1143000" y="3334643"/>
            <a:ext cx="4000500" cy="9525"/>
          </a:xfrm>
          <a:prstGeom prst="rect">
            <a:avLst/>
          </a:prstGeom>
          <a:solidFill>
            <a:srgbClr val="E2E8F0"/>
          </a:solidFill>
          <a:ln/>
        </p:spPr>
      </p:sp>
      <p:sp>
        <p:nvSpPr>
          <p:cNvPr id="10" name="Text 8"/>
          <p:cNvSpPr/>
          <p:nvPr/>
        </p:nvSpPr>
        <p:spPr>
          <a:xfrm>
            <a:off x="1143000" y="3553718"/>
            <a:ext cx="4120515" cy="423863"/>
          </a:xfrm>
          <a:prstGeom prst="rect">
            <a:avLst/>
          </a:prstGeom>
          <a:noFill/>
          <a:ln/>
        </p:spPr>
        <p:txBody>
          <a:bodyPr wrap="square" lIns="25400" tIns="25400" rIns="25400" bIns="25400" rtlCol="0" anchor="t">
            <a:normAutofit/>
          </a:bodyPr>
          <a:lstStyle/>
          <a:p>
            <a:pPr algn="l" indent="0" marL="0">
              <a:lnSpc>
                <a:spcPct val="119118"/>
              </a:lnSpc>
              <a:buNone/>
            </a:pPr>
            <a:r>
              <a:rPr lang="en-US" sz="2250" b="1" dirty="0">
                <a:solidFill>
                  <a:srgbClr val="0D3A5C"/>
                </a:solidFill>
                <a:latin typeface="Arial" pitchFamily="34" charset="0"/>
                <a:ea typeface="Arial" pitchFamily="34" charset="-122"/>
                <a:cs typeface="Arial" pitchFamily="34" charset="-120"/>
              </a:rPr>
              <a:t>Skala Wohngebäude</a:t>
            </a:r>
            <a:endParaRPr lang="en-US" sz="2250" dirty="0"/>
          </a:p>
        </p:txBody>
      </p:sp>
      <p:sp>
        <p:nvSpPr>
          <p:cNvPr id="11" name="Shape 9"/>
          <p:cNvSpPr/>
          <p:nvPr/>
        </p:nvSpPr>
        <p:spPr>
          <a:xfrm>
            <a:off x="5143500" y="3334643"/>
            <a:ext cx="6000750" cy="9525"/>
          </a:xfrm>
          <a:prstGeom prst="rect">
            <a:avLst/>
          </a:prstGeom>
          <a:solidFill>
            <a:srgbClr val="E2E8F0"/>
          </a:solidFill>
          <a:ln/>
        </p:spPr>
      </p:sp>
      <p:sp>
        <p:nvSpPr>
          <p:cNvPr id="12" name="Text 10"/>
          <p:cNvSpPr/>
          <p:nvPr/>
        </p:nvSpPr>
        <p:spPr>
          <a:xfrm>
            <a:off x="5372100" y="3553718"/>
            <a:ext cx="5723573" cy="423863"/>
          </a:xfrm>
          <a:prstGeom prst="rect">
            <a:avLst/>
          </a:prstGeom>
          <a:noFill/>
          <a:ln/>
        </p:spPr>
        <p:txBody>
          <a:bodyPr wrap="square" lIns="25400" tIns="25400" rIns="25400" bIns="25400" rtlCol="0" anchor="t">
            <a:normAutofit/>
          </a:bodyPr>
          <a:lstStyle/>
          <a:p>
            <a:pPr algn="l" indent="0" marL="0">
              <a:lnSpc>
                <a:spcPct val="119118"/>
              </a:lnSpc>
              <a:buNone/>
            </a:pPr>
            <a:r>
              <a:rPr lang="en-US" sz="2250" dirty="0">
                <a:solidFill>
                  <a:srgbClr val="1E293B"/>
                </a:solidFill>
                <a:latin typeface="Arial" pitchFamily="34" charset="0"/>
                <a:ea typeface="Arial" pitchFamily="34" charset="-122"/>
                <a:cs typeface="Arial" pitchFamily="34" charset="-120"/>
              </a:rPr>
              <a:t>A+ bis H</a:t>
            </a:r>
            <a:endParaRPr lang="en-US" sz="2250" dirty="0"/>
          </a:p>
        </p:txBody>
      </p:sp>
      <p:sp>
        <p:nvSpPr>
          <p:cNvPr id="13" name="Shape 11"/>
          <p:cNvSpPr/>
          <p:nvPr/>
        </p:nvSpPr>
        <p:spPr>
          <a:xfrm>
            <a:off x="11144250" y="3334643"/>
            <a:ext cx="6000750" cy="814388"/>
          </a:xfrm>
          <a:prstGeom prst="rect">
            <a:avLst/>
          </a:prstGeom>
          <a:solidFill>
            <a:srgbClr val="F0F7FF"/>
          </a:solidFill>
          <a:ln/>
        </p:spPr>
      </p:sp>
      <p:sp>
        <p:nvSpPr>
          <p:cNvPr id="14" name="Shape 12"/>
          <p:cNvSpPr/>
          <p:nvPr/>
        </p:nvSpPr>
        <p:spPr>
          <a:xfrm>
            <a:off x="11144250" y="3334643"/>
            <a:ext cx="6000750" cy="9525"/>
          </a:xfrm>
          <a:prstGeom prst="rect">
            <a:avLst/>
          </a:prstGeom>
          <a:solidFill>
            <a:srgbClr val="E2E8F0"/>
          </a:solidFill>
          <a:ln/>
        </p:spPr>
      </p:sp>
      <p:sp>
        <p:nvSpPr>
          <p:cNvPr id="15" name="Text 13"/>
          <p:cNvSpPr/>
          <p:nvPr/>
        </p:nvSpPr>
        <p:spPr>
          <a:xfrm>
            <a:off x="11372850" y="3553718"/>
            <a:ext cx="5723573" cy="423863"/>
          </a:xfrm>
          <a:prstGeom prst="rect">
            <a:avLst/>
          </a:prstGeom>
          <a:noFill/>
          <a:ln/>
        </p:spPr>
        <p:txBody>
          <a:bodyPr wrap="square" lIns="25400" tIns="25400" rIns="25400" bIns="25400" rtlCol="0" anchor="t">
            <a:normAutofit/>
          </a:bodyPr>
          <a:lstStyle/>
          <a:p>
            <a:pPr algn="l" indent="0" marL="0">
              <a:lnSpc>
                <a:spcPct val="119118"/>
              </a:lnSpc>
              <a:buNone/>
            </a:pPr>
            <a:r>
              <a:rPr lang="en-US" sz="2250" dirty="0">
                <a:solidFill>
                  <a:srgbClr val="1E293B"/>
                </a:solidFill>
                <a:latin typeface="Arial" pitchFamily="34" charset="0"/>
                <a:ea typeface="Arial" pitchFamily="34" charset="-122"/>
                <a:cs typeface="Arial" pitchFamily="34" charset="-120"/>
              </a:rPr>
              <a:t>A+ bis H, unverändert</a:t>
            </a:r>
            <a:endParaRPr lang="en-US" sz="2250" dirty="0"/>
          </a:p>
        </p:txBody>
      </p:sp>
      <p:sp>
        <p:nvSpPr>
          <p:cNvPr id="16" name="Shape 14"/>
          <p:cNvSpPr/>
          <p:nvPr/>
        </p:nvSpPr>
        <p:spPr>
          <a:xfrm>
            <a:off x="1143000" y="4149030"/>
            <a:ext cx="4000500" cy="9525"/>
          </a:xfrm>
          <a:prstGeom prst="rect">
            <a:avLst/>
          </a:prstGeom>
          <a:solidFill>
            <a:srgbClr val="E2E8F0"/>
          </a:solidFill>
          <a:ln/>
        </p:spPr>
      </p:sp>
      <p:sp>
        <p:nvSpPr>
          <p:cNvPr id="17" name="Text 15"/>
          <p:cNvSpPr/>
          <p:nvPr/>
        </p:nvSpPr>
        <p:spPr>
          <a:xfrm>
            <a:off x="1143000" y="4368105"/>
            <a:ext cx="4120515" cy="423863"/>
          </a:xfrm>
          <a:prstGeom prst="rect">
            <a:avLst/>
          </a:prstGeom>
          <a:noFill/>
          <a:ln/>
        </p:spPr>
        <p:txBody>
          <a:bodyPr wrap="square" lIns="25400" tIns="25400" rIns="25400" bIns="25400" rtlCol="0" anchor="t">
            <a:normAutofit/>
          </a:bodyPr>
          <a:lstStyle/>
          <a:p>
            <a:pPr algn="l" indent="0" marL="0">
              <a:lnSpc>
                <a:spcPct val="119118"/>
              </a:lnSpc>
              <a:buNone/>
            </a:pPr>
            <a:r>
              <a:rPr lang="en-US" sz="2250" b="1" dirty="0">
                <a:solidFill>
                  <a:srgbClr val="0D3A5C"/>
                </a:solidFill>
                <a:latin typeface="Arial" pitchFamily="34" charset="0"/>
                <a:ea typeface="Arial" pitchFamily="34" charset="-122"/>
                <a:cs typeface="Arial" pitchFamily="34" charset="-120"/>
              </a:rPr>
              <a:t>Skala Nichtwohngebäude</a:t>
            </a:r>
            <a:endParaRPr lang="en-US" sz="2250" dirty="0"/>
          </a:p>
        </p:txBody>
      </p:sp>
      <p:sp>
        <p:nvSpPr>
          <p:cNvPr id="18" name="Shape 16"/>
          <p:cNvSpPr/>
          <p:nvPr/>
        </p:nvSpPr>
        <p:spPr>
          <a:xfrm>
            <a:off x="5143500" y="4149030"/>
            <a:ext cx="6000750" cy="9525"/>
          </a:xfrm>
          <a:prstGeom prst="rect">
            <a:avLst/>
          </a:prstGeom>
          <a:solidFill>
            <a:srgbClr val="E2E8F0"/>
          </a:solidFill>
          <a:ln/>
        </p:spPr>
      </p:sp>
      <p:sp>
        <p:nvSpPr>
          <p:cNvPr id="19" name="Text 17"/>
          <p:cNvSpPr/>
          <p:nvPr/>
        </p:nvSpPr>
        <p:spPr>
          <a:xfrm>
            <a:off x="5372100" y="4368105"/>
            <a:ext cx="5723573" cy="423863"/>
          </a:xfrm>
          <a:prstGeom prst="rect">
            <a:avLst/>
          </a:prstGeom>
          <a:noFill/>
          <a:ln/>
        </p:spPr>
        <p:txBody>
          <a:bodyPr wrap="square" lIns="25400" tIns="25400" rIns="25400" bIns="25400" rtlCol="0" anchor="t">
            <a:normAutofit/>
          </a:bodyPr>
          <a:lstStyle/>
          <a:p>
            <a:pPr algn="l" indent="0" marL="0">
              <a:lnSpc>
                <a:spcPct val="119118"/>
              </a:lnSpc>
              <a:buNone/>
            </a:pPr>
            <a:r>
              <a:rPr lang="en-US" sz="2250" dirty="0">
                <a:solidFill>
                  <a:srgbClr val="1E293B"/>
                </a:solidFill>
                <a:latin typeface="Arial" pitchFamily="34" charset="0"/>
                <a:ea typeface="Arial" pitchFamily="34" charset="-122"/>
                <a:cs typeface="Arial" pitchFamily="34" charset="-120"/>
              </a:rPr>
              <a:t>keine Klassen</a:t>
            </a:r>
            <a:endParaRPr lang="en-US" sz="2250" dirty="0"/>
          </a:p>
        </p:txBody>
      </p:sp>
      <p:sp>
        <p:nvSpPr>
          <p:cNvPr id="20" name="Shape 18"/>
          <p:cNvSpPr/>
          <p:nvPr/>
        </p:nvSpPr>
        <p:spPr>
          <a:xfrm>
            <a:off x="11144250" y="4149030"/>
            <a:ext cx="6000750" cy="814388"/>
          </a:xfrm>
          <a:prstGeom prst="rect">
            <a:avLst/>
          </a:prstGeom>
          <a:solidFill>
            <a:srgbClr val="F0F7FF"/>
          </a:solidFill>
          <a:ln/>
        </p:spPr>
      </p:sp>
      <p:sp>
        <p:nvSpPr>
          <p:cNvPr id="21" name="Shape 19"/>
          <p:cNvSpPr/>
          <p:nvPr/>
        </p:nvSpPr>
        <p:spPr>
          <a:xfrm>
            <a:off x="11144250" y="4149030"/>
            <a:ext cx="6000750" cy="9525"/>
          </a:xfrm>
          <a:prstGeom prst="rect">
            <a:avLst/>
          </a:prstGeom>
          <a:solidFill>
            <a:srgbClr val="E2E8F0"/>
          </a:solidFill>
          <a:ln/>
        </p:spPr>
      </p:sp>
      <p:sp>
        <p:nvSpPr>
          <p:cNvPr id="22" name="Text 20"/>
          <p:cNvSpPr/>
          <p:nvPr/>
        </p:nvSpPr>
        <p:spPr>
          <a:xfrm>
            <a:off x="11372850" y="4368105"/>
            <a:ext cx="5723573" cy="423863"/>
          </a:xfrm>
          <a:prstGeom prst="rect">
            <a:avLst/>
          </a:prstGeom>
          <a:noFill/>
          <a:ln/>
        </p:spPr>
        <p:txBody>
          <a:bodyPr wrap="square" lIns="25400" tIns="25400" rIns="25400" bIns="25400" rtlCol="0" anchor="t">
            <a:normAutofit/>
          </a:bodyPr>
          <a:lstStyle/>
          <a:p>
            <a:pPr algn="l" indent="0" marL="0">
              <a:lnSpc>
                <a:spcPct val="119118"/>
              </a:lnSpc>
              <a:buNone/>
            </a:pPr>
            <a:r>
              <a:rPr lang="en-US" sz="2250" b="1" dirty="0">
                <a:solidFill>
                  <a:srgbClr val="0D3A5C"/>
                </a:solidFill>
                <a:latin typeface="Arial" pitchFamily="34" charset="0"/>
                <a:ea typeface="Arial" pitchFamily="34" charset="-122"/>
                <a:cs typeface="Arial" pitchFamily="34" charset="-120"/>
              </a:rPr>
              <a:t>neu: A bis G</a:t>
            </a:r>
            <a:endParaRPr lang="en-US" sz="2250" dirty="0"/>
          </a:p>
        </p:txBody>
      </p:sp>
      <p:sp>
        <p:nvSpPr>
          <p:cNvPr id="23" name="Shape 21"/>
          <p:cNvSpPr/>
          <p:nvPr/>
        </p:nvSpPr>
        <p:spPr>
          <a:xfrm>
            <a:off x="1143000" y="4963418"/>
            <a:ext cx="4000500" cy="9525"/>
          </a:xfrm>
          <a:prstGeom prst="rect">
            <a:avLst/>
          </a:prstGeom>
          <a:solidFill>
            <a:srgbClr val="E2E8F0"/>
          </a:solidFill>
          <a:ln/>
        </p:spPr>
      </p:sp>
      <p:sp>
        <p:nvSpPr>
          <p:cNvPr id="24" name="Text 22"/>
          <p:cNvSpPr/>
          <p:nvPr/>
        </p:nvSpPr>
        <p:spPr>
          <a:xfrm>
            <a:off x="1143000" y="5182493"/>
            <a:ext cx="4120515" cy="423863"/>
          </a:xfrm>
          <a:prstGeom prst="rect">
            <a:avLst/>
          </a:prstGeom>
          <a:noFill/>
          <a:ln/>
        </p:spPr>
        <p:txBody>
          <a:bodyPr wrap="square" lIns="25400" tIns="25400" rIns="25400" bIns="25400" rtlCol="0" anchor="t">
            <a:normAutofit/>
          </a:bodyPr>
          <a:lstStyle/>
          <a:p>
            <a:pPr algn="l" indent="0" marL="0">
              <a:lnSpc>
                <a:spcPct val="119118"/>
              </a:lnSpc>
              <a:buNone/>
            </a:pPr>
            <a:r>
              <a:rPr lang="en-US" sz="2250" b="1" dirty="0">
                <a:solidFill>
                  <a:srgbClr val="0D3A5C"/>
                </a:solidFill>
                <a:latin typeface="Arial" pitchFamily="34" charset="0"/>
                <a:ea typeface="Arial" pitchFamily="34" charset="-122"/>
                <a:cs typeface="Arial" pitchFamily="34" charset="-120"/>
              </a:rPr>
              <a:t>Ausweisart NWG</a:t>
            </a:r>
            <a:endParaRPr lang="en-US" sz="2250" dirty="0"/>
          </a:p>
        </p:txBody>
      </p:sp>
      <p:sp>
        <p:nvSpPr>
          <p:cNvPr id="25" name="Shape 23"/>
          <p:cNvSpPr/>
          <p:nvPr/>
        </p:nvSpPr>
        <p:spPr>
          <a:xfrm>
            <a:off x="5143500" y="4963418"/>
            <a:ext cx="6000750" cy="9525"/>
          </a:xfrm>
          <a:prstGeom prst="rect">
            <a:avLst/>
          </a:prstGeom>
          <a:solidFill>
            <a:srgbClr val="E2E8F0"/>
          </a:solidFill>
          <a:ln/>
        </p:spPr>
      </p:sp>
      <p:sp>
        <p:nvSpPr>
          <p:cNvPr id="26" name="Text 24"/>
          <p:cNvSpPr/>
          <p:nvPr/>
        </p:nvSpPr>
        <p:spPr>
          <a:xfrm>
            <a:off x="5372100" y="5182493"/>
            <a:ext cx="5723573" cy="423863"/>
          </a:xfrm>
          <a:prstGeom prst="rect">
            <a:avLst/>
          </a:prstGeom>
          <a:noFill/>
          <a:ln/>
        </p:spPr>
        <p:txBody>
          <a:bodyPr wrap="square" lIns="25400" tIns="25400" rIns="25400" bIns="25400" rtlCol="0" anchor="t">
            <a:normAutofit/>
          </a:bodyPr>
          <a:lstStyle/>
          <a:p>
            <a:pPr algn="l" indent="0" marL="0">
              <a:lnSpc>
                <a:spcPct val="119118"/>
              </a:lnSpc>
              <a:buNone/>
            </a:pPr>
            <a:r>
              <a:rPr lang="en-US" sz="2250" dirty="0">
                <a:solidFill>
                  <a:srgbClr val="1E293B"/>
                </a:solidFill>
                <a:latin typeface="Arial" pitchFamily="34" charset="0"/>
                <a:ea typeface="Arial" pitchFamily="34" charset="-122"/>
                <a:cs typeface="Arial" pitchFamily="34" charset="-120"/>
              </a:rPr>
              <a:t>Bedarf oder Verbrauch</a:t>
            </a:r>
            <a:endParaRPr lang="en-US" sz="2250" dirty="0"/>
          </a:p>
        </p:txBody>
      </p:sp>
      <p:sp>
        <p:nvSpPr>
          <p:cNvPr id="27" name="Shape 25"/>
          <p:cNvSpPr/>
          <p:nvPr/>
        </p:nvSpPr>
        <p:spPr>
          <a:xfrm>
            <a:off x="11144250" y="4963418"/>
            <a:ext cx="6000750" cy="814388"/>
          </a:xfrm>
          <a:prstGeom prst="rect">
            <a:avLst/>
          </a:prstGeom>
          <a:solidFill>
            <a:srgbClr val="F0F7FF"/>
          </a:solidFill>
          <a:ln/>
        </p:spPr>
      </p:sp>
      <p:sp>
        <p:nvSpPr>
          <p:cNvPr id="28" name="Shape 26"/>
          <p:cNvSpPr/>
          <p:nvPr/>
        </p:nvSpPr>
        <p:spPr>
          <a:xfrm>
            <a:off x="11144250" y="4963418"/>
            <a:ext cx="6000750" cy="9525"/>
          </a:xfrm>
          <a:prstGeom prst="rect">
            <a:avLst/>
          </a:prstGeom>
          <a:solidFill>
            <a:srgbClr val="E2E8F0"/>
          </a:solidFill>
          <a:ln/>
        </p:spPr>
      </p:sp>
      <p:sp>
        <p:nvSpPr>
          <p:cNvPr id="29" name="Text 27"/>
          <p:cNvSpPr/>
          <p:nvPr/>
        </p:nvSpPr>
        <p:spPr>
          <a:xfrm>
            <a:off x="11372850" y="5182493"/>
            <a:ext cx="5723573" cy="423863"/>
          </a:xfrm>
          <a:prstGeom prst="rect">
            <a:avLst/>
          </a:prstGeom>
          <a:noFill/>
          <a:ln/>
        </p:spPr>
        <p:txBody>
          <a:bodyPr wrap="square" lIns="25400" tIns="25400" rIns="25400" bIns="25400" rtlCol="0" anchor="t">
            <a:normAutofit/>
          </a:bodyPr>
          <a:lstStyle/>
          <a:p>
            <a:pPr algn="l" indent="0" marL="0">
              <a:lnSpc>
                <a:spcPct val="119118"/>
              </a:lnSpc>
              <a:buNone/>
            </a:pPr>
            <a:r>
              <a:rPr lang="en-US" sz="2250" b="1" dirty="0">
                <a:solidFill>
                  <a:srgbClr val="0D3A5C"/>
                </a:solidFill>
                <a:latin typeface="Arial" pitchFamily="34" charset="0"/>
                <a:ea typeface="Arial" pitchFamily="34" charset="-122"/>
                <a:cs typeface="Arial" pitchFamily="34" charset="-120"/>
              </a:rPr>
              <a:t>nur Bedarfsausweis</a:t>
            </a:r>
            <a:endParaRPr lang="en-US" sz="2250" dirty="0"/>
          </a:p>
        </p:txBody>
      </p:sp>
      <p:sp>
        <p:nvSpPr>
          <p:cNvPr id="30" name="Shape 28"/>
          <p:cNvSpPr/>
          <p:nvPr/>
        </p:nvSpPr>
        <p:spPr>
          <a:xfrm>
            <a:off x="1143000" y="5777805"/>
            <a:ext cx="4000500" cy="9525"/>
          </a:xfrm>
          <a:prstGeom prst="rect">
            <a:avLst/>
          </a:prstGeom>
          <a:solidFill>
            <a:srgbClr val="E2E8F0"/>
          </a:solidFill>
          <a:ln/>
        </p:spPr>
      </p:sp>
      <p:sp>
        <p:nvSpPr>
          <p:cNvPr id="31" name="Text 29"/>
          <p:cNvSpPr/>
          <p:nvPr/>
        </p:nvSpPr>
        <p:spPr>
          <a:xfrm>
            <a:off x="1143000" y="5996880"/>
            <a:ext cx="4120515" cy="809625"/>
          </a:xfrm>
          <a:prstGeom prst="rect">
            <a:avLst/>
          </a:prstGeom>
          <a:noFill/>
          <a:ln/>
        </p:spPr>
        <p:txBody>
          <a:bodyPr wrap="square" lIns="25400" tIns="25400" rIns="25400" bIns="25400" rtlCol="0" anchor="t">
            <a:normAutofit/>
          </a:bodyPr>
          <a:lstStyle/>
          <a:p>
            <a:pPr algn="l" indent="0" marL="0">
              <a:lnSpc>
                <a:spcPct val="119118"/>
              </a:lnSpc>
              <a:buNone/>
            </a:pPr>
            <a:r>
              <a:rPr lang="en-US" sz="2250" b="1" dirty="0">
                <a:solidFill>
                  <a:srgbClr val="0D3A5C"/>
                </a:solidFill>
                <a:latin typeface="Arial" pitchFamily="34" charset="0"/>
                <a:ea typeface="Arial" pitchFamily="34" charset="-122"/>
                <a:cs typeface="Arial" pitchFamily="34" charset="-120"/>
              </a:rPr>
              <a:t>Pflichtangaben</a:t>
            </a:r>
            <a:endParaRPr lang="en-US" sz="2250" dirty="0"/>
          </a:p>
        </p:txBody>
      </p:sp>
      <p:sp>
        <p:nvSpPr>
          <p:cNvPr id="32" name="Shape 30"/>
          <p:cNvSpPr/>
          <p:nvPr/>
        </p:nvSpPr>
        <p:spPr>
          <a:xfrm>
            <a:off x="5143500" y="5777805"/>
            <a:ext cx="6000750" cy="9525"/>
          </a:xfrm>
          <a:prstGeom prst="rect">
            <a:avLst/>
          </a:prstGeom>
          <a:solidFill>
            <a:srgbClr val="E2E8F0"/>
          </a:solidFill>
          <a:ln/>
        </p:spPr>
      </p:sp>
      <p:sp>
        <p:nvSpPr>
          <p:cNvPr id="33" name="Text 31"/>
          <p:cNvSpPr/>
          <p:nvPr/>
        </p:nvSpPr>
        <p:spPr>
          <a:xfrm>
            <a:off x="5372100" y="5996880"/>
            <a:ext cx="5723573" cy="809625"/>
          </a:xfrm>
          <a:prstGeom prst="rect">
            <a:avLst/>
          </a:prstGeom>
          <a:noFill/>
          <a:ln/>
        </p:spPr>
        <p:txBody>
          <a:bodyPr wrap="square" lIns="25400" tIns="25400" rIns="25400" bIns="25400" rtlCol="0" anchor="t">
            <a:normAutofit/>
          </a:bodyPr>
          <a:lstStyle/>
          <a:p>
            <a:pPr algn="l" indent="0" marL="0">
              <a:lnSpc>
                <a:spcPct val="119118"/>
              </a:lnSpc>
              <a:buNone/>
            </a:pPr>
            <a:r>
              <a:rPr lang="en-US" sz="2250" dirty="0">
                <a:solidFill>
                  <a:srgbClr val="1E293B"/>
                </a:solidFill>
                <a:latin typeface="Arial" pitchFamily="34" charset="0"/>
                <a:ea typeface="Arial" pitchFamily="34" charset="-122"/>
                <a:cs typeface="Arial" pitchFamily="34" charset="-120"/>
              </a:rPr>
              <a:t>Werte je m²</a:t>
            </a:r>
            <a:endParaRPr lang="en-US" sz="2250" dirty="0"/>
          </a:p>
        </p:txBody>
      </p:sp>
      <p:sp>
        <p:nvSpPr>
          <p:cNvPr id="34" name="Shape 32"/>
          <p:cNvSpPr/>
          <p:nvPr/>
        </p:nvSpPr>
        <p:spPr>
          <a:xfrm>
            <a:off x="11144250" y="5777805"/>
            <a:ext cx="6000750" cy="1200150"/>
          </a:xfrm>
          <a:prstGeom prst="rect">
            <a:avLst/>
          </a:prstGeom>
          <a:solidFill>
            <a:srgbClr val="F0F7FF"/>
          </a:solidFill>
          <a:ln/>
        </p:spPr>
      </p:sp>
      <p:sp>
        <p:nvSpPr>
          <p:cNvPr id="35" name="Shape 33"/>
          <p:cNvSpPr/>
          <p:nvPr/>
        </p:nvSpPr>
        <p:spPr>
          <a:xfrm>
            <a:off x="11144250" y="5777805"/>
            <a:ext cx="6000750" cy="9525"/>
          </a:xfrm>
          <a:prstGeom prst="rect">
            <a:avLst/>
          </a:prstGeom>
          <a:solidFill>
            <a:srgbClr val="E2E8F0"/>
          </a:solidFill>
          <a:ln/>
        </p:spPr>
      </p:sp>
      <p:sp>
        <p:nvSpPr>
          <p:cNvPr id="36" name="Text 34"/>
          <p:cNvSpPr/>
          <p:nvPr/>
        </p:nvSpPr>
        <p:spPr>
          <a:xfrm>
            <a:off x="11372850" y="5996880"/>
            <a:ext cx="5723573" cy="809625"/>
          </a:xfrm>
          <a:prstGeom prst="rect">
            <a:avLst/>
          </a:prstGeom>
          <a:noFill/>
          <a:ln/>
        </p:spPr>
        <p:txBody>
          <a:bodyPr wrap="square" lIns="25400" tIns="25400" rIns="25400" bIns="25400" rtlCol="0" anchor="t">
            <a:normAutofit/>
          </a:bodyPr>
          <a:lstStyle/>
          <a:p>
            <a:pPr algn="l" indent="0" marL="0">
              <a:lnSpc>
                <a:spcPct val="119118"/>
              </a:lnSpc>
              <a:buNone/>
            </a:pPr>
            <a:r>
              <a:rPr lang="en-US" sz="2250" b="1" dirty="0">
                <a:solidFill>
                  <a:srgbClr val="0D3A5C"/>
                </a:solidFill>
                <a:latin typeface="Arial" pitchFamily="34" charset="0"/>
                <a:ea typeface="Arial" pitchFamily="34" charset="-122"/>
                <a:cs typeface="Arial" pitchFamily="34" charset="-120"/>
              </a:rPr>
              <a:t>zusätzlich MWh/a, THG-Emissionen, erneuerbare Energien</a:t>
            </a:r>
            <a:endParaRPr lang="en-US" sz="2250" dirty="0"/>
          </a:p>
        </p:txBody>
      </p:sp>
      <p:sp>
        <p:nvSpPr>
          <p:cNvPr id="37" name="Shape 35"/>
          <p:cNvSpPr/>
          <p:nvPr/>
        </p:nvSpPr>
        <p:spPr>
          <a:xfrm>
            <a:off x="1143000" y="6977955"/>
            <a:ext cx="4000500" cy="9525"/>
          </a:xfrm>
          <a:prstGeom prst="rect">
            <a:avLst/>
          </a:prstGeom>
          <a:solidFill>
            <a:srgbClr val="E2E8F0"/>
          </a:solidFill>
          <a:ln/>
        </p:spPr>
      </p:sp>
      <p:sp>
        <p:nvSpPr>
          <p:cNvPr id="38" name="Text 36"/>
          <p:cNvSpPr/>
          <p:nvPr/>
        </p:nvSpPr>
        <p:spPr>
          <a:xfrm>
            <a:off x="1143000" y="7197030"/>
            <a:ext cx="4120515" cy="423863"/>
          </a:xfrm>
          <a:prstGeom prst="rect">
            <a:avLst/>
          </a:prstGeom>
          <a:noFill/>
          <a:ln/>
        </p:spPr>
        <p:txBody>
          <a:bodyPr wrap="square" lIns="25400" tIns="25400" rIns="25400" bIns="25400" rtlCol="0" anchor="t">
            <a:normAutofit/>
          </a:bodyPr>
          <a:lstStyle/>
          <a:p>
            <a:pPr algn="l" indent="0" marL="0">
              <a:lnSpc>
                <a:spcPct val="119118"/>
              </a:lnSpc>
              <a:buNone/>
            </a:pPr>
            <a:r>
              <a:rPr lang="en-US" sz="2250" b="1" dirty="0">
                <a:solidFill>
                  <a:srgbClr val="0D3A5C"/>
                </a:solidFill>
                <a:latin typeface="Arial" pitchFamily="34" charset="0"/>
                <a:ea typeface="Arial" pitchFamily="34" charset="-122"/>
                <a:cs typeface="Arial" pitchFamily="34" charset="-120"/>
              </a:rPr>
              <a:t>Format</a:t>
            </a:r>
            <a:endParaRPr lang="en-US" sz="2250" dirty="0"/>
          </a:p>
        </p:txBody>
      </p:sp>
      <p:sp>
        <p:nvSpPr>
          <p:cNvPr id="39" name="Shape 37"/>
          <p:cNvSpPr/>
          <p:nvPr/>
        </p:nvSpPr>
        <p:spPr>
          <a:xfrm>
            <a:off x="5143500" y="6977955"/>
            <a:ext cx="6000750" cy="9525"/>
          </a:xfrm>
          <a:prstGeom prst="rect">
            <a:avLst/>
          </a:prstGeom>
          <a:solidFill>
            <a:srgbClr val="E2E8F0"/>
          </a:solidFill>
          <a:ln/>
        </p:spPr>
      </p:sp>
      <p:sp>
        <p:nvSpPr>
          <p:cNvPr id="40" name="Text 38"/>
          <p:cNvSpPr/>
          <p:nvPr/>
        </p:nvSpPr>
        <p:spPr>
          <a:xfrm>
            <a:off x="5372100" y="7197030"/>
            <a:ext cx="5723573" cy="423863"/>
          </a:xfrm>
          <a:prstGeom prst="rect">
            <a:avLst/>
          </a:prstGeom>
          <a:noFill/>
          <a:ln/>
        </p:spPr>
        <p:txBody>
          <a:bodyPr wrap="square" lIns="25400" tIns="25400" rIns="25400" bIns="25400" rtlCol="0" anchor="t">
            <a:normAutofit/>
          </a:bodyPr>
          <a:lstStyle/>
          <a:p>
            <a:pPr algn="l" indent="0" marL="0">
              <a:lnSpc>
                <a:spcPct val="119118"/>
              </a:lnSpc>
              <a:buNone/>
            </a:pPr>
            <a:r>
              <a:rPr lang="en-US" sz="2250" dirty="0">
                <a:solidFill>
                  <a:srgbClr val="1E293B"/>
                </a:solidFill>
                <a:latin typeface="Arial" pitchFamily="34" charset="0"/>
                <a:ea typeface="Arial" pitchFamily="34" charset="-122"/>
                <a:cs typeface="Arial" pitchFamily="34" charset="-120"/>
              </a:rPr>
              <a:t>Papier / PDF</a:t>
            </a:r>
            <a:endParaRPr lang="en-US" sz="2250" dirty="0"/>
          </a:p>
        </p:txBody>
      </p:sp>
      <p:sp>
        <p:nvSpPr>
          <p:cNvPr id="41" name="Shape 39"/>
          <p:cNvSpPr/>
          <p:nvPr/>
        </p:nvSpPr>
        <p:spPr>
          <a:xfrm>
            <a:off x="11144250" y="6977955"/>
            <a:ext cx="6000750" cy="814388"/>
          </a:xfrm>
          <a:prstGeom prst="rect">
            <a:avLst/>
          </a:prstGeom>
          <a:solidFill>
            <a:srgbClr val="F0F7FF"/>
          </a:solidFill>
          <a:ln/>
        </p:spPr>
      </p:sp>
      <p:sp>
        <p:nvSpPr>
          <p:cNvPr id="42" name="Shape 40"/>
          <p:cNvSpPr/>
          <p:nvPr/>
        </p:nvSpPr>
        <p:spPr>
          <a:xfrm>
            <a:off x="11144250" y="6977955"/>
            <a:ext cx="6000750" cy="9525"/>
          </a:xfrm>
          <a:prstGeom prst="rect">
            <a:avLst/>
          </a:prstGeom>
          <a:solidFill>
            <a:srgbClr val="E2E8F0"/>
          </a:solidFill>
          <a:ln/>
        </p:spPr>
      </p:sp>
      <p:sp>
        <p:nvSpPr>
          <p:cNvPr id="43" name="Text 41"/>
          <p:cNvSpPr/>
          <p:nvPr/>
        </p:nvSpPr>
        <p:spPr>
          <a:xfrm>
            <a:off x="11372850" y="7197030"/>
            <a:ext cx="5723573" cy="423863"/>
          </a:xfrm>
          <a:prstGeom prst="rect">
            <a:avLst/>
          </a:prstGeom>
          <a:noFill/>
          <a:ln/>
        </p:spPr>
        <p:txBody>
          <a:bodyPr wrap="square" lIns="25400" tIns="25400" rIns="25400" bIns="25400" rtlCol="0" anchor="t">
            <a:normAutofit/>
          </a:bodyPr>
          <a:lstStyle/>
          <a:p>
            <a:pPr algn="l" indent="0" marL="0">
              <a:lnSpc>
                <a:spcPct val="119118"/>
              </a:lnSpc>
              <a:buNone/>
            </a:pPr>
            <a:r>
              <a:rPr lang="en-US" sz="2250" b="1" dirty="0">
                <a:solidFill>
                  <a:srgbClr val="0D3A5C"/>
                </a:solidFill>
                <a:latin typeface="Arial" pitchFamily="34" charset="0"/>
                <a:ea typeface="Arial" pitchFamily="34" charset="-122"/>
                <a:cs typeface="Arial" pitchFamily="34" charset="-120"/>
              </a:rPr>
              <a:t>digital, maschinenlesbar</a:t>
            </a:r>
            <a:endParaRPr lang="en-US" sz="2250" dirty="0"/>
          </a:p>
        </p:txBody>
      </p:sp>
      <p:sp>
        <p:nvSpPr>
          <p:cNvPr id="44" name="Shape 42"/>
          <p:cNvSpPr/>
          <p:nvPr/>
        </p:nvSpPr>
        <p:spPr>
          <a:xfrm>
            <a:off x="1143000" y="8606730"/>
            <a:ext cx="4000500" cy="9525"/>
          </a:xfrm>
          <a:prstGeom prst="rect">
            <a:avLst/>
          </a:prstGeom>
          <a:solidFill>
            <a:srgbClr val="E2E8F0"/>
          </a:solidFill>
          <a:ln/>
        </p:spPr>
      </p:sp>
      <p:sp>
        <p:nvSpPr>
          <p:cNvPr id="45" name="Shape 43"/>
          <p:cNvSpPr/>
          <p:nvPr/>
        </p:nvSpPr>
        <p:spPr>
          <a:xfrm>
            <a:off x="1143000" y="7792343"/>
            <a:ext cx="4000500" cy="9525"/>
          </a:xfrm>
          <a:prstGeom prst="rect">
            <a:avLst/>
          </a:prstGeom>
          <a:solidFill>
            <a:srgbClr val="E2E8F0"/>
          </a:solidFill>
          <a:ln/>
        </p:spPr>
      </p:sp>
      <p:sp>
        <p:nvSpPr>
          <p:cNvPr id="46" name="Text 44"/>
          <p:cNvSpPr/>
          <p:nvPr/>
        </p:nvSpPr>
        <p:spPr>
          <a:xfrm>
            <a:off x="1143000" y="8011418"/>
            <a:ext cx="4120515" cy="423862"/>
          </a:xfrm>
          <a:prstGeom prst="rect">
            <a:avLst/>
          </a:prstGeom>
          <a:noFill/>
          <a:ln/>
        </p:spPr>
        <p:txBody>
          <a:bodyPr wrap="square" lIns="25400" tIns="25400" rIns="25400" bIns="25400" rtlCol="0" anchor="t">
            <a:normAutofit/>
          </a:bodyPr>
          <a:lstStyle/>
          <a:p>
            <a:pPr algn="l" indent="0" marL="0">
              <a:lnSpc>
                <a:spcPct val="119118"/>
              </a:lnSpc>
              <a:buNone/>
            </a:pPr>
            <a:r>
              <a:rPr lang="en-US" sz="2250" b="1" dirty="0">
                <a:solidFill>
                  <a:srgbClr val="0D3A5C"/>
                </a:solidFill>
                <a:latin typeface="Arial" pitchFamily="34" charset="0"/>
                <a:ea typeface="Arial" pitchFamily="34" charset="-122"/>
                <a:cs typeface="Arial" pitchFamily="34" charset="-120"/>
              </a:rPr>
              <a:t>Gültigkeit</a:t>
            </a:r>
            <a:endParaRPr lang="en-US" sz="2250" dirty="0"/>
          </a:p>
        </p:txBody>
      </p:sp>
      <p:sp>
        <p:nvSpPr>
          <p:cNvPr id="47" name="Shape 45"/>
          <p:cNvSpPr/>
          <p:nvPr/>
        </p:nvSpPr>
        <p:spPr>
          <a:xfrm>
            <a:off x="5143500" y="8606730"/>
            <a:ext cx="6000750" cy="9525"/>
          </a:xfrm>
          <a:prstGeom prst="rect">
            <a:avLst/>
          </a:prstGeom>
          <a:solidFill>
            <a:srgbClr val="E2E8F0"/>
          </a:solidFill>
          <a:ln/>
        </p:spPr>
      </p:sp>
      <p:sp>
        <p:nvSpPr>
          <p:cNvPr id="48" name="Shape 46"/>
          <p:cNvSpPr/>
          <p:nvPr/>
        </p:nvSpPr>
        <p:spPr>
          <a:xfrm>
            <a:off x="5143500" y="7792343"/>
            <a:ext cx="6000750" cy="9525"/>
          </a:xfrm>
          <a:prstGeom prst="rect">
            <a:avLst/>
          </a:prstGeom>
          <a:solidFill>
            <a:srgbClr val="E2E8F0"/>
          </a:solidFill>
          <a:ln/>
        </p:spPr>
      </p:sp>
      <p:sp>
        <p:nvSpPr>
          <p:cNvPr id="49" name="Text 47"/>
          <p:cNvSpPr/>
          <p:nvPr/>
        </p:nvSpPr>
        <p:spPr>
          <a:xfrm>
            <a:off x="5372100" y="8011418"/>
            <a:ext cx="5723573" cy="423862"/>
          </a:xfrm>
          <a:prstGeom prst="rect">
            <a:avLst/>
          </a:prstGeom>
          <a:noFill/>
          <a:ln/>
        </p:spPr>
        <p:txBody>
          <a:bodyPr wrap="square" lIns="25400" tIns="25400" rIns="25400" bIns="25400" rtlCol="0" anchor="t">
            <a:normAutofit/>
          </a:bodyPr>
          <a:lstStyle/>
          <a:p>
            <a:pPr algn="l" indent="0" marL="0">
              <a:lnSpc>
                <a:spcPct val="119118"/>
              </a:lnSpc>
              <a:buNone/>
            </a:pPr>
            <a:r>
              <a:rPr lang="en-US" sz="2250" dirty="0">
                <a:solidFill>
                  <a:srgbClr val="1E293B"/>
                </a:solidFill>
                <a:latin typeface="Arial" pitchFamily="34" charset="0"/>
                <a:ea typeface="Arial" pitchFamily="34" charset="-122"/>
                <a:cs typeface="Arial" pitchFamily="34" charset="-120"/>
              </a:rPr>
              <a:t>10 Jahre</a:t>
            </a:r>
            <a:endParaRPr lang="en-US" sz="2250" dirty="0"/>
          </a:p>
        </p:txBody>
      </p:sp>
      <p:sp>
        <p:nvSpPr>
          <p:cNvPr id="50" name="Shape 48"/>
          <p:cNvSpPr/>
          <p:nvPr/>
        </p:nvSpPr>
        <p:spPr>
          <a:xfrm>
            <a:off x="11144250" y="7792343"/>
            <a:ext cx="6000750" cy="823913"/>
          </a:xfrm>
          <a:prstGeom prst="rect">
            <a:avLst/>
          </a:prstGeom>
          <a:solidFill>
            <a:srgbClr val="F0F7FF"/>
          </a:solidFill>
          <a:ln/>
        </p:spPr>
      </p:sp>
      <p:sp>
        <p:nvSpPr>
          <p:cNvPr id="51" name="Shape 49"/>
          <p:cNvSpPr/>
          <p:nvPr/>
        </p:nvSpPr>
        <p:spPr>
          <a:xfrm>
            <a:off x="11144250" y="8606730"/>
            <a:ext cx="6000750" cy="9525"/>
          </a:xfrm>
          <a:prstGeom prst="rect">
            <a:avLst/>
          </a:prstGeom>
          <a:solidFill>
            <a:srgbClr val="E2E8F0"/>
          </a:solidFill>
          <a:ln/>
        </p:spPr>
      </p:sp>
      <p:sp>
        <p:nvSpPr>
          <p:cNvPr id="52" name="Shape 50"/>
          <p:cNvSpPr/>
          <p:nvPr/>
        </p:nvSpPr>
        <p:spPr>
          <a:xfrm>
            <a:off x="11144250" y="7792343"/>
            <a:ext cx="6000750" cy="9525"/>
          </a:xfrm>
          <a:prstGeom prst="rect">
            <a:avLst/>
          </a:prstGeom>
          <a:solidFill>
            <a:srgbClr val="E2E8F0"/>
          </a:solidFill>
          <a:ln/>
        </p:spPr>
      </p:sp>
      <p:sp>
        <p:nvSpPr>
          <p:cNvPr id="53" name="Text 51"/>
          <p:cNvSpPr/>
          <p:nvPr/>
        </p:nvSpPr>
        <p:spPr>
          <a:xfrm>
            <a:off x="11372850" y="8011418"/>
            <a:ext cx="5723573" cy="423862"/>
          </a:xfrm>
          <a:prstGeom prst="rect">
            <a:avLst/>
          </a:prstGeom>
          <a:noFill/>
          <a:ln/>
        </p:spPr>
        <p:txBody>
          <a:bodyPr wrap="square" lIns="25400" tIns="25400" rIns="25400" bIns="25400" rtlCol="0" anchor="t">
            <a:normAutofit/>
          </a:bodyPr>
          <a:lstStyle/>
          <a:p>
            <a:pPr algn="l" indent="0" marL="0">
              <a:lnSpc>
                <a:spcPct val="119118"/>
              </a:lnSpc>
              <a:buNone/>
            </a:pPr>
            <a:r>
              <a:rPr lang="en-US" sz="2250" dirty="0">
                <a:solidFill>
                  <a:srgbClr val="1E293B"/>
                </a:solidFill>
                <a:latin typeface="Arial" pitchFamily="34" charset="0"/>
                <a:ea typeface="Arial" pitchFamily="34" charset="-122"/>
                <a:cs typeface="Arial" pitchFamily="34" charset="-120"/>
              </a:rPr>
              <a:t>10 Jahre, unverändert</a:t>
            </a:r>
            <a:endParaRPr lang="en-US" sz="2250" dirty="0"/>
          </a:p>
        </p:txBody>
      </p:sp>
      <p:sp>
        <p:nvSpPr>
          <p:cNvPr id="54" name="Text 52"/>
          <p:cNvSpPr/>
          <p:nvPr/>
        </p:nvSpPr>
        <p:spPr>
          <a:xfrm>
            <a:off x="1143000" y="9403259"/>
            <a:ext cx="16482060" cy="65514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64748B"/>
                </a:solidFill>
                <a:latin typeface="Arial" pitchFamily="34" charset="0"/>
                <a:ea typeface="Arial" pitchFamily="34" charset="-122"/>
                <a:cs typeface="Arial" pitchFamily="34" charset="-120"/>
              </a:rPr>
              <a:t>GEG = Gebäudeenergiegesetz · GModG = Gebäudemodernisierungsgesetz · NWG = Nichtwohngebäude · MWh/a = Megawattstunden pro Jahr · THG = Treibhausgas · PDF = Portable Document Format</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1143000" y="952500"/>
            <a:ext cx="17602200" cy="333375"/>
          </a:xfrm>
          <a:prstGeom prst="rect">
            <a:avLst/>
          </a:prstGeom>
          <a:noFill/>
          <a:ln/>
        </p:spPr>
        <p:txBody>
          <a:bodyPr wrap="square" lIns="25400" tIns="25400" rIns="25400" bIns="25400" rtlCol="0" anchor="t">
            <a:normAutofit/>
          </a:bodyPr>
          <a:lstStyle/>
          <a:p>
            <a:pPr algn="l" indent="0" marL="0">
              <a:buNone/>
            </a:pPr>
            <a:r>
              <a:rPr lang="en-US" sz="1950" b="1" spc="38" kern="0" dirty="0">
                <a:solidFill>
                  <a:srgbClr val="00A0D2"/>
                </a:solidFill>
                <a:latin typeface="Arial" pitchFamily="34" charset="0"/>
                <a:ea typeface="Arial" pitchFamily="34" charset="-122"/>
                <a:cs typeface="Arial" pitchFamily="34" charset="-120"/>
              </a:rPr>
              <a:t>02 · ENERGIEAUSWEIS</a:t>
            </a:r>
            <a:endParaRPr lang="en-US" sz="1950" dirty="0"/>
          </a:p>
        </p:txBody>
      </p:sp>
      <p:sp>
        <p:nvSpPr>
          <p:cNvPr id="3" name="Text 1"/>
          <p:cNvSpPr/>
          <p:nvPr/>
        </p:nvSpPr>
        <p:spPr>
          <a:xfrm>
            <a:off x="1143000" y="1400175"/>
            <a:ext cx="17602200" cy="742950"/>
          </a:xfrm>
          <a:prstGeom prst="rect">
            <a:avLst/>
          </a:prstGeom>
          <a:noFill/>
          <a:ln/>
        </p:spPr>
        <p:txBody>
          <a:bodyPr wrap="square" lIns="25400" tIns="25400" rIns="25400" bIns="25400" rtlCol="0" anchor="t">
            <a:normAutofit/>
          </a:bodyPr>
          <a:lstStyle/>
          <a:p>
            <a:pPr algn="l" indent="0" marL="0">
              <a:buNone/>
            </a:pPr>
            <a:r>
              <a:rPr lang="en-US" sz="4800" b="1" spc="-75" kern="0" dirty="0">
                <a:solidFill>
                  <a:srgbClr val="0D3A5C"/>
                </a:solidFill>
                <a:latin typeface="Arial" pitchFamily="34" charset="0"/>
                <a:ea typeface="Arial" pitchFamily="34" charset="-122"/>
                <a:cs typeface="Arial" pitchFamily="34" charset="-120"/>
              </a:rPr>
              <a:t>Zwei Skalen für zwei Gebäudearten</a:t>
            </a:r>
            <a:endParaRPr lang="en-US" sz="4800" dirty="0"/>
          </a:p>
        </p:txBody>
      </p:sp>
      <p:sp>
        <p:nvSpPr>
          <p:cNvPr id="4" name="Text 2"/>
          <p:cNvSpPr/>
          <p:nvPr/>
        </p:nvSpPr>
        <p:spPr>
          <a:xfrm>
            <a:off x="1143000" y="2638425"/>
            <a:ext cx="3240331" cy="523875"/>
          </a:xfrm>
          <a:prstGeom prst="rect">
            <a:avLst/>
          </a:prstGeom>
          <a:noFill/>
          <a:ln/>
        </p:spPr>
        <p:txBody>
          <a:bodyPr wrap="square" lIns="25400" tIns="25400" rIns="25400" bIns="25400" rtlCol="0" anchor="t">
            <a:normAutofit/>
          </a:bodyPr>
          <a:lstStyle/>
          <a:p>
            <a:pPr algn="l" indent="0" marL="0">
              <a:buNone/>
            </a:pPr>
            <a:r>
              <a:rPr lang="en-US" sz="2850" b="1" dirty="0">
                <a:solidFill>
                  <a:srgbClr val="0D3A5C"/>
                </a:solidFill>
                <a:latin typeface="Arial" pitchFamily="34" charset="0"/>
                <a:ea typeface="Arial" pitchFamily="34" charset="-122"/>
                <a:cs typeface="Arial" pitchFamily="34" charset="-120"/>
              </a:rPr>
              <a:t>🏠 Wohngebäude</a:t>
            </a:r>
            <a:endParaRPr lang="en-US" sz="2850" dirty="0"/>
          </a:p>
        </p:txBody>
      </p:sp>
      <p:sp>
        <p:nvSpPr>
          <p:cNvPr id="5" name="Text 3"/>
          <p:cNvSpPr/>
          <p:nvPr/>
        </p:nvSpPr>
        <p:spPr>
          <a:xfrm>
            <a:off x="13342441" y="2762250"/>
            <a:ext cx="4182814" cy="371475"/>
          </a:xfrm>
          <a:prstGeom prst="rect">
            <a:avLst/>
          </a:prstGeom>
          <a:noFill/>
          <a:ln/>
        </p:spPr>
        <p:txBody>
          <a:bodyPr wrap="square" lIns="25400" tIns="25400" rIns="25400" bIns="25400" rtlCol="0" anchor="t">
            <a:normAutofit/>
          </a:bodyPr>
          <a:lstStyle/>
          <a:p>
            <a:pPr algn="l" indent="0" marL="0">
              <a:buNone/>
            </a:pPr>
            <a:r>
              <a:rPr lang="en-US" sz="2100" dirty="0">
                <a:solidFill>
                  <a:srgbClr val="64748B"/>
                </a:solidFill>
                <a:latin typeface="Arial" pitchFamily="34" charset="0"/>
                <a:ea typeface="Arial" pitchFamily="34" charset="-122"/>
                <a:cs typeface="Arial" pitchFamily="34" charset="-120"/>
              </a:rPr>
              <a:t>bleibt A+ bis H · nach Endenergie</a:t>
            </a:r>
            <a:endParaRPr lang="en-US" sz="2100" dirty="0"/>
          </a:p>
        </p:txBody>
      </p:sp>
      <p:sp>
        <p:nvSpPr>
          <p:cNvPr id="6" name="Shape 4"/>
          <p:cNvSpPr/>
          <p:nvPr/>
        </p:nvSpPr>
        <p:spPr>
          <a:xfrm>
            <a:off x="1143000" y="3314700"/>
            <a:ext cx="1727150" cy="914400"/>
          </a:xfrm>
          <a:prstGeom prst="roundRect">
            <a:avLst>
              <a:gd name="adj" fmla="val 6250"/>
            </a:avLst>
          </a:prstGeom>
          <a:solidFill>
            <a:srgbClr val="00A651"/>
          </a:solidFill>
          <a:ln/>
        </p:spPr>
      </p:sp>
      <p:sp>
        <p:nvSpPr>
          <p:cNvPr id="7" name="Text 5"/>
          <p:cNvSpPr/>
          <p:nvPr/>
        </p:nvSpPr>
        <p:spPr>
          <a:xfrm>
            <a:off x="1104900" y="3314700"/>
            <a:ext cx="1803350" cy="952500"/>
          </a:xfrm>
          <a:prstGeom prst="rect">
            <a:avLst/>
          </a:prstGeom>
          <a:noFill/>
          <a:ln/>
        </p:spPr>
        <p:txBody>
          <a:bodyPr wrap="square" lIns="25400" tIns="25400" rIns="25400" bIns="25400" rtlCol="0" anchor="ctr">
            <a:normAutofit/>
          </a:bodyPr>
          <a:lstStyle/>
          <a:p>
            <a:pPr algn="ctr" indent="0" marL="0">
              <a:buNone/>
            </a:pPr>
            <a:r>
              <a:rPr lang="en-US" sz="2700" b="1" dirty="0">
                <a:solidFill>
                  <a:srgbClr val="FFFFFF"/>
                </a:solidFill>
                <a:latin typeface="Arial" pitchFamily="34" charset="0"/>
                <a:ea typeface="Arial" pitchFamily="34" charset="-122"/>
                <a:cs typeface="Arial" pitchFamily="34" charset="-120"/>
              </a:rPr>
              <a:t>A+</a:t>
            </a:r>
            <a:endParaRPr lang="en-US" sz="2700" dirty="0"/>
          </a:p>
        </p:txBody>
      </p:sp>
      <p:sp>
        <p:nvSpPr>
          <p:cNvPr id="8" name="Shape 6"/>
          <p:cNvSpPr/>
          <p:nvPr/>
        </p:nvSpPr>
        <p:spPr>
          <a:xfrm>
            <a:off x="2927300" y="3314700"/>
            <a:ext cx="1727150" cy="914400"/>
          </a:xfrm>
          <a:prstGeom prst="roundRect">
            <a:avLst>
              <a:gd name="adj" fmla="val 6250"/>
            </a:avLst>
          </a:prstGeom>
          <a:solidFill>
            <a:srgbClr val="3DB54A"/>
          </a:solidFill>
          <a:ln/>
        </p:spPr>
      </p:sp>
      <p:sp>
        <p:nvSpPr>
          <p:cNvPr id="9" name="Text 7"/>
          <p:cNvSpPr/>
          <p:nvPr/>
        </p:nvSpPr>
        <p:spPr>
          <a:xfrm>
            <a:off x="2889200" y="3314700"/>
            <a:ext cx="1803350" cy="952500"/>
          </a:xfrm>
          <a:prstGeom prst="rect">
            <a:avLst/>
          </a:prstGeom>
          <a:noFill/>
          <a:ln/>
        </p:spPr>
        <p:txBody>
          <a:bodyPr wrap="square" lIns="25400" tIns="25400" rIns="25400" bIns="25400" rtlCol="0" anchor="ctr">
            <a:normAutofit/>
          </a:bodyPr>
          <a:lstStyle/>
          <a:p>
            <a:pPr algn="ctr" indent="0" marL="0">
              <a:buNone/>
            </a:pPr>
            <a:r>
              <a:rPr lang="en-US" sz="2700" b="1" dirty="0">
                <a:solidFill>
                  <a:srgbClr val="FFFFFF"/>
                </a:solidFill>
                <a:latin typeface="Arial" pitchFamily="34" charset="0"/>
                <a:ea typeface="Arial" pitchFamily="34" charset="-122"/>
                <a:cs typeface="Arial" pitchFamily="34" charset="-120"/>
              </a:rPr>
              <a:t>A</a:t>
            </a:r>
            <a:endParaRPr lang="en-US" sz="2700" dirty="0"/>
          </a:p>
        </p:txBody>
      </p:sp>
      <p:sp>
        <p:nvSpPr>
          <p:cNvPr id="10" name="Shape 8"/>
          <p:cNvSpPr/>
          <p:nvPr/>
        </p:nvSpPr>
        <p:spPr>
          <a:xfrm>
            <a:off x="4711601" y="3314700"/>
            <a:ext cx="1727150" cy="914400"/>
          </a:xfrm>
          <a:prstGeom prst="roundRect">
            <a:avLst>
              <a:gd name="adj" fmla="val 6250"/>
            </a:avLst>
          </a:prstGeom>
          <a:solidFill>
            <a:srgbClr val="8CC63F"/>
          </a:solidFill>
          <a:ln/>
        </p:spPr>
      </p:sp>
      <p:sp>
        <p:nvSpPr>
          <p:cNvPr id="11" name="Text 9"/>
          <p:cNvSpPr/>
          <p:nvPr/>
        </p:nvSpPr>
        <p:spPr>
          <a:xfrm>
            <a:off x="4673501" y="3314700"/>
            <a:ext cx="1803350" cy="952500"/>
          </a:xfrm>
          <a:prstGeom prst="rect">
            <a:avLst/>
          </a:prstGeom>
          <a:noFill/>
          <a:ln/>
        </p:spPr>
        <p:txBody>
          <a:bodyPr wrap="square" lIns="25400" tIns="25400" rIns="25400" bIns="25400" rtlCol="0" anchor="ctr">
            <a:normAutofit/>
          </a:bodyPr>
          <a:lstStyle/>
          <a:p>
            <a:pPr algn="ctr" indent="0" marL="0">
              <a:buNone/>
            </a:pPr>
            <a:r>
              <a:rPr lang="en-US" sz="2700" b="1" dirty="0">
                <a:solidFill>
                  <a:srgbClr val="1E293B"/>
                </a:solidFill>
                <a:latin typeface="Arial" pitchFamily="34" charset="0"/>
                <a:ea typeface="Arial" pitchFamily="34" charset="-122"/>
                <a:cs typeface="Arial" pitchFamily="34" charset="-120"/>
              </a:rPr>
              <a:t>B</a:t>
            </a:r>
            <a:endParaRPr lang="en-US" sz="2700" dirty="0"/>
          </a:p>
        </p:txBody>
      </p:sp>
      <p:sp>
        <p:nvSpPr>
          <p:cNvPr id="12" name="Shape 10"/>
          <p:cNvSpPr/>
          <p:nvPr/>
        </p:nvSpPr>
        <p:spPr>
          <a:xfrm>
            <a:off x="6495901" y="3314700"/>
            <a:ext cx="1727299" cy="914400"/>
          </a:xfrm>
          <a:prstGeom prst="roundRect">
            <a:avLst>
              <a:gd name="adj" fmla="val 6250"/>
            </a:avLst>
          </a:prstGeom>
          <a:solidFill>
            <a:srgbClr val="C9DB2A"/>
          </a:solidFill>
          <a:ln/>
        </p:spPr>
      </p:sp>
      <p:sp>
        <p:nvSpPr>
          <p:cNvPr id="13" name="Text 11"/>
          <p:cNvSpPr/>
          <p:nvPr/>
        </p:nvSpPr>
        <p:spPr>
          <a:xfrm>
            <a:off x="6457801" y="3314700"/>
            <a:ext cx="1803499" cy="952500"/>
          </a:xfrm>
          <a:prstGeom prst="rect">
            <a:avLst/>
          </a:prstGeom>
          <a:noFill/>
          <a:ln/>
        </p:spPr>
        <p:txBody>
          <a:bodyPr wrap="square" lIns="25400" tIns="25400" rIns="25400" bIns="25400" rtlCol="0" anchor="ctr">
            <a:normAutofit/>
          </a:bodyPr>
          <a:lstStyle/>
          <a:p>
            <a:pPr algn="ctr" indent="0" marL="0">
              <a:buNone/>
            </a:pPr>
            <a:r>
              <a:rPr lang="en-US" sz="2700" b="1" dirty="0">
                <a:solidFill>
                  <a:srgbClr val="1E293B"/>
                </a:solidFill>
                <a:latin typeface="Arial" pitchFamily="34" charset="0"/>
                <a:ea typeface="Arial" pitchFamily="34" charset="-122"/>
                <a:cs typeface="Arial" pitchFamily="34" charset="-120"/>
              </a:rPr>
              <a:t>C</a:t>
            </a:r>
            <a:endParaRPr lang="en-US" sz="2700" dirty="0"/>
          </a:p>
        </p:txBody>
      </p:sp>
      <p:sp>
        <p:nvSpPr>
          <p:cNvPr id="14" name="Shape 12"/>
          <p:cNvSpPr/>
          <p:nvPr/>
        </p:nvSpPr>
        <p:spPr>
          <a:xfrm>
            <a:off x="8280350" y="3314700"/>
            <a:ext cx="1727150" cy="914400"/>
          </a:xfrm>
          <a:prstGeom prst="roundRect">
            <a:avLst>
              <a:gd name="adj" fmla="val 6250"/>
            </a:avLst>
          </a:prstGeom>
          <a:solidFill>
            <a:srgbClr val="FCEE21"/>
          </a:solidFill>
          <a:ln/>
        </p:spPr>
      </p:sp>
      <p:sp>
        <p:nvSpPr>
          <p:cNvPr id="15" name="Text 13"/>
          <p:cNvSpPr/>
          <p:nvPr/>
        </p:nvSpPr>
        <p:spPr>
          <a:xfrm>
            <a:off x="8242250" y="3314700"/>
            <a:ext cx="1803350" cy="952500"/>
          </a:xfrm>
          <a:prstGeom prst="rect">
            <a:avLst/>
          </a:prstGeom>
          <a:noFill/>
          <a:ln/>
        </p:spPr>
        <p:txBody>
          <a:bodyPr wrap="square" lIns="25400" tIns="25400" rIns="25400" bIns="25400" rtlCol="0" anchor="ctr">
            <a:normAutofit/>
          </a:bodyPr>
          <a:lstStyle/>
          <a:p>
            <a:pPr algn="ctr" indent="0" marL="0">
              <a:buNone/>
            </a:pPr>
            <a:r>
              <a:rPr lang="en-US" sz="2700" b="1" dirty="0">
                <a:solidFill>
                  <a:srgbClr val="1E293B"/>
                </a:solidFill>
                <a:latin typeface="Arial" pitchFamily="34" charset="0"/>
                <a:ea typeface="Arial" pitchFamily="34" charset="-122"/>
                <a:cs typeface="Arial" pitchFamily="34" charset="-120"/>
              </a:rPr>
              <a:t>D</a:t>
            </a:r>
            <a:endParaRPr lang="en-US" sz="2700" dirty="0"/>
          </a:p>
        </p:txBody>
      </p:sp>
      <p:sp>
        <p:nvSpPr>
          <p:cNvPr id="16" name="Shape 14"/>
          <p:cNvSpPr/>
          <p:nvPr/>
        </p:nvSpPr>
        <p:spPr>
          <a:xfrm>
            <a:off x="10064651" y="3314700"/>
            <a:ext cx="1727150" cy="914400"/>
          </a:xfrm>
          <a:prstGeom prst="roundRect">
            <a:avLst>
              <a:gd name="adj" fmla="val 6250"/>
            </a:avLst>
          </a:prstGeom>
          <a:solidFill>
            <a:srgbClr val="FCB813"/>
          </a:solidFill>
          <a:ln/>
        </p:spPr>
      </p:sp>
      <p:sp>
        <p:nvSpPr>
          <p:cNvPr id="17" name="Text 15"/>
          <p:cNvSpPr/>
          <p:nvPr/>
        </p:nvSpPr>
        <p:spPr>
          <a:xfrm>
            <a:off x="10026551" y="3314700"/>
            <a:ext cx="1803350" cy="952500"/>
          </a:xfrm>
          <a:prstGeom prst="rect">
            <a:avLst/>
          </a:prstGeom>
          <a:noFill/>
          <a:ln/>
        </p:spPr>
        <p:txBody>
          <a:bodyPr wrap="square" lIns="25400" tIns="25400" rIns="25400" bIns="25400" rtlCol="0" anchor="ctr">
            <a:normAutofit/>
          </a:bodyPr>
          <a:lstStyle/>
          <a:p>
            <a:pPr algn="ctr" indent="0" marL="0">
              <a:buNone/>
            </a:pPr>
            <a:r>
              <a:rPr lang="en-US" sz="2700" b="1" dirty="0">
                <a:solidFill>
                  <a:srgbClr val="1E293B"/>
                </a:solidFill>
                <a:latin typeface="Arial" pitchFamily="34" charset="0"/>
                <a:ea typeface="Arial" pitchFamily="34" charset="-122"/>
                <a:cs typeface="Arial" pitchFamily="34" charset="-120"/>
              </a:rPr>
              <a:t>E</a:t>
            </a:r>
            <a:endParaRPr lang="en-US" sz="2700" dirty="0"/>
          </a:p>
        </p:txBody>
      </p:sp>
      <p:sp>
        <p:nvSpPr>
          <p:cNvPr id="18" name="Shape 16"/>
          <p:cNvSpPr/>
          <p:nvPr/>
        </p:nvSpPr>
        <p:spPr>
          <a:xfrm>
            <a:off x="11848951" y="3314700"/>
            <a:ext cx="1727299" cy="914400"/>
          </a:xfrm>
          <a:prstGeom prst="roundRect">
            <a:avLst>
              <a:gd name="adj" fmla="val 6250"/>
            </a:avLst>
          </a:prstGeom>
          <a:solidFill>
            <a:srgbClr val="F7931E"/>
          </a:solidFill>
          <a:ln/>
        </p:spPr>
      </p:sp>
      <p:sp>
        <p:nvSpPr>
          <p:cNvPr id="19" name="Text 17"/>
          <p:cNvSpPr/>
          <p:nvPr/>
        </p:nvSpPr>
        <p:spPr>
          <a:xfrm>
            <a:off x="11810851" y="3314700"/>
            <a:ext cx="1803499" cy="952500"/>
          </a:xfrm>
          <a:prstGeom prst="rect">
            <a:avLst/>
          </a:prstGeom>
          <a:noFill/>
          <a:ln/>
        </p:spPr>
        <p:txBody>
          <a:bodyPr wrap="square" lIns="25400" tIns="25400" rIns="25400" bIns="25400" rtlCol="0" anchor="ctr">
            <a:normAutofit/>
          </a:bodyPr>
          <a:lstStyle/>
          <a:p>
            <a:pPr algn="ctr" indent="0" marL="0">
              <a:buNone/>
            </a:pPr>
            <a:r>
              <a:rPr lang="en-US" sz="2700" b="1" dirty="0">
                <a:solidFill>
                  <a:srgbClr val="1E293B"/>
                </a:solidFill>
                <a:latin typeface="Arial" pitchFamily="34" charset="0"/>
                <a:ea typeface="Arial" pitchFamily="34" charset="-122"/>
                <a:cs typeface="Arial" pitchFamily="34" charset="-120"/>
              </a:rPr>
              <a:t>F</a:t>
            </a:r>
            <a:endParaRPr lang="en-US" sz="2700" dirty="0"/>
          </a:p>
        </p:txBody>
      </p:sp>
      <p:sp>
        <p:nvSpPr>
          <p:cNvPr id="20" name="Shape 18"/>
          <p:cNvSpPr/>
          <p:nvPr/>
        </p:nvSpPr>
        <p:spPr>
          <a:xfrm>
            <a:off x="13633400" y="3314700"/>
            <a:ext cx="1727150" cy="914400"/>
          </a:xfrm>
          <a:prstGeom prst="roundRect">
            <a:avLst>
              <a:gd name="adj" fmla="val 6250"/>
            </a:avLst>
          </a:prstGeom>
          <a:solidFill>
            <a:srgbClr val="F15A24"/>
          </a:solidFill>
          <a:ln/>
        </p:spPr>
      </p:sp>
      <p:sp>
        <p:nvSpPr>
          <p:cNvPr id="21" name="Text 19"/>
          <p:cNvSpPr/>
          <p:nvPr/>
        </p:nvSpPr>
        <p:spPr>
          <a:xfrm>
            <a:off x="13595300" y="3314700"/>
            <a:ext cx="1803350" cy="952500"/>
          </a:xfrm>
          <a:prstGeom prst="rect">
            <a:avLst/>
          </a:prstGeom>
          <a:noFill/>
          <a:ln/>
        </p:spPr>
        <p:txBody>
          <a:bodyPr wrap="square" lIns="25400" tIns="25400" rIns="25400" bIns="25400" rtlCol="0" anchor="ctr">
            <a:normAutofit/>
          </a:bodyPr>
          <a:lstStyle/>
          <a:p>
            <a:pPr algn="ctr" indent="0" marL="0">
              <a:buNone/>
            </a:pPr>
            <a:r>
              <a:rPr lang="en-US" sz="2700" b="1" dirty="0">
                <a:solidFill>
                  <a:srgbClr val="FFFFFF"/>
                </a:solidFill>
                <a:latin typeface="Arial" pitchFamily="34" charset="0"/>
                <a:ea typeface="Arial" pitchFamily="34" charset="-122"/>
                <a:cs typeface="Arial" pitchFamily="34" charset="-120"/>
              </a:rPr>
              <a:t>G</a:t>
            </a:r>
            <a:endParaRPr lang="en-US" sz="2700" dirty="0"/>
          </a:p>
        </p:txBody>
      </p:sp>
      <p:sp>
        <p:nvSpPr>
          <p:cNvPr id="22" name="Shape 20"/>
          <p:cNvSpPr/>
          <p:nvPr/>
        </p:nvSpPr>
        <p:spPr>
          <a:xfrm>
            <a:off x="15417701" y="3314700"/>
            <a:ext cx="1727150" cy="914400"/>
          </a:xfrm>
          <a:prstGeom prst="roundRect">
            <a:avLst>
              <a:gd name="adj" fmla="val 6250"/>
            </a:avLst>
          </a:prstGeom>
          <a:solidFill>
            <a:srgbClr val="EE1C25"/>
          </a:solidFill>
          <a:ln/>
        </p:spPr>
      </p:sp>
      <p:sp>
        <p:nvSpPr>
          <p:cNvPr id="23" name="Text 21"/>
          <p:cNvSpPr/>
          <p:nvPr/>
        </p:nvSpPr>
        <p:spPr>
          <a:xfrm>
            <a:off x="15379601" y="3314700"/>
            <a:ext cx="1803350" cy="952500"/>
          </a:xfrm>
          <a:prstGeom prst="rect">
            <a:avLst/>
          </a:prstGeom>
          <a:noFill/>
          <a:ln/>
        </p:spPr>
        <p:txBody>
          <a:bodyPr wrap="square" lIns="25400" tIns="25400" rIns="25400" bIns="25400" rtlCol="0" anchor="ctr">
            <a:normAutofit/>
          </a:bodyPr>
          <a:lstStyle/>
          <a:p>
            <a:pPr algn="ctr" indent="0" marL="0">
              <a:buNone/>
            </a:pPr>
            <a:r>
              <a:rPr lang="en-US" sz="2700" b="1" dirty="0">
                <a:solidFill>
                  <a:srgbClr val="FFFFFF"/>
                </a:solidFill>
                <a:latin typeface="Arial" pitchFamily="34" charset="0"/>
                <a:ea typeface="Arial" pitchFamily="34" charset="-122"/>
                <a:cs typeface="Arial" pitchFamily="34" charset="-120"/>
              </a:rPr>
              <a:t>H</a:t>
            </a:r>
            <a:endParaRPr lang="en-US" sz="2700" dirty="0"/>
          </a:p>
        </p:txBody>
      </p:sp>
      <p:sp>
        <p:nvSpPr>
          <p:cNvPr id="24" name="Text 22"/>
          <p:cNvSpPr/>
          <p:nvPr/>
        </p:nvSpPr>
        <p:spPr>
          <a:xfrm>
            <a:off x="1143000" y="4762500"/>
            <a:ext cx="4066252" cy="523875"/>
          </a:xfrm>
          <a:prstGeom prst="rect">
            <a:avLst/>
          </a:prstGeom>
          <a:noFill/>
          <a:ln/>
        </p:spPr>
        <p:txBody>
          <a:bodyPr wrap="square" lIns="25400" tIns="25400" rIns="25400" bIns="25400" rtlCol="0" anchor="t">
            <a:normAutofit/>
          </a:bodyPr>
          <a:lstStyle/>
          <a:p>
            <a:pPr algn="l" indent="0" marL="0">
              <a:buNone/>
            </a:pPr>
            <a:r>
              <a:rPr lang="en-US" sz="2850" b="1" dirty="0">
                <a:solidFill>
                  <a:srgbClr val="0D3A5C"/>
                </a:solidFill>
                <a:latin typeface="Arial" pitchFamily="34" charset="0"/>
                <a:ea typeface="Arial" pitchFamily="34" charset="-122"/>
                <a:cs typeface="Arial" pitchFamily="34" charset="-120"/>
              </a:rPr>
              <a:t>🏛️ Nichtwohngebäude</a:t>
            </a:r>
            <a:endParaRPr lang="en-US" sz="2850" dirty="0"/>
          </a:p>
        </p:txBody>
      </p:sp>
      <p:sp>
        <p:nvSpPr>
          <p:cNvPr id="25" name="Text 23"/>
          <p:cNvSpPr/>
          <p:nvPr/>
        </p:nvSpPr>
        <p:spPr>
          <a:xfrm>
            <a:off x="11825139" y="4886325"/>
            <a:ext cx="5851847" cy="371475"/>
          </a:xfrm>
          <a:prstGeom prst="rect">
            <a:avLst/>
          </a:prstGeom>
          <a:noFill/>
          <a:ln/>
        </p:spPr>
        <p:txBody>
          <a:bodyPr wrap="square" lIns="25400" tIns="25400" rIns="25400" bIns="25400" rtlCol="0" anchor="t">
            <a:normAutofit/>
          </a:bodyPr>
          <a:lstStyle/>
          <a:p>
            <a:pPr algn="l" indent="0" marL="0">
              <a:buNone/>
            </a:pPr>
            <a:r>
              <a:rPr lang="en-US" sz="2100" dirty="0">
                <a:solidFill>
                  <a:srgbClr val="64748B"/>
                </a:solidFill>
                <a:latin typeface="Arial" pitchFamily="34" charset="0"/>
                <a:ea typeface="Arial" pitchFamily="34" charset="-122"/>
                <a:cs typeface="Arial" pitchFamily="34" charset="-120"/>
              </a:rPr>
              <a:t>neu A bis G · Verhältnis zum Referenzgebäude</a:t>
            </a:r>
            <a:endParaRPr lang="en-US" sz="2100" dirty="0"/>
          </a:p>
        </p:txBody>
      </p:sp>
      <p:sp>
        <p:nvSpPr>
          <p:cNvPr id="26" name="Shape 24"/>
          <p:cNvSpPr/>
          <p:nvPr/>
        </p:nvSpPr>
        <p:spPr>
          <a:xfrm>
            <a:off x="1143000" y="5438775"/>
            <a:ext cx="2236887" cy="914400"/>
          </a:xfrm>
          <a:prstGeom prst="roundRect">
            <a:avLst>
              <a:gd name="adj" fmla="val 6250"/>
            </a:avLst>
          </a:prstGeom>
          <a:solidFill>
            <a:srgbClr val="00A651"/>
          </a:solidFill>
          <a:ln/>
        </p:spPr>
      </p:sp>
      <p:sp>
        <p:nvSpPr>
          <p:cNvPr id="27" name="Text 25"/>
          <p:cNvSpPr/>
          <p:nvPr/>
        </p:nvSpPr>
        <p:spPr>
          <a:xfrm>
            <a:off x="1104900" y="5438775"/>
            <a:ext cx="2313087" cy="952500"/>
          </a:xfrm>
          <a:prstGeom prst="rect">
            <a:avLst/>
          </a:prstGeom>
          <a:noFill/>
          <a:ln/>
        </p:spPr>
        <p:txBody>
          <a:bodyPr wrap="square" lIns="25400" tIns="25400" rIns="25400" bIns="25400" rtlCol="0" anchor="ctr">
            <a:normAutofit/>
          </a:bodyPr>
          <a:lstStyle/>
          <a:p>
            <a:pPr algn="ctr" indent="0" marL="0">
              <a:buNone/>
            </a:pPr>
            <a:r>
              <a:rPr lang="en-US" sz="2700" b="1" dirty="0">
                <a:solidFill>
                  <a:srgbClr val="FFFFFF"/>
                </a:solidFill>
                <a:latin typeface="Arial" pitchFamily="34" charset="0"/>
                <a:ea typeface="Arial" pitchFamily="34" charset="-122"/>
                <a:cs typeface="Arial" pitchFamily="34" charset="-120"/>
              </a:rPr>
              <a:t>A</a:t>
            </a:r>
            <a:endParaRPr lang="en-US" sz="2700" dirty="0"/>
          </a:p>
        </p:txBody>
      </p:sp>
      <p:sp>
        <p:nvSpPr>
          <p:cNvPr id="28" name="Shape 26"/>
          <p:cNvSpPr/>
          <p:nvPr/>
        </p:nvSpPr>
        <p:spPr>
          <a:xfrm>
            <a:off x="3437037" y="5438775"/>
            <a:ext cx="2237036" cy="914400"/>
          </a:xfrm>
          <a:prstGeom prst="roundRect">
            <a:avLst>
              <a:gd name="adj" fmla="val 6250"/>
            </a:avLst>
          </a:prstGeom>
          <a:solidFill>
            <a:srgbClr val="8CC63F"/>
          </a:solidFill>
          <a:ln/>
        </p:spPr>
      </p:sp>
      <p:sp>
        <p:nvSpPr>
          <p:cNvPr id="29" name="Text 27"/>
          <p:cNvSpPr/>
          <p:nvPr/>
        </p:nvSpPr>
        <p:spPr>
          <a:xfrm>
            <a:off x="3398937" y="5438775"/>
            <a:ext cx="2313236" cy="952500"/>
          </a:xfrm>
          <a:prstGeom prst="rect">
            <a:avLst/>
          </a:prstGeom>
          <a:noFill/>
          <a:ln/>
        </p:spPr>
        <p:txBody>
          <a:bodyPr wrap="square" lIns="25400" tIns="25400" rIns="25400" bIns="25400" rtlCol="0" anchor="ctr">
            <a:normAutofit/>
          </a:bodyPr>
          <a:lstStyle/>
          <a:p>
            <a:pPr algn="ctr" indent="0" marL="0">
              <a:buNone/>
            </a:pPr>
            <a:r>
              <a:rPr lang="en-US" sz="2700" b="1" dirty="0">
                <a:solidFill>
                  <a:srgbClr val="1E293B"/>
                </a:solidFill>
                <a:latin typeface="Arial" pitchFamily="34" charset="0"/>
                <a:ea typeface="Arial" pitchFamily="34" charset="-122"/>
                <a:cs typeface="Arial" pitchFamily="34" charset="-120"/>
              </a:rPr>
              <a:t>B</a:t>
            </a:r>
            <a:endParaRPr lang="en-US" sz="2700" dirty="0"/>
          </a:p>
        </p:txBody>
      </p:sp>
      <p:sp>
        <p:nvSpPr>
          <p:cNvPr id="30" name="Shape 28"/>
          <p:cNvSpPr/>
          <p:nvPr/>
        </p:nvSpPr>
        <p:spPr>
          <a:xfrm>
            <a:off x="5731222" y="5438775"/>
            <a:ext cx="2237036" cy="914400"/>
          </a:xfrm>
          <a:prstGeom prst="roundRect">
            <a:avLst>
              <a:gd name="adj" fmla="val 6250"/>
            </a:avLst>
          </a:prstGeom>
          <a:solidFill>
            <a:srgbClr val="C9DB2A"/>
          </a:solidFill>
          <a:ln/>
        </p:spPr>
      </p:sp>
      <p:sp>
        <p:nvSpPr>
          <p:cNvPr id="31" name="Text 29"/>
          <p:cNvSpPr/>
          <p:nvPr/>
        </p:nvSpPr>
        <p:spPr>
          <a:xfrm>
            <a:off x="5693122" y="5438775"/>
            <a:ext cx="2313236" cy="952500"/>
          </a:xfrm>
          <a:prstGeom prst="rect">
            <a:avLst/>
          </a:prstGeom>
          <a:noFill/>
          <a:ln/>
        </p:spPr>
        <p:txBody>
          <a:bodyPr wrap="square" lIns="25400" tIns="25400" rIns="25400" bIns="25400" rtlCol="0" anchor="ctr">
            <a:normAutofit/>
          </a:bodyPr>
          <a:lstStyle/>
          <a:p>
            <a:pPr algn="ctr" indent="0" marL="0">
              <a:buNone/>
            </a:pPr>
            <a:r>
              <a:rPr lang="en-US" sz="2700" b="1" dirty="0">
                <a:solidFill>
                  <a:srgbClr val="1E293B"/>
                </a:solidFill>
                <a:latin typeface="Arial" pitchFamily="34" charset="0"/>
                <a:ea typeface="Arial" pitchFamily="34" charset="-122"/>
                <a:cs typeface="Arial" pitchFamily="34" charset="-120"/>
              </a:rPr>
              <a:t>C</a:t>
            </a:r>
            <a:endParaRPr lang="en-US" sz="2700" dirty="0"/>
          </a:p>
        </p:txBody>
      </p:sp>
      <p:sp>
        <p:nvSpPr>
          <p:cNvPr id="32" name="Shape 30"/>
          <p:cNvSpPr/>
          <p:nvPr/>
        </p:nvSpPr>
        <p:spPr>
          <a:xfrm>
            <a:off x="8025408" y="5438775"/>
            <a:ext cx="2237036" cy="914400"/>
          </a:xfrm>
          <a:prstGeom prst="roundRect">
            <a:avLst>
              <a:gd name="adj" fmla="val 6250"/>
            </a:avLst>
          </a:prstGeom>
          <a:solidFill>
            <a:srgbClr val="FCEE21"/>
          </a:solidFill>
          <a:ln/>
        </p:spPr>
      </p:sp>
      <p:sp>
        <p:nvSpPr>
          <p:cNvPr id="33" name="Text 31"/>
          <p:cNvSpPr/>
          <p:nvPr/>
        </p:nvSpPr>
        <p:spPr>
          <a:xfrm>
            <a:off x="7987308" y="5438775"/>
            <a:ext cx="2313236" cy="952500"/>
          </a:xfrm>
          <a:prstGeom prst="rect">
            <a:avLst/>
          </a:prstGeom>
          <a:noFill/>
          <a:ln/>
        </p:spPr>
        <p:txBody>
          <a:bodyPr wrap="square" lIns="25400" tIns="25400" rIns="25400" bIns="25400" rtlCol="0" anchor="ctr">
            <a:normAutofit/>
          </a:bodyPr>
          <a:lstStyle/>
          <a:p>
            <a:pPr algn="ctr" indent="0" marL="0">
              <a:buNone/>
            </a:pPr>
            <a:r>
              <a:rPr lang="en-US" sz="2700" b="1" dirty="0">
                <a:solidFill>
                  <a:srgbClr val="1E293B"/>
                </a:solidFill>
                <a:latin typeface="Arial" pitchFamily="34" charset="0"/>
                <a:ea typeface="Arial" pitchFamily="34" charset="-122"/>
                <a:cs typeface="Arial" pitchFamily="34" charset="-120"/>
              </a:rPr>
              <a:t>D</a:t>
            </a:r>
            <a:endParaRPr lang="en-US" sz="2700" dirty="0"/>
          </a:p>
        </p:txBody>
      </p:sp>
      <p:sp>
        <p:nvSpPr>
          <p:cNvPr id="34" name="Shape 32"/>
          <p:cNvSpPr/>
          <p:nvPr/>
        </p:nvSpPr>
        <p:spPr>
          <a:xfrm>
            <a:off x="10319593" y="5438775"/>
            <a:ext cx="2237036" cy="914400"/>
          </a:xfrm>
          <a:prstGeom prst="roundRect">
            <a:avLst>
              <a:gd name="adj" fmla="val 6250"/>
            </a:avLst>
          </a:prstGeom>
          <a:solidFill>
            <a:srgbClr val="FCB813"/>
          </a:solidFill>
          <a:ln/>
        </p:spPr>
      </p:sp>
      <p:sp>
        <p:nvSpPr>
          <p:cNvPr id="35" name="Text 33"/>
          <p:cNvSpPr/>
          <p:nvPr/>
        </p:nvSpPr>
        <p:spPr>
          <a:xfrm>
            <a:off x="10281493" y="5438775"/>
            <a:ext cx="2313236" cy="952500"/>
          </a:xfrm>
          <a:prstGeom prst="rect">
            <a:avLst/>
          </a:prstGeom>
          <a:noFill/>
          <a:ln/>
        </p:spPr>
        <p:txBody>
          <a:bodyPr wrap="square" lIns="25400" tIns="25400" rIns="25400" bIns="25400" rtlCol="0" anchor="ctr">
            <a:normAutofit/>
          </a:bodyPr>
          <a:lstStyle/>
          <a:p>
            <a:pPr algn="ctr" indent="0" marL="0">
              <a:buNone/>
            </a:pPr>
            <a:r>
              <a:rPr lang="en-US" sz="2700" b="1" dirty="0">
                <a:solidFill>
                  <a:srgbClr val="1E293B"/>
                </a:solidFill>
                <a:latin typeface="Arial" pitchFamily="34" charset="0"/>
                <a:ea typeface="Arial" pitchFamily="34" charset="-122"/>
                <a:cs typeface="Arial" pitchFamily="34" charset="-120"/>
              </a:rPr>
              <a:t>E</a:t>
            </a:r>
            <a:endParaRPr lang="en-US" sz="2700" dirty="0"/>
          </a:p>
        </p:txBody>
      </p:sp>
      <p:sp>
        <p:nvSpPr>
          <p:cNvPr id="36" name="Shape 34"/>
          <p:cNvSpPr/>
          <p:nvPr/>
        </p:nvSpPr>
        <p:spPr>
          <a:xfrm>
            <a:off x="12613779" y="5438775"/>
            <a:ext cx="2237036" cy="914400"/>
          </a:xfrm>
          <a:prstGeom prst="roundRect">
            <a:avLst>
              <a:gd name="adj" fmla="val 6250"/>
            </a:avLst>
          </a:prstGeom>
          <a:solidFill>
            <a:srgbClr val="F7931E"/>
          </a:solidFill>
          <a:ln/>
        </p:spPr>
      </p:sp>
      <p:sp>
        <p:nvSpPr>
          <p:cNvPr id="37" name="Text 35"/>
          <p:cNvSpPr/>
          <p:nvPr/>
        </p:nvSpPr>
        <p:spPr>
          <a:xfrm>
            <a:off x="12575679" y="5438775"/>
            <a:ext cx="2313236" cy="952500"/>
          </a:xfrm>
          <a:prstGeom prst="rect">
            <a:avLst/>
          </a:prstGeom>
          <a:noFill/>
          <a:ln/>
        </p:spPr>
        <p:txBody>
          <a:bodyPr wrap="square" lIns="25400" tIns="25400" rIns="25400" bIns="25400" rtlCol="0" anchor="ctr">
            <a:normAutofit/>
          </a:bodyPr>
          <a:lstStyle/>
          <a:p>
            <a:pPr algn="ctr" indent="0" marL="0">
              <a:buNone/>
            </a:pPr>
            <a:r>
              <a:rPr lang="en-US" sz="2700" b="1" dirty="0">
                <a:solidFill>
                  <a:srgbClr val="1E293B"/>
                </a:solidFill>
                <a:latin typeface="Arial" pitchFamily="34" charset="0"/>
                <a:ea typeface="Arial" pitchFamily="34" charset="-122"/>
                <a:cs typeface="Arial" pitchFamily="34" charset="-120"/>
              </a:rPr>
              <a:t>F</a:t>
            </a:r>
            <a:endParaRPr lang="en-US" sz="2700" dirty="0"/>
          </a:p>
        </p:txBody>
      </p:sp>
      <p:sp>
        <p:nvSpPr>
          <p:cNvPr id="38" name="Shape 36"/>
          <p:cNvSpPr/>
          <p:nvPr/>
        </p:nvSpPr>
        <p:spPr>
          <a:xfrm>
            <a:off x="14907964" y="5438775"/>
            <a:ext cx="2237036" cy="914400"/>
          </a:xfrm>
          <a:prstGeom prst="roundRect">
            <a:avLst>
              <a:gd name="adj" fmla="val 6250"/>
            </a:avLst>
          </a:prstGeom>
          <a:solidFill>
            <a:srgbClr val="EE1C25"/>
          </a:solidFill>
          <a:ln/>
        </p:spPr>
      </p:sp>
      <p:sp>
        <p:nvSpPr>
          <p:cNvPr id="39" name="Text 37"/>
          <p:cNvSpPr/>
          <p:nvPr/>
        </p:nvSpPr>
        <p:spPr>
          <a:xfrm>
            <a:off x="14869864" y="5438775"/>
            <a:ext cx="2313236" cy="952500"/>
          </a:xfrm>
          <a:prstGeom prst="rect">
            <a:avLst/>
          </a:prstGeom>
          <a:noFill/>
          <a:ln/>
        </p:spPr>
        <p:txBody>
          <a:bodyPr wrap="square" lIns="25400" tIns="25400" rIns="25400" bIns="25400" rtlCol="0" anchor="ctr">
            <a:normAutofit/>
          </a:bodyPr>
          <a:lstStyle/>
          <a:p>
            <a:pPr algn="ctr" indent="0" marL="0">
              <a:buNone/>
            </a:pPr>
            <a:r>
              <a:rPr lang="en-US" sz="2700" b="1" dirty="0">
                <a:solidFill>
                  <a:srgbClr val="FFFFFF"/>
                </a:solidFill>
                <a:latin typeface="Arial" pitchFamily="34" charset="0"/>
                <a:ea typeface="Arial" pitchFamily="34" charset="-122"/>
                <a:cs typeface="Arial" pitchFamily="34" charset="-120"/>
              </a:rPr>
              <a:t>G</a:t>
            </a:r>
            <a:endParaRPr lang="en-US" sz="2700" dirty="0"/>
          </a:p>
        </p:txBody>
      </p:sp>
      <p:sp>
        <p:nvSpPr>
          <p:cNvPr id="40" name="Text 38"/>
          <p:cNvSpPr/>
          <p:nvPr/>
        </p:nvSpPr>
        <p:spPr>
          <a:xfrm>
            <a:off x="1143000" y="6543675"/>
            <a:ext cx="5386581" cy="371475"/>
          </a:xfrm>
          <a:prstGeom prst="rect">
            <a:avLst/>
          </a:prstGeom>
          <a:noFill/>
          <a:ln/>
        </p:spPr>
        <p:txBody>
          <a:bodyPr wrap="square" lIns="25400" tIns="25400" rIns="25400" bIns="25400" rtlCol="0" anchor="t">
            <a:normAutofit/>
          </a:bodyPr>
          <a:lstStyle/>
          <a:p>
            <a:pPr algn="l" indent="0" marL="0">
              <a:buNone/>
            </a:pPr>
            <a:r>
              <a:rPr lang="en-US" sz="2100" dirty="0">
                <a:solidFill>
                  <a:srgbClr val="1E293B"/>
                </a:solidFill>
                <a:latin typeface="Arial" pitchFamily="34" charset="0"/>
                <a:ea typeface="Arial" pitchFamily="34" charset="-122"/>
                <a:cs typeface="Arial" pitchFamily="34" charset="-120"/>
              </a:rPr>
              <a:t>A: Faktor ≤ 1,0 · nur Nullemissionsgebäude</a:t>
            </a:r>
            <a:endParaRPr lang="en-US" sz="2100" dirty="0"/>
          </a:p>
        </p:txBody>
      </p:sp>
      <p:sp>
        <p:nvSpPr>
          <p:cNvPr id="41" name="Text 39"/>
          <p:cNvSpPr/>
          <p:nvPr/>
        </p:nvSpPr>
        <p:spPr>
          <a:xfrm>
            <a:off x="15420529" y="6543675"/>
            <a:ext cx="1896919" cy="371475"/>
          </a:xfrm>
          <a:prstGeom prst="rect">
            <a:avLst/>
          </a:prstGeom>
          <a:noFill/>
          <a:ln/>
        </p:spPr>
        <p:txBody>
          <a:bodyPr wrap="square" lIns="25400" tIns="25400" rIns="25400" bIns="25400" rtlCol="0" anchor="t">
            <a:normAutofit/>
          </a:bodyPr>
          <a:lstStyle/>
          <a:p>
            <a:pPr algn="l" indent="0" marL="0">
              <a:buNone/>
            </a:pPr>
            <a:r>
              <a:rPr lang="en-US" sz="2100" dirty="0">
                <a:solidFill>
                  <a:srgbClr val="1E293B"/>
                </a:solidFill>
                <a:latin typeface="Arial" pitchFamily="34" charset="0"/>
                <a:ea typeface="Arial" pitchFamily="34" charset="-122"/>
                <a:cs typeface="Arial" pitchFamily="34" charset="-120"/>
              </a:rPr>
              <a:t>G: Faktor &gt; 3,5</a:t>
            </a:r>
            <a:endParaRPr lang="en-US" sz="2100" dirty="0"/>
          </a:p>
        </p:txBody>
      </p:sp>
      <p:sp>
        <p:nvSpPr>
          <p:cNvPr id="42" name="Text 40"/>
          <p:cNvSpPr/>
          <p:nvPr/>
        </p:nvSpPr>
        <p:spPr>
          <a:xfrm>
            <a:off x="1143000" y="9711779"/>
            <a:ext cx="17602200" cy="34662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64748B"/>
                </a:solidFill>
                <a:latin typeface="Arial" pitchFamily="34" charset="0"/>
                <a:ea typeface="Arial" pitchFamily="34" charset="-122"/>
                <a:cs typeface="Arial" pitchFamily="34" charset="-120"/>
              </a:rPr>
              <a:t>A+ bis H / A bis G = Energieeffizienzklassen, A bzw. A+ = beste Klasse · Faktor = Primärenergiebedarf des Gebäudes geteilt durch den des Referenzgebäudes</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1143000" y="952500"/>
            <a:ext cx="17602200" cy="333375"/>
          </a:xfrm>
          <a:prstGeom prst="rect">
            <a:avLst/>
          </a:prstGeom>
          <a:noFill/>
          <a:ln/>
        </p:spPr>
        <p:txBody>
          <a:bodyPr wrap="square" lIns="25400" tIns="25400" rIns="25400" bIns="25400" rtlCol="0" anchor="t">
            <a:normAutofit/>
          </a:bodyPr>
          <a:lstStyle/>
          <a:p>
            <a:pPr algn="l" indent="0" marL="0">
              <a:buNone/>
            </a:pPr>
            <a:r>
              <a:rPr lang="en-US" sz="1950" b="1" spc="38" kern="0" dirty="0">
                <a:solidFill>
                  <a:srgbClr val="00A0D2"/>
                </a:solidFill>
                <a:latin typeface="Arial" pitchFamily="34" charset="0"/>
                <a:ea typeface="Arial" pitchFamily="34" charset="-122"/>
                <a:cs typeface="Arial" pitchFamily="34" charset="-120"/>
              </a:rPr>
              <a:t>02 · ENERGIEAUSWEIS</a:t>
            </a:r>
            <a:endParaRPr lang="en-US" sz="1950" dirty="0"/>
          </a:p>
        </p:txBody>
      </p:sp>
      <p:sp>
        <p:nvSpPr>
          <p:cNvPr id="3" name="Text 1"/>
          <p:cNvSpPr/>
          <p:nvPr/>
        </p:nvSpPr>
        <p:spPr>
          <a:xfrm>
            <a:off x="1143000" y="1400175"/>
            <a:ext cx="17602200" cy="742950"/>
          </a:xfrm>
          <a:prstGeom prst="rect">
            <a:avLst/>
          </a:prstGeom>
          <a:noFill/>
          <a:ln/>
        </p:spPr>
        <p:txBody>
          <a:bodyPr wrap="square" lIns="25400" tIns="25400" rIns="25400" bIns="25400" rtlCol="0" anchor="t">
            <a:normAutofit/>
          </a:bodyPr>
          <a:lstStyle/>
          <a:p>
            <a:pPr algn="l" indent="0" marL="0">
              <a:buNone/>
            </a:pPr>
            <a:r>
              <a:rPr lang="en-US" sz="4800" b="1" spc="-75" kern="0" dirty="0">
                <a:solidFill>
                  <a:srgbClr val="0D3A5C"/>
                </a:solidFill>
                <a:latin typeface="Arial" pitchFamily="34" charset="0"/>
                <a:ea typeface="Arial" pitchFamily="34" charset="-122"/>
                <a:cs typeface="Arial" pitchFamily="34" charset="-120"/>
              </a:rPr>
              <a:t>Wann ein Energieausweis vorliegen muss</a:t>
            </a:r>
            <a:endParaRPr lang="en-US" sz="4800" dirty="0"/>
          </a:p>
        </p:txBody>
      </p:sp>
      <p:sp>
        <p:nvSpPr>
          <p:cNvPr id="4" name="Shape 2"/>
          <p:cNvSpPr/>
          <p:nvPr/>
        </p:nvSpPr>
        <p:spPr>
          <a:xfrm>
            <a:off x="1143000" y="2638425"/>
            <a:ext cx="3800475" cy="2419350"/>
          </a:xfrm>
          <a:prstGeom prst="roundRect">
            <a:avLst>
              <a:gd name="adj" fmla="val 5512"/>
            </a:avLst>
          </a:prstGeom>
          <a:ln w="9525">
            <a:solidFill>
              <a:srgbClr val="E2E8F0"/>
            </a:solidFill>
            <a:prstDash val="solid"/>
          </a:ln>
        </p:spPr>
      </p:sp>
      <p:sp>
        <p:nvSpPr>
          <p:cNvPr id="5" name="Text 3"/>
          <p:cNvSpPr/>
          <p:nvPr/>
        </p:nvSpPr>
        <p:spPr>
          <a:xfrm>
            <a:off x="1495425" y="2990850"/>
            <a:ext cx="3405187" cy="333375"/>
          </a:xfrm>
          <a:prstGeom prst="rect">
            <a:avLst/>
          </a:prstGeom>
          <a:noFill/>
          <a:ln/>
        </p:spPr>
        <p:txBody>
          <a:bodyPr wrap="square" lIns="25400" tIns="25400" rIns="25400" bIns="25400" rtlCol="0" anchor="t">
            <a:normAutofit/>
          </a:bodyPr>
          <a:lstStyle/>
          <a:p>
            <a:pPr algn="l" indent="0" marL="0">
              <a:buNone/>
            </a:pPr>
            <a:r>
              <a:rPr lang="en-US" sz="1950" b="1" dirty="0">
                <a:solidFill>
                  <a:srgbClr val="64748B"/>
                </a:solidFill>
                <a:latin typeface="Arial" pitchFamily="34" charset="0"/>
                <a:ea typeface="Arial" pitchFamily="34" charset="-122"/>
                <a:cs typeface="Arial" pitchFamily="34" charset="-120"/>
              </a:rPr>
              <a:t>bisher</a:t>
            </a:r>
            <a:endParaRPr lang="en-US" sz="1950" dirty="0"/>
          </a:p>
        </p:txBody>
      </p:sp>
      <p:sp>
        <p:nvSpPr>
          <p:cNvPr id="6" name="Text 4"/>
          <p:cNvSpPr/>
          <p:nvPr/>
        </p:nvSpPr>
        <p:spPr>
          <a:xfrm>
            <a:off x="1495425" y="3438525"/>
            <a:ext cx="3405187" cy="466725"/>
          </a:xfrm>
          <a:prstGeom prst="rect">
            <a:avLst/>
          </a:prstGeom>
          <a:noFill/>
          <a:ln/>
        </p:spPr>
        <p:txBody>
          <a:bodyPr wrap="square" lIns="25400" tIns="25400" rIns="25400" bIns="25400" rtlCol="0" anchor="t">
            <a:normAutofit/>
          </a:bodyPr>
          <a:lstStyle/>
          <a:p>
            <a:pPr algn="l" indent="0" marL="0">
              <a:buNone/>
            </a:pPr>
            <a:r>
              <a:rPr lang="en-US" sz="3000" b="1" dirty="0">
                <a:solidFill>
                  <a:srgbClr val="0D3A5C"/>
                </a:solidFill>
                <a:latin typeface="Arial" pitchFamily="34" charset="0"/>
                <a:ea typeface="Arial" pitchFamily="34" charset="-122"/>
                <a:cs typeface="Arial" pitchFamily="34" charset="-120"/>
              </a:rPr>
              <a:t>Verkauf</a:t>
            </a:r>
            <a:endParaRPr lang="en-US" sz="3000" dirty="0"/>
          </a:p>
        </p:txBody>
      </p:sp>
      <p:sp>
        <p:nvSpPr>
          <p:cNvPr id="7" name="Shape 5"/>
          <p:cNvSpPr/>
          <p:nvPr/>
        </p:nvSpPr>
        <p:spPr>
          <a:xfrm>
            <a:off x="5210175" y="2638425"/>
            <a:ext cx="3800475" cy="2419350"/>
          </a:xfrm>
          <a:prstGeom prst="roundRect">
            <a:avLst>
              <a:gd name="adj" fmla="val 5512"/>
            </a:avLst>
          </a:prstGeom>
          <a:ln w="9525">
            <a:solidFill>
              <a:srgbClr val="E2E8F0"/>
            </a:solidFill>
            <a:prstDash val="solid"/>
          </a:ln>
        </p:spPr>
      </p:sp>
      <p:sp>
        <p:nvSpPr>
          <p:cNvPr id="8" name="Text 6"/>
          <p:cNvSpPr/>
          <p:nvPr/>
        </p:nvSpPr>
        <p:spPr>
          <a:xfrm>
            <a:off x="5562600" y="2990850"/>
            <a:ext cx="3405187" cy="333375"/>
          </a:xfrm>
          <a:prstGeom prst="rect">
            <a:avLst/>
          </a:prstGeom>
          <a:noFill/>
          <a:ln/>
        </p:spPr>
        <p:txBody>
          <a:bodyPr wrap="square" lIns="25400" tIns="25400" rIns="25400" bIns="25400" rtlCol="0" anchor="t">
            <a:normAutofit/>
          </a:bodyPr>
          <a:lstStyle/>
          <a:p>
            <a:pPr algn="l" indent="0" marL="0">
              <a:buNone/>
            </a:pPr>
            <a:r>
              <a:rPr lang="en-US" sz="1950" b="1" dirty="0">
                <a:solidFill>
                  <a:srgbClr val="64748B"/>
                </a:solidFill>
                <a:latin typeface="Arial" pitchFamily="34" charset="0"/>
                <a:ea typeface="Arial" pitchFamily="34" charset="-122"/>
                <a:cs typeface="Arial" pitchFamily="34" charset="-120"/>
              </a:rPr>
              <a:t>bisher</a:t>
            </a:r>
            <a:endParaRPr lang="en-US" sz="1950" dirty="0"/>
          </a:p>
        </p:txBody>
      </p:sp>
      <p:sp>
        <p:nvSpPr>
          <p:cNvPr id="9" name="Text 7"/>
          <p:cNvSpPr/>
          <p:nvPr/>
        </p:nvSpPr>
        <p:spPr>
          <a:xfrm>
            <a:off x="5562600" y="3438525"/>
            <a:ext cx="3188494" cy="895350"/>
          </a:xfrm>
          <a:prstGeom prst="rect">
            <a:avLst/>
          </a:prstGeom>
          <a:noFill/>
          <a:ln/>
        </p:spPr>
        <p:txBody>
          <a:bodyPr wrap="square" lIns="25400" tIns="25400" rIns="25400" bIns="25400" rtlCol="0" anchor="t">
            <a:normAutofit/>
          </a:bodyPr>
          <a:lstStyle/>
          <a:p>
            <a:pPr algn="l" indent="0" marL="0">
              <a:buNone/>
            </a:pPr>
            <a:r>
              <a:rPr lang="en-US" sz="3000" b="1" dirty="0">
                <a:solidFill>
                  <a:srgbClr val="0D3A5C"/>
                </a:solidFill>
                <a:latin typeface="Arial" pitchFamily="34" charset="0"/>
                <a:ea typeface="Arial" pitchFamily="34" charset="-122"/>
                <a:cs typeface="Arial" pitchFamily="34" charset="-120"/>
              </a:rPr>
              <a:t>Neuvermietung, Verpachtung</a:t>
            </a:r>
            <a:endParaRPr lang="en-US" sz="3000" dirty="0"/>
          </a:p>
        </p:txBody>
      </p:sp>
      <p:sp>
        <p:nvSpPr>
          <p:cNvPr id="10" name="Shape 8"/>
          <p:cNvSpPr/>
          <p:nvPr/>
        </p:nvSpPr>
        <p:spPr>
          <a:xfrm>
            <a:off x="9277350" y="2638425"/>
            <a:ext cx="3800475" cy="2419350"/>
          </a:xfrm>
          <a:prstGeom prst="roundRect">
            <a:avLst>
              <a:gd name="adj" fmla="val 5512"/>
            </a:avLst>
          </a:prstGeom>
          <a:gradFill rotWithShape="1">
            <a:gsLst>
              <a:gs pos="0">
                <a:srgbClr val="1B4B82">
                  <a:alpha val="100000"/>
                </a:srgbClr>
              </a:gs>
              <a:gs pos="100000">
                <a:srgbClr val="00A0D2">
                  <a:alpha val="100000"/>
                </a:srgbClr>
              </a:gs>
            </a:gsLst>
            <a:lin ang="2700000" scaled="0"/>
          </a:gradFill>
          <a:ln/>
        </p:spPr>
      </p:sp>
      <p:sp>
        <p:nvSpPr>
          <p:cNvPr id="11" name="Text 9"/>
          <p:cNvSpPr/>
          <p:nvPr/>
        </p:nvSpPr>
        <p:spPr>
          <a:xfrm>
            <a:off x="9620250" y="2981325"/>
            <a:ext cx="3426143" cy="333375"/>
          </a:xfrm>
          <a:prstGeom prst="rect">
            <a:avLst/>
          </a:prstGeom>
          <a:noFill/>
          <a:ln/>
        </p:spPr>
        <p:txBody>
          <a:bodyPr wrap="square" lIns="25400" tIns="25400" rIns="25400" bIns="25400" rtlCol="0" anchor="t">
            <a:normAutofit/>
          </a:bodyPr>
          <a:lstStyle/>
          <a:p>
            <a:pPr algn="l" indent="0" marL="0">
              <a:buNone/>
            </a:pPr>
            <a:r>
              <a:rPr lang="en-US" sz="1950" b="1" dirty="0">
                <a:solidFill>
                  <a:srgbClr val="FFFFFF"/>
                </a:solidFill>
                <a:latin typeface="Arial" pitchFamily="34" charset="0"/>
                <a:ea typeface="Arial" pitchFamily="34" charset="-122"/>
                <a:cs typeface="Arial" pitchFamily="34" charset="-120"/>
              </a:rPr>
              <a:t>neu ab 2027</a:t>
            </a:r>
            <a:endParaRPr lang="en-US" sz="1950" dirty="0"/>
          </a:p>
        </p:txBody>
      </p:sp>
      <p:sp>
        <p:nvSpPr>
          <p:cNvPr id="12" name="Text 10"/>
          <p:cNvSpPr/>
          <p:nvPr/>
        </p:nvSpPr>
        <p:spPr>
          <a:xfrm>
            <a:off x="9620250" y="3429000"/>
            <a:ext cx="3208115" cy="1323975"/>
          </a:xfrm>
          <a:prstGeom prst="rect">
            <a:avLst/>
          </a:prstGeom>
          <a:noFill/>
          <a:ln/>
        </p:spPr>
        <p:txBody>
          <a:bodyPr wrap="square" lIns="25400" tIns="25400" rIns="25400" bIns="25400" rtlCol="0" anchor="t">
            <a:normAutofit/>
          </a:bodyPr>
          <a:lstStyle/>
          <a:p>
            <a:pPr algn="l" indent="0" marL="0">
              <a:buNone/>
            </a:pPr>
            <a:r>
              <a:rPr lang="en-US" sz="3000" b="1" dirty="0">
                <a:solidFill>
                  <a:srgbClr val="FFFFFF"/>
                </a:solidFill>
                <a:latin typeface="Arial" pitchFamily="34" charset="0"/>
                <a:ea typeface="Arial" pitchFamily="34" charset="-122"/>
                <a:cs typeface="Arial" pitchFamily="34" charset="-120"/>
              </a:rPr>
              <a:t>Verlängerung von Miet-, Pacht- und Leasingverträgen</a:t>
            </a:r>
            <a:endParaRPr lang="en-US" sz="3000" dirty="0"/>
          </a:p>
        </p:txBody>
      </p:sp>
      <p:sp>
        <p:nvSpPr>
          <p:cNvPr id="13" name="Shape 11"/>
          <p:cNvSpPr/>
          <p:nvPr/>
        </p:nvSpPr>
        <p:spPr>
          <a:xfrm>
            <a:off x="13344525" y="2638425"/>
            <a:ext cx="3800475" cy="2419350"/>
          </a:xfrm>
          <a:prstGeom prst="roundRect">
            <a:avLst>
              <a:gd name="adj" fmla="val 5512"/>
            </a:avLst>
          </a:prstGeom>
          <a:gradFill rotWithShape="1">
            <a:gsLst>
              <a:gs pos="0">
                <a:srgbClr val="1B4B82">
                  <a:alpha val="100000"/>
                </a:srgbClr>
              </a:gs>
              <a:gs pos="100000">
                <a:srgbClr val="00A0D2">
                  <a:alpha val="100000"/>
                </a:srgbClr>
              </a:gs>
            </a:gsLst>
            <a:lin ang="2700000" scaled="0"/>
          </a:gradFill>
          <a:ln/>
        </p:spPr>
      </p:sp>
      <p:sp>
        <p:nvSpPr>
          <p:cNvPr id="14" name="Text 12"/>
          <p:cNvSpPr/>
          <p:nvPr/>
        </p:nvSpPr>
        <p:spPr>
          <a:xfrm>
            <a:off x="13687425" y="2981325"/>
            <a:ext cx="3426143" cy="333375"/>
          </a:xfrm>
          <a:prstGeom prst="rect">
            <a:avLst/>
          </a:prstGeom>
          <a:noFill/>
          <a:ln/>
        </p:spPr>
        <p:txBody>
          <a:bodyPr wrap="square" lIns="25400" tIns="25400" rIns="25400" bIns="25400" rtlCol="0" anchor="t">
            <a:normAutofit/>
          </a:bodyPr>
          <a:lstStyle/>
          <a:p>
            <a:pPr algn="l" indent="0" marL="0">
              <a:buNone/>
            </a:pPr>
            <a:r>
              <a:rPr lang="en-US" sz="1950" b="1" dirty="0">
                <a:solidFill>
                  <a:srgbClr val="FFFFFF"/>
                </a:solidFill>
                <a:latin typeface="Arial" pitchFamily="34" charset="0"/>
                <a:ea typeface="Arial" pitchFamily="34" charset="-122"/>
                <a:cs typeface="Arial" pitchFamily="34" charset="-120"/>
              </a:rPr>
              <a:t>neu ab 2027</a:t>
            </a:r>
            <a:endParaRPr lang="en-US" sz="1950" dirty="0"/>
          </a:p>
        </p:txBody>
      </p:sp>
      <p:sp>
        <p:nvSpPr>
          <p:cNvPr id="15" name="Text 13"/>
          <p:cNvSpPr/>
          <p:nvPr/>
        </p:nvSpPr>
        <p:spPr>
          <a:xfrm>
            <a:off x="13687425" y="3429000"/>
            <a:ext cx="3208115" cy="895350"/>
          </a:xfrm>
          <a:prstGeom prst="rect">
            <a:avLst/>
          </a:prstGeom>
          <a:noFill/>
          <a:ln/>
        </p:spPr>
        <p:txBody>
          <a:bodyPr wrap="square" lIns="25400" tIns="25400" rIns="25400" bIns="25400" rtlCol="0" anchor="t">
            <a:normAutofit/>
          </a:bodyPr>
          <a:lstStyle/>
          <a:p>
            <a:pPr algn="l" indent="0" marL="0">
              <a:buNone/>
            </a:pPr>
            <a:r>
              <a:rPr lang="en-US" sz="3000" b="1" dirty="0">
                <a:solidFill>
                  <a:srgbClr val="FFFFFF"/>
                </a:solidFill>
                <a:latin typeface="Arial" pitchFamily="34" charset="0"/>
                <a:ea typeface="Arial" pitchFamily="34" charset="-122"/>
                <a:cs typeface="Arial" pitchFamily="34" charset="-120"/>
              </a:rPr>
              <a:t>Größere Sanierungen</a:t>
            </a:r>
            <a:endParaRPr lang="en-US" sz="3000" dirty="0"/>
          </a:p>
        </p:txBody>
      </p:sp>
      <p:sp>
        <p:nvSpPr>
          <p:cNvPr id="16" name="Shape 14"/>
          <p:cNvSpPr/>
          <p:nvPr/>
        </p:nvSpPr>
        <p:spPr>
          <a:xfrm>
            <a:off x="1143000" y="8001000"/>
            <a:ext cx="7867650" cy="1524000"/>
          </a:xfrm>
          <a:prstGeom prst="roundRect">
            <a:avLst>
              <a:gd name="adj" fmla="val 8750"/>
            </a:avLst>
          </a:prstGeom>
          <a:solidFill>
            <a:srgbClr val="F5F7FA"/>
          </a:solidFill>
          <a:ln/>
        </p:spPr>
      </p:sp>
      <p:sp>
        <p:nvSpPr>
          <p:cNvPr id="17" name="Text 15"/>
          <p:cNvSpPr/>
          <p:nvPr/>
        </p:nvSpPr>
        <p:spPr>
          <a:xfrm>
            <a:off x="1524000" y="8343900"/>
            <a:ext cx="7816215" cy="361950"/>
          </a:xfrm>
          <a:prstGeom prst="rect">
            <a:avLst/>
          </a:prstGeom>
          <a:noFill/>
          <a:ln/>
        </p:spPr>
        <p:txBody>
          <a:bodyPr wrap="square" lIns="25400" tIns="25400" rIns="25400" bIns="25400" rtlCol="0" anchor="t">
            <a:normAutofit/>
          </a:bodyPr>
          <a:lstStyle/>
          <a:p>
            <a:pPr algn="l" indent="0" marL="0">
              <a:buNone/>
            </a:pPr>
            <a:r>
              <a:rPr lang="en-US" sz="2250" b="1" dirty="0">
                <a:solidFill>
                  <a:srgbClr val="0D3A5C"/>
                </a:solidFill>
                <a:latin typeface="Arial" pitchFamily="34" charset="0"/>
                <a:ea typeface="Arial" pitchFamily="34" charset="-122"/>
                <a:cs typeface="Arial" pitchFamily="34" charset="-120"/>
              </a:rPr>
              <a:t>Nichtwohngebäude und gemischt genutzte Gebäude</a:t>
            </a:r>
            <a:endParaRPr lang="en-US" sz="2250" dirty="0"/>
          </a:p>
        </p:txBody>
      </p:sp>
      <p:sp>
        <p:nvSpPr>
          <p:cNvPr id="18" name="Text 16"/>
          <p:cNvSpPr/>
          <p:nvPr/>
        </p:nvSpPr>
        <p:spPr>
          <a:xfrm>
            <a:off x="1524000" y="8782050"/>
            <a:ext cx="7816215" cy="438150"/>
          </a:xfrm>
          <a:prstGeom prst="rect">
            <a:avLst/>
          </a:prstGeom>
          <a:noFill/>
          <a:ln/>
        </p:spPr>
        <p:txBody>
          <a:bodyPr wrap="square" lIns="25400" tIns="25400" rIns="25400" bIns="25400" rtlCol="0" anchor="t">
            <a:normAutofit/>
          </a:bodyPr>
          <a:lstStyle/>
          <a:p>
            <a:pPr algn="l" indent="0" marL="0">
              <a:lnSpc>
                <a:spcPct val="123529"/>
              </a:lnSpc>
              <a:buNone/>
            </a:pPr>
            <a:r>
              <a:rPr lang="en-US" sz="2250" dirty="0">
                <a:solidFill>
                  <a:srgbClr val="1E293B"/>
                </a:solidFill>
                <a:latin typeface="Arial" pitchFamily="34" charset="0"/>
                <a:ea typeface="Arial" pitchFamily="34" charset="-122"/>
                <a:cs typeface="Arial" pitchFamily="34" charset="-120"/>
              </a:rPr>
              <a:t>Bei Neuausstellung nur noch Bedarfsausweis</a:t>
            </a:r>
            <a:endParaRPr lang="en-US" sz="2250" dirty="0"/>
          </a:p>
        </p:txBody>
      </p:sp>
      <p:sp>
        <p:nvSpPr>
          <p:cNvPr id="19" name="Shape 17"/>
          <p:cNvSpPr/>
          <p:nvPr/>
        </p:nvSpPr>
        <p:spPr>
          <a:xfrm>
            <a:off x="9277350" y="8001000"/>
            <a:ext cx="7867650" cy="1524000"/>
          </a:xfrm>
          <a:prstGeom prst="roundRect">
            <a:avLst>
              <a:gd name="adj" fmla="val 8750"/>
            </a:avLst>
          </a:prstGeom>
          <a:solidFill>
            <a:srgbClr val="F5F7FA"/>
          </a:solidFill>
          <a:ln/>
        </p:spPr>
      </p:sp>
      <p:sp>
        <p:nvSpPr>
          <p:cNvPr id="20" name="Text 18"/>
          <p:cNvSpPr/>
          <p:nvPr/>
        </p:nvSpPr>
        <p:spPr>
          <a:xfrm>
            <a:off x="9658350" y="8343900"/>
            <a:ext cx="7816215" cy="361950"/>
          </a:xfrm>
          <a:prstGeom prst="rect">
            <a:avLst/>
          </a:prstGeom>
          <a:noFill/>
          <a:ln/>
        </p:spPr>
        <p:txBody>
          <a:bodyPr wrap="square" lIns="25400" tIns="25400" rIns="25400" bIns="25400" rtlCol="0" anchor="t">
            <a:normAutofit/>
          </a:bodyPr>
          <a:lstStyle/>
          <a:p>
            <a:pPr algn="l" indent="0" marL="0">
              <a:buNone/>
            </a:pPr>
            <a:r>
              <a:rPr lang="en-US" sz="2250" b="1" dirty="0">
                <a:solidFill>
                  <a:srgbClr val="0D3A5C"/>
                </a:solidFill>
                <a:latin typeface="Arial" pitchFamily="34" charset="0"/>
                <a:ea typeface="Arial" pitchFamily="34" charset="-122"/>
                <a:cs typeface="Arial" pitchFamily="34" charset="-120"/>
              </a:rPr>
              <a:t>Unsanierte Wohn-Altbauten</a:t>
            </a:r>
            <a:endParaRPr lang="en-US" sz="2250" dirty="0"/>
          </a:p>
        </p:txBody>
      </p:sp>
      <p:sp>
        <p:nvSpPr>
          <p:cNvPr id="21" name="Text 19"/>
          <p:cNvSpPr/>
          <p:nvPr/>
        </p:nvSpPr>
        <p:spPr>
          <a:xfrm>
            <a:off x="9658350" y="8782050"/>
            <a:ext cx="7816215" cy="438150"/>
          </a:xfrm>
          <a:prstGeom prst="rect">
            <a:avLst/>
          </a:prstGeom>
          <a:noFill/>
          <a:ln/>
        </p:spPr>
        <p:txBody>
          <a:bodyPr wrap="square" lIns="25400" tIns="25400" rIns="25400" bIns="25400" rtlCol="0" anchor="t">
            <a:normAutofit/>
          </a:bodyPr>
          <a:lstStyle/>
          <a:p>
            <a:pPr algn="l" indent="0" marL="0">
              <a:lnSpc>
                <a:spcPct val="123529"/>
              </a:lnSpc>
              <a:buNone/>
            </a:pPr>
            <a:r>
              <a:rPr lang="en-US" sz="2250" dirty="0">
                <a:solidFill>
                  <a:srgbClr val="1E293B"/>
                </a:solidFill>
                <a:latin typeface="Arial" pitchFamily="34" charset="0"/>
                <a:ea typeface="Arial" pitchFamily="34" charset="-122"/>
                <a:cs typeface="Arial" pitchFamily="34" charset="-120"/>
              </a:rPr>
              <a:t>Pflicht zum Bedarfsausweis entfällt</a:t>
            </a:r>
            <a:endParaRPr lang="en-US" sz="2250" dirty="0"/>
          </a:p>
        </p:txBody>
      </p:sp>
      <p:sp>
        <p:nvSpPr>
          <p:cNvPr id="22" name="Text 20"/>
          <p:cNvSpPr/>
          <p:nvPr/>
        </p:nvSpPr>
        <p:spPr>
          <a:xfrm>
            <a:off x="1143000" y="9711779"/>
            <a:ext cx="17602200" cy="34662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64748B"/>
                </a:solidFill>
                <a:latin typeface="Arial" pitchFamily="34" charset="0"/>
                <a:ea typeface="Arial" pitchFamily="34" charset="-122"/>
                <a:cs typeface="Arial" pitchFamily="34" charset="-120"/>
              </a:rPr>
              <a:t>Vorlagepflicht nach § 80 GModG (Gebäudemodernisierungsgesetz)</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D3A5C"/>
        </a:solidFill>
      </p:bgPr>
    </p:bg>
    <p:spTree>
      <p:nvGrpSpPr>
        <p:cNvPr id="1" name=""/>
        <p:cNvGrpSpPr/>
        <p:nvPr/>
      </p:nvGrpSpPr>
      <p:grpSpPr>
        <a:xfrm>
          <a:off x="0" y="0"/>
          <a:ext cx="0" cy="0"/>
          <a:chOff x="0" y="0"/>
          <a:chExt cx="0" cy="0"/>
        </a:xfrm>
      </p:grpSpPr>
      <p:sp>
        <p:nvSpPr>
          <p:cNvPr id="2" name="Text 0"/>
          <p:cNvSpPr/>
          <p:nvPr/>
        </p:nvSpPr>
        <p:spPr>
          <a:xfrm>
            <a:off x="1143000" y="3376613"/>
            <a:ext cx="17602200" cy="1562100"/>
          </a:xfrm>
          <a:prstGeom prst="rect">
            <a:avLst/>
          </a:prstGeom>
          <a:noFill/>
          <a:ln/>
        </p:spPr>
        <p:txBody>
          <a:bodyPr wrap="square" lIns="25400" tIns="25400" rIns="25400" bIns="25400" rtlCol="0" anchor="t">
            <a:normAutofit/>
          </a:bodyPr>
          <a:lstStyle/>
          <a:p>
            <a:pPr algn="l" indent="0" marL="0">
              <a:lnSpc>
                <a:spcPct val="70796"/>
              </a:lnSpc>
              <a:buNone/>
            </a:pPr>
            <a:r>
              <a:rPr lang="en-US" sz="12000" b="1" spc="-225" kern="0" dirty="0">
                <a:solidFill>
                  <a:srgbClr val="00C5E5"/>
                </a:solidFill>
                <a:latin typeface="Arial" pitchFamily="34" charset="0"/>
                <a:ea typeface="Arial" pitchFamily="34" charset="-122"/>
                <a:cs typeface="Arial" pitchFamily="34" charset="-120"/>
              </a:rPr>
              <a:t>03</a:t>
            </a:r>
            <a:endParaRPr lang="en-US" sz="12000" dirty="0"/>
          </a:p>
        </p:txBody>
      </p:sp>
      <p:sp>
        <p:nvSpPr>
          <p:cNvPr id="3" name="Text 1"/>
          <p:cNvSpPr/>
          <p:nvPr/>
        </p:nvSpPr>
        <p:spPr>
          <a:xfrm>
            <a:off x="1143000" y="5167313"/>
            <a:ext cx="17602200" cy="1085850"/>
          </a:xfrm>
          <a:prstGeom prst="rect">
            <a:avLst/>
          </a:prstGeom>
          <a:noFill/>
          <a:ln/>
        </p:spPr>
        <p:txBody>
          <a:bodyPr wrap="square" lIns="25400" tIns="25400" rIns="25400" bIns="25400" rtlCol="0" anchor="t">
            <a:normAutofit/>
          </a:bodyPr>
          <a:lstStyle/>
          <a:p>
            <a:pPr algn="l" indent="0" marL="0">
              <a:buNone/>
            </a:pPr>
            <a:r>
              <a:rPr lang="en-US" sz="7200" b="1" spc="-112" kern="0" dirty="0">
                <a:solidFill>
                  <a:srgbClr val="FFFFFF"/>
                </a:solidFill>
                <a:latin typeface="Arial" pitchFamily="34" charset="0"/>
                <a:ea typeface="Arial" pitchFamily="34" charset="-122"/>
                <a:cs typeface="Arial" pitchFamily="34" charset="-120"/>
              </a:rPr>
              <a:t>Inserat und Besichtigung</a:t>
            </a:r>
            <a:endParaRPr lang="en-US" sz="7200" dirty="0"/>
          </a:p>
        </p:txBody>
      </p:sp>
      <p:sp>
        <p:nvSpPr>
          <p:cNvPr id="4" name="Text 2"/>
          <p:cNvSpPr/>
          <p:nvPr/>
        </p:nvSpPr>
        <p:spPr>
          <a:xfrm>
            <a:off x="1143000" y="6481763"/>
            <a:ext cx="17602200" cy="466725"/>
          </a:xfrm>
          <a:prstGeom prst="rect">
            <a:avLst/>
          </a:prstGeom>
          <a:noFill/>
          <a:ln/>
        </p:spPr>
        <p:txBody>
          <a:bodyPr wrap="square" lIns="25400" tIns="25400" rIns="25400" bIns="25400" rtlCol="0" anchor="t">
            <a:normAutofit/>
          </a:bodyPr>
          <a:lstStyle/>
          <a:p>
            <a:pPr algn="l" indent="0" marL="0">
              <a:buNone/>
            </a:pPr>
            <a:r>
              <a:rPr lang="en-US" sz="2700" dirty="0">
                <a:solidFill>
                  <a:srgbClr val="FFFFFF">
                    <a:alpha val="85000"/>
                  </a:srgbClr>
                </a:solidFill>
                <a:latin typeface="Arial" pitchFamily="34" charset="0"/>
                <a:ea typeface="Arial" pitchFamily="34" charset="-122"/>
                <a:cs typeface="Arial" pitchFamily="34" charset="-120"/>
              </a:rPr>
              <a:t>§ 80, § 87 und § 108 GModG</a:t>
            </a:r>
            <a:endParaRPr lang="en-US" sz="2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7FA"/>
        </a:solidFill>
      </p:bgPr>
    </p:bg>
    <p:spTree>
      <p:nvGrpSpPr>
        <p:cNvPr id="1" name=""/>
        <p:cNvGrpSpPr/>
        <p:nvPr/>
      </p:nvGrpSpPr>
      <p:grpSpPr>
        <a:xfrm>
          <a:off x="0" y="0"/>
          <a:ext cx="0" cy="0"/>
          <a:chOff x="0" y="0"/>
          <a:chExt cx="0" cy="0"/>
        </a:xfrm>
      </p:grpSpPr>
      <p:sp>
        <p:nvSpPr>
          <p:cNvPr id="2" name="Text 0"/>
          <p:cNvSpPr/>
          <p:nvPr/>
        </p:nvSpPr>
        <p:spPr>
          <a:xfrm>
            <a:off x="1143000" y="952500"/>
            <a:ext cx="8801100" cy="333375"/>
          </a:xfrm>
          <a:prstGeom prst="rect">
            <a:avLst/>
          </a:prstGeom>
          <a:noFill/>
          <a:ln/>
        </p:spPr>
        <p:txBody>
          <a:bodyPr wrap="square" lIns="25400" tIns="25400" rIns="25400" bIns="25400" rtlCol="0" anchor="t">
            <a:normAutofit/>
          </a:bodyPr>
          <a:lstStyle/>
          <a:p>
            <a:pPr algn="l" indent="0" marL="0">
              <a:buNone/>
            </a:pPr>
            <a:r>
              <a:rPr lang="en-US" sz="1950" b="1" spc="38" kern="0" dirty="0">
                <a:solidFill>
                  <a:srgbClr val="00A0D2"/>
                </a:solidFill>
                <a:latin typeface="Arial" pitchFamily="34" charset="0"/>
                <a:ea typeface="Arial" pitchFamily="34" charset="-122"/>
                <a:cs typeface="Arial" pitchFamily="34" charset="-120"/>
              </a:rPr>
              <a:t>03 · INSERAT</a:t>
            </a:r>
            <a:endParaRPr lang="en-US" sz="1950" dirty="0"/>
          </a:p>
        </p:txBody>
      </p:sp>
      <p:sp>
        <p:nvSpPr>
          <p:cNvPr id="3" name="Text 1"/>
          <p:cNvSpPr/>
          <p:nvPr/>
        </p:nvSpPr>
        <p:spPr>
          <a:xfrm>
            <a:off x="1143000" y="1400175"/>
            <a:ext cx="8241030" cy="1447800"/>
          </a:xfrm>
          <a:prstGeom prst="rect">
            <a:avLst/>
          </a:prstGeom>
          <a:noFill/>
          <a:ln/>
        </p:spPr>
        <p:txBody>
          <a:bodyPr wrap="square" lIns="25400" tIns="25400" rIns="25400" bIns="25400" rtlCol="0" anchor="t">
            <a:normAutofit/>
          </a:bodyPr>
          <a:lstStyle/>
          <a:p>
            <a:pPr algn="l" indent="0" marL="0">
              <a:buNone/>
            </a:pPr>
            <a:r>
              <a:rPr lang="en-US" sz="4800" b="1" spc="-75" kern="0" dirty="0">
                <a:solidFill>
                  <a:srgbClr val="0D3A5C"/>
                </a:solidFill>
                <a:latin typeface="Arial" pitchFamily="34" charset="0"/>
                <a:ea typeface="Arial" pitchFamily="34" charset="-122"/>
                <a:cs typeface="Arial" pitchFamily="34" charset="-120"/>
              </a:rPr>
              <a:t>Pflichtangaben in der Immobilienanzeige</a:t>
            </a:r>
            <a:endParaRPr lang="en-US" sz="4800" dirty="0"/>
          </a:p>
        </p:txBody>
      </p:sp>
      <p:sp>
        <p:nvSpPr>
          <p:cNvPr id="4" name="Text 2"/>
          <p:cNvSpPr/>
          <p:nvPr/>
        </p:nvSpPr>
        <p:spPr>
          <a:xfrm>
            <a:off x="1143000" y="3267075"/>
            <a:ext cx="8241030" cy="1446758"/>
          </a:xfrm>
          <a:prstGeom prst="rect">
            <a:avLst/>
          </a:prstGeom>
          <a:noFill/>
          <a:ln/>
        </p:spPr>
        <p:txBody>
          <a:bodyPr wrap="square" lIns="25400" tIns="25400" rIns="25400" bIns="25400" rtlCol="0" anchor="t">
            <a:normAutofit/>
          </a:bodyPr>
          <a:lstStyle/>
          <a:p>
            <a:pPr algn="l" indent="0" marL="0">
              <a:lnSpc>
                <a:spcPct val="126410"/>
              </a:lnSpc>
              <a:buNone/>
            </a:pPr>
            <a:r>
              <a:rPr lang="en-US" sz="2550" dirty="0">
                <a:solidFill>
                  <a:srgbClr val="1E293B"/>
                </a:solidFill>
                <a:latin typeface="Arial" pitchFamily="34" charset="0"/>
                <a:ea typeface="Arial" pitchFamily="34" charset="-122"/>
                <a:cs typeface="Arial" pitchFamily="34" charset="-120"/>
              </a:rPr>
              <a:t>Liegt bei Veröffentlichung ein Energieausweis vor, muss die Anzeige in kommerziellen Medien die Angaben aus dem Ausweis enthalten.</a:t>
            </a:r>
            <a:endParaRPr lang="en-US" sz="2550" dirty="0"/>
          </a:p>
        </p:txBody>
      </p:sp>
      <p:sp>
        <p:nvSpPr>
          <p:cNvPr id="5" name="Text 3"/>
          <p:cNvSpPr/>
          <p:nvPr/>
        </p:nvSpPr>
        <p:spPr>
          <a:xfrm>
            <a:off x="1143000" y="5132933"/>
            <a:ext cx="8241030" cy="977205"/>
          </a:xfrm>
          <a:prstGeom prst="rect">
            <a:avLst/>
          </a:prstGeom>
          <a:noFill/>
          <a:ln/>
        </p:spPr>
        <p:txBody>
          <a:bodyPr wrap="square" lIns="25400" tIns="25400" rIns="25400" bIns="25400" rtlCol="0" anchor="t">
            <a:normAutofit/>
          </a:bodyPr>
          <a:lstStyle/>
          <a:p>
            <a:pPr algn="l" indent="0" marL="0">
              <a:lnSpc>
                <a:spcPct val="126410"/>
              </a:lnSpc>
              <a:buNone/>
            </a:pPr>
            <a:r>
              <a:rPr lang="en-US" sz="2550" dirty="0">
                <a:solidFill>
                  <a:srgbClr val="1E293B"/>
                </a:solidFill>
                <a:latin typeface="Arial" pitchFamily="34" charset="0"/>
                <a:ea typeface="Arial" pitchFamily="34" charset="-122"/>
                <a:cs typeface="Arial" pitchFamily="34" charset="-120"/>
              </a:rPr>
              <a:t>Verantwortlich ist, wer die Veröffentlichung verantwortet. Das ist oft der Makler.</a:t>
            </a:r>
            <a:endParaRPr lang="en-US" sz="2550" dirty="0"/>
          </a:p>
        </p:txBody>
      </p:sp>
      <p:sp>
        <p:nvSpPr>
          <p:cNvPr id="6" name="Shape 4"/>
          <p:cNvSpPr/>
          <p:nvPr/>
        </p:nvSpPr>
        <p:spPr>
          <a:xfrm>
            <a:off x="9906000" y="2238375"/>
            <a:ext cx="7239000" cy="6000750"/>
          </a:xfrm>
          <a:prstGeom prst="roundRect">
            <a:avLst>
              <a:gd name="adj" fmla="val 2857"/>
            </a:avLst>
          </a:prstGeom>
          <a:solidFill>
            <a:srgbClr val="FFFFFF"/>
          </a:solidFill>
          <a:ln/>
          <a:effectLst>
            <a:outerShdw sx="100000" sy="100000" kx="0" ky="0" algn="bl" rotWithShape="0" blurRad="304800" dist="114300" dir="5400000">
              <a:srgbClr val="0D3A5C">
                <a:alpha val="12000"/>
              </a:srgbClr>
            </a:outerShdw>
          </a:effectLst>
        </p:spPr>
      </p:sp>
      <p:sp>
        <p:nvSpPr>
          <p:cNvPr id="7" name="Text 5"/>
          <p:cNvSpPr/>
          <p:nvPr/>
        </p:nvSpPr>
        <p:spPr>
          <a:xfrm>
            <a:off x="10363200" y="2695575"/>
            <a:ext cx="6514338" cy="333375"/>
          </a:xfrm>
          <a:prstGeom prst="rect">
            <a:avLst/>
          </a:prstGeom>
          <a:noFill/>
          <a:ln/>
        </p:spPr>
        <p:txBody>
          <a:bodyPr wrap="square" lIns="25400" tIns="25400" rIns="25400" bIns="25400" rtlCol="0" anchor="t">
            <a:normAutofit/>
          </a:bodyPr>
          <a:lstStyle/>
          <a:p>
            <a:pPr algn="l" indent="0" marL="0">
              <a:buNone/>
            </a:pPr>
            <a:r>
              <a:rPr lang="en-US" sz="1950" b="1" dirty="0">
                <a:solidFill>
                  <a:srgbClr val="64748B"/>
                </a:solidFill>
                <a:latin typeface="Arial" pitchFamily="34" charset="0"/>
                <a:ea typeface="Arial" pitchFamily="34" charset="-122"/>
                <a:cs typeface="Arial" pitchFamily="34" charset="-120"/>
              </a:rPr>
              <a:t>Exposé · Energie</a:t>
            </a:r>
            <a:endParaRPr lang="en-US" sz="1950" dirty="0"/>
          </a:p>
        </p:txBody>
      </p:sp>
      <p:sp>
        <p:nvSpPr>
          <p:cNvPr id="8" name="Shape 6"/>
          <p:cNvSpPr/>
          <p:nvPr/>
        </p:nvSpPr>
        <p:spPr>
          <a:xfrm>
            <a:off x="10363200" y="3200400"/>
            <a:ext cx="6324600" cy="9525"/>
          </a:xfrm>
          <a:prstGeom prst="rect">
            <a:avLst/>
          </a:prstGeom>
          <a:solidFill>
            <a:srgbClr val="E2E8F0"/>
          </a:solidFill>
          <a:ln/>
        </p:spPr>
      </p:sp>
      <p:sp>
        <p:nvSpPr>
          <p:cNvPr id="9" name="Text 7"/>
          <p:cNvSpPr/>
          <p:nvPr/>
        </p:nvSpPr>
        <p:spPr>
          <a:xfrm>
            <a:off x="10363200" y="3381375"/>
            <a:ext cx="1538392" cy="400050"/>
          </a:xfrm>
          <a:prstGeom prst="rect">
            <a:avLst/>
          </a:prstGeom>
          <a:noFill/>
          <a:ln/>
        </p:spPr>
        <p:txBody>
          <a:bodyPr wrap="square" lIns="25400" tIns="25400" rIns="25400" bIns="25400" rtlCol="0" anchor="t">
            <a:normAutofit/>
          </a:bodyPr>
          <a:lstStyle/>
          <a:p>
            <a:pPr algn="l" indent="0" marL="0">
              <a:buNone/>
            </a:pPr>
            <a:r>
              <a:rPr lang="en-US" sz="2250" dirty="0">
                <a:solidFill>
                  <a:srgbClr val="64748B"/>
                </a:solidFill>
                <a:latin typeface="Arial" pitchFamily="34" charset="0"/>
                <a:ea typeface="Arial" pitchFamily="34" charset="-122"/>
                <a:cs typeface="Arial" pitchFamily="34" charset="-120"/>
              </a:rPr>
              <a:t>Ausweisart</a:t>
            </a:r>
            <a:endParaRPr lang="en-US" sz="2250" dirty="0"/>
          </a:p>
        </p:txBody>
      </p:sp>
      <p:sp>
        <p:nvSpPr>
          <p:cNvPr id="10" name="Text 8"/>
          <p:cNvSpPr/>
          <p:nvPr/>
        </p:nvSpPr>
        <p:spPr>
          <a:xfrm>
            <a:off x="14670584" y="3381375"/>
            <a:ext cx="2218938" cy="400050"/>
          </a:xfrm>
          <a:prstGeom prst="rect">
            <a:avLst/>
          </a:prstGeom>
          <a:noFill/>
          <a:ln/>
        </p:spPr>
        <p:txBody>
          <a:bodyPr wrap="square" lIns="25400" tIns="25400" rIns="25400" bIns="25400" rtlCol="0" anchor="t">
            <a:normAutofit/>
          </a:bodyPr>
          <a:lstStyle/>
          <a:p>
            <a:pPr algn="l" indent="0" marL="0">
              <a:buNone/>
            </a:pPr>
            <a:r>
              <a:rPr lang="en-US" sz="2250" b="1" dirty="0">
                <a:solidFill>
                  <a:srgbClr val="0D3A5C"/>
                </a:solidFill>
                <a:latin typeface="Arial" pitchFamily="34" charset="0"/>
                <a:ea typeface="Arial" pitchFamily="34" charset="-122"/>
                <a:cs typeface="Arial" pitchFamily="34" charset="-120"/>
              </a:rPr>
              <a:t>Bedarfsausweis</a:t>
            </a:r>
            <a:endParaRPr lang="en-US" sz="2250" dirty="0"/>
          </a:p>
        </p:txBody>
      </p:sp>
      <p:sp>
        <p:nvSpPr>
          <p:cNvPr id="11" name="Shape 9"/>
          <p:cNvSpPr/>
          <p:nvPr/>
        </p:nvSpPr>
        <p:spPr>
          <a:xfrm>
            <a:off x="10363200" y="3971925"/>
            <a:ext cx="6324600" cy="9525"/>
          </a:xfrm>
          <a:prstGeom prst="rect">
            <a:avLst/>
          </a:prstGeom>
          <a:solidFill>
            <a:srgbClr val="E2E8F0"/>
          </a:solidFill>
          <a:ln/>
        </p:spPr>
      </p:sp>
      <p:sp>
        <p:nvSpPr>
          <p:cNvPr id="12" name="Text 10"/>
          <p:cNvSpPr/>
          <p:nvPr/>
        </p:nvSpPr>
        <p:spPr>
          <a:xfrm>
            <a:off x="10363200" y="4152900"/>
            <a:ext cx="2370698" cy="400050"/>
          </a:xfrm>
          <a:prstGeom prst="rect">
            <a:avLst/>
          </a:prstGeom>
          <a:noFill/>
          <a:ln/>
        </p:spPr>
        <p:txBody>
          <a:bodyPr wrap="square" lIns="25400" tIns="25400" rIns="25400" bIns="25400" rtlCol="0" anchor="t">
            <a:normAutofit/>
          </a:bodyPr>
          <a:lstStyle/>
          <a:p>
            <a:pPr algn="l" indent="0" marL="0">
              <a:buNone/>
            </a:pPr>
            <a:r>
              <a:rPr lang="en-US" sz="2250" dirty="0">
                <a:solidFill>
                  <a:srgbClr val="64748B"/>
                </a:solidFill>
                <a:latin typeface="Arial" pitchFamily="34" charset="0"/>
                <a:ea typeface="Arial" pitchFamily="34" charset="-122"/>
                <a:cs typeface="Arial" pitchFamily="34" charset="-120"/>
              </a:rPr>
              <a:t>Energiekennwert</a:t>
            </a:r>
            <a:endParaRPr lang="en-US" sz="2250" dirty="0"/>
          </a:p>
        </p:txBody>
      </p:sp>
      <p:sp>
        <p:nvSpPr>
          <p:cNvPr id="13" name="Text 11"/>
          <p:cNvSpPr/>
          <p:nvPr/>
        </p:nvSpPr>
        <p:spPr>
          <a:xfrm>
            <a:off x="15259199" y="4152900"/>
            <a:ext cx="1571461" cy="400050"/>
          </a:xfrm>
          <a:prstGeom prst="rect">
            <a:avLst/>
          </a:prstGeom>
          <a:noFill/>
          <a:ln/>
        </p:spPr>
        <p:txBody>
          <a:bodyPr wrap="square" lIns="25400" tIns="25400" rIns="25400" bIns="25400" rtlCol="0" anchor="t">
            <a:normAutofit/>
          </a:bodyPr>
          <a:lstStyle/>
          <a:p>
            <a:pPr algn="l" indent="0" marL="0">
              <a:buNone/>
            </a:pPr>
            <a:r>
              <a:rPr lang="en-US" sz="2250" b="1" dirty="0">
                <a:solidFill>
                  <a:srgbClr val="0D3A5C"/>
                </a:solidFill>
                <a:latin typeface="Arial" pitchFamily="34" charset="0"/>
                <a:ea typeface="Arial" pitchFamily="34" charset="-122"/>
                <a:cs typeface="Arial" pitchFamily="34" charset="-120"/>
              </a:rPr>
              <a:t>kWh/(m²·a)</a:t>
            </a:r>
            <a:endParaRPr lang="en-US" sz="2250" dirty="0"/>
          </a:p>
        </p:txBody>
      </p:sp>
      <p:sp>
        <p:nvSpPr>
          <p:cNvPr id="14" name="Shape 12"/>
          <p:cNvSpPr/>
          <p:nvPr/>
        </p:nvSpPr>
        <p:spPr>
          <a:xfrm>
            <a:off x="10363200" y="4743450"/>
            <a:ext cx="6324600" cy="9525"/>
          </a:xfrm>
          <a:prstGeom prst="rect">
            <a:avLst/>
          </a:prstGeom>
          <a:solidFill>
            <a:srgbClr val="E2E8F0"/>
          </a:solidFill>
          <a:ln/>
        </p:spPr>
      </p:sp>
      <p:sp>
        <p:nvSpPr>
          <p:cNvPr id="15" name="Text 13"/>
          <p:cNvSpPr/>
          <p:nvPr/>
        </p:nvSpPr>
        <p:spPr>
          <a:xfrm>
            <a:off x="10363200" y="4924425"/>
            <a:ext cx="3149144" cy="400050"/>
          </a:xfrm>
          <a:prstGeom prst="rect">
            <a:avLst/>
          </a:prstGeom>
          <a:noFill/>
          <a:ln/>
        </p:spPr>
        <p:txBody>
          <a:bodyPr wrap="square" lIns="25400" tIns="25400" rIns="25400" bIns="25400" rtlCol="0" anchor="t">
            <a:normAutofit/>
          </a:bodyPr>
          <a:lstStyle/>
          <a:p>
            <a:pPr algn="l" indent="0" marL="0">
              <a:buNone/>
            </a:pPr>
            <a:r>
              <a:rPr lang="en-US" sz="2250" dirty="0">
                <a:solidFill>
                  <a:srgbClr val="64748B"/>
                </a:solidFill>
                <a:latin typeface="Arial" pitchFamily="34" charset="0"/>
                <a:ea typeface="Arial" pitchFamily="34" charset="-122"/>
                <a:cs typeface="Arial" pitchFamily="34" charset="-120"/>
              </a:rPr>
              <a:t>Energieträger Heizung</a:t>
            </a:r>
            <a:endParaRPr lang="en-US" sz="2250" dirty="0"/>
          </a:p>
        </p:txBody>
      </p:sp>
      <p:sp>
        <p:nvSpPr>
          <p:cNvPr id="16" name="Text 14"/>
          <p:cNvSpPr/>
          <p:nvPr/>
        </p:nvSpPr>
        <p:spPr>
          <a:xfrm>
            <a:off x="15782330" y="4924425"/>
            <a:ext cx="981670" cy="400050"/>
          </a:xfrm>
          <a:prstGeom prst="rect">
            <a:avLst/>
          </a:prstGeom>
          <a:noFill/>
          <a:ln/>
        </p:spPr>
        <p:txBody>
          <a:bodyPr wrap="square" lIns="25400" tIns="25400" rIns="25400" bIns="25400" rtlCol="0" anchor="t">
            <a:normAutofit/>
          </a:bodyPr>
          <a:lstStyle/>
          <a:p>
            <a:pPr algn="l" indent="0" marL="0">
              <a:buNone/>
            </a:pPr>
            <a:r>
              <a:rPr lang="en-US" sz="2250" b="1" dirty="0">
                <a:solidFill>
                  <a:srgbClr val="0D3A5C"/>
                </a:solidFill>
                <a:latin typeface="Arial" pitchFamily="34" charset="0"/>
                <a:ea typeface="Arial" pitchFamily="34" charset="-122"/>
                <a:cs typeface="Arial" pitchFamily="34" charset="-120"/>
              </a:rPr>
              <a:t>Erdgas</a:t>
            </a:r>
            <a:endParaRPr lang="en-US" sz="2250" dirty="0"/>
          </a:p>
        </p:txBody>
      </p:sp>
      <p:sp>
        <p:nvSpPr>
          <p:cNvPr id="17" name="Shape 15"/>
          <p:cNvSpPr/>
          <p:nvPr/>
        </p:nvSpPr>
        <p:spPr>
          <a:xfrm>
            <a:off x="10363200" y="5514975"/>
            <a:ext cx="6324600" cy="9525"/>
          </a:xfrm>
          <a:prstGeom prst="rect">
            <a:avLst/>
          </a:prstGeom>
          <a:solidFill>
            <a:srgbClr val="E2E8F0"/>
          </a:solidFill>
          <a:ln/>
        </p:spPr>
      </p:sp>
      <p:sp>
        <p:nvSpPr>
          <p:cNvPr id="18" name="Text 16"/>
          <p:cNvSpPr/>
          <p:nvPr/>
        </p:nvSpPr>
        <p:spPr>
          <a:xfrm>
            <a:off x="10363200" y="5695950"/>
            <a:ext cx="1076325" cy="400050"/>
          </a:xfrm>
          <a:prstGeom prst="rect">
            <a:avLst/>
          </a:prstGeom>
          <a:noFill/>
          <a:ln/>
        </p:spPr>
        <p:txBody>
          <a:bodyPr wrap="square" lIns="25400" tIns="25400" rIns="25400" bIns="25400" rtlCol="0" anchor="t">
            <a:normAutofit/>
          </a:bodyPr>
          <a:lstStyle/>
          <a:p>
            <a:pPr algn="l" indent="0" marL="0">
              <a:buNone/>
            </a:pPr>
            <a:r>
              <a:rPr lang="en-US" sz="2250" dirty="0">
                <a:solidFill>
                  <a:srgbClr val="64748B"/>
                </a:solidFill>
                <a:latin typeface="Arial" pitchFamily="34" charset="0"/>
                <a:ea typeface="Arial" pitchFamily="34" charset="-122"/>
                <a:cs typeface="Arial" pitchFamily="34" charset="-120"/>
              </a:rPr>
              <a:t>Baujahr</a:t>
            </a:r>
            <a:endParaRPr lang="en-US" sz="2250" dirty="0"/>
          </a:p>
        </p:txBody>
      </p:sp>
      <p:sp>
        <p:nvSpPr>
          <p:cNvPr id="19" name="Text 17"/>
          <p:cNvSpPr/>
          <p:nvPr/>
        </p:nvSpPr>
        <p:spPr>
          <a:xfrm>
            <a:off x="15099357" y="5695950"/>
            <a:ext cx="1747287" cy="400050"/>
          </a:xfrm>
          <a:prstGeom prst="rect">
            <a:avLst/>
          </a:prstGeom>
          <a:noFill/>
          <a:ln/>
        </p:spPr>
        <p:txBody>
          <a:bodyPr wrap="square" lIns="25400" tIns="25400" rIns="25400" bIns="25400" rtlCol="0" anchor="t">
            <a:normAutofit/>
          </a:bodyPr>
          <a:lstStyle/>
          <a:p>
            <a:pPr algn="l" indent="0" marL="0">
              <a:buNone/>
            </a:pPr>
            <a:r>
              <a:rPr lang="en-US" sz="2250" b="1" dirty="0">
                <a:solidFill>
                  <a:srgbClr val="0D3A5C"/>
                </a:solidFill>
                <a:latin typeface="Arial" pitchFamily="34" charset="0"/>
                <a:ea typeface="Arial" pitchFamily="34" charset="-122"/>
                <a:cs typeface="Arial" pitchFamily="34" charset="-120"/>
              </a:rPr>
              <a:t>laut Ausweis</a:t>
            </a:r>
            <a:endParaRPr lang="en-US" sz="2250" dirty="0"/>
          </a:p>
        </p:txBody>
      </p:sp>
      <p:sp>
        <p:nvSpPr>
          <p:cNvPr id="20" name="Shape 18"/>
          <p:cNvSpPr/>
          <p:nvPr/>
        </p:nvSpPr>
        <p:spPr>
          <a:xfrm>
            <a:off x="10363200" y="6286500"/>
            <a:ext cx="6324600" cy="9525"/>
          </a:xfrm>
          <a:prstGeom prst="rect">
            <a:avLst/>
          </a:prstGeom>
          <a:solidFill>
            <a:srgbClr val="E2E8F0"/>
          </a:solidFill>
          <a:ln/>
        </p:spPr>
      </p:sp>
      <p:sp>
        <p:nvSpPr>
          <p:cNvPr id="21" name="Text 19"/>
          <p:cNvSpPr/>
          <p:nvPr/>
        </p:nvSpPr>
        <p:spPr>
          <a:xfrm>
            <a:off x="10363200" y="6467475"/>
            <a:ext cx="2008569" cy="400050"/>
          </a:xfrm>
          <a:prstGeom prst="rect">
            <a:avLst/>
          </a:prstGeom>
          <a:noFill/>
          <a:ln/>
        </p:spPr>
        <p:txBody>
          <a:bodyPr wrap="square" lIns="25400" tIns="25400" rIns="25400" bIns="25400" rtlCol="0" anchor="t">
            <a:normAutofit/>
          </a:bodyPr>
          <a:lstStyle/>
          <a:p>
            <a:pPr algn="l" indent="0" marL="0">
              <a:buNone/>
            </a:pPr>
            <a:r>
              <a:rPr lang="en-US" sz="2250" dirty="0">
                <a:solidFill>
                  <a:srgbClr val="64748B"/>
                </a:solidFill>
                <a:latin typeface="Arial" pitchFamily="34" charset="0"/>
                <a:ea typeface="Arial" pitchFamily="34" charset="-122"/>
                <a:cs typeface="Arial" pitchFamily="34" charset="-120"/>
              </a:rPr>
              <a:t>Effizienzklasse</a:t>
            </a:r>
            <a:endParaRPr lang="en-US" sz="2250" dirty="0"/>
          </a:p>
        </p:txBody>
      </p:sp>
      <p:sp>
        <p:nvSpPr>
          <p:cNvPr id="22" name="Text 20"/>
          <p:cNvSpPr/>
          <p:nvPr/>
        </p:nvSpPr>
        <p:spPr>
          <a:xfrm>
            <a:off x="15290304" y="6467475"/>
            <a:ext cx="1537246" cy="400050"/>
          </a:xfrm>
          <a:prstGeom prst="rect">
            <a:avLst/>
          </a:prstGeom>
          <a:noFill/>
          <a:ln/>
        </p:spPr>
        <p:txBody>
          <a:bodyPr wrap="square" lIns="25400" tIns="25400" rIns="25400" bIns="25400" rtlCol="0" anchor="t">
            <a:normAutofit/>
          </a:bodyPr>
          <a:lstStyle/>
          <a:p>
            <a:pPr algn="l" indent="0" marL="0">
              <a:buNone/>
            </a:pPr>
            <a:r>
              <a:rPr lang="en-US" sz="2250" b="1" dirty="0">
                <a:solidFill>
                  <a:srgbClr val="0D3A5C"/>
                </a:solidFill>
                <a:latin typeface="Arial" pitchFamily="34" charset="0"/>
                <a:ea typeface="Arial" pitchFamily="34" charset="-122"/>
                <a:cs typeface="Arial" pitchFamily="34" charset="-120"/>
              </a:rPr>
              <a:t>auch NWG</a:t>
            </a:r>
            <a:endParaRPr lang="en-US" sz="2250" dirty="0"/>
          </a:p>
        </p:txBody>
      </p:sp>
      <p:sp>
        <p:nvSpPr>
          <p:cNvPr id="23" name="Shape 21"/>
          <p:cNvSpPr/>
          <p:nvPr/>
        </p:nvSpPr>
        <p:spPr>
          <a:xfrm>
            <a:off x="10172700" y="7058025"/>
            <a:ext cx="6705600" cy="723900"/>
          </a:xfrm>
          <a:prstGeom prst="roundRect">
            <a:avLst>
              <a:gd name="adj" fmla="val 10526"/>
            </a:avLst>
          </a:prstGeom>
          <a:solidFill>
            <a:srgbClr val="E6F1FB"/>
          </a:solidFill>
          <a:ln/>
        </p:spPr>
      </p:sp>
      <p:sp>
        <p:nvSpPr>
          <p:cNvPr id="24" name="Text 22"/>
          <p:cNvSpPr/>
          <p:nvPr/>
        </p:nvSpPr>
        <p:spPr>
          <a:xfrm>
            <a:off x="10363200" y="7258050"/>
            <a:ext cx="2655883" cy="361950"/>
          </a:xfrm>
          <a:prstGeom prst="rect">
            <a:avLst/>
          </a:prstGeom>
          <a:noFill/>
          <a:ln/>
        </p:spPr>
        <p:txBody>
          <a:bodyPr wrap="square" lIns="25400" tIns="25400" rIns="25400" bIns="25400" rtlCol="0" anchor="t">
            <a:normAutofit/>
          </a:bodyPr>
          <a:lstStyle/>
          <a:p>
            <a:pPr algn="l" indent="0" marL="0">
              <a:buNone/>
            </a:pPr>
            <a:r>
              <a:rPr lang="en-US" sz="2250" b="1" dirty="0">
                <a:solidFill>
                  <a:srgbClr val="0D3A5C"/>
                </a:solidFill>
                <a:latin typeface="Arial" pitchFamily="34" charset="0"/>
                <a:ea typeface="Arial" pitchFamily="34" charset="-122"/>
                <a:cs typeface="Arial" pitchFamily="34" charset="-120"/>
              </a:rPr>
              <a:t>Ausstellungsdatum</a:t>
            </a:r>
            <a:endParaRPr lang="en-US" sz="2250" dirty="0"/>
          </a:p>
        </p:txBody>
      </p:sp>
      <p:sp>
        <p:nvSpPr>
          <p:cNvPr id="25" name="Shape 23"/>
          <p:cNvSpPr/>
          <p:nvPr/>
        </p:nvSpPr>
        <p:spPr>
          <a:xfrm>
            <a:off x="15429458" y="7229475"/>
            <a:ext cx="1258342" cy="381000"/>
          </a:xfrm>
          <a:prstGeom prst="roundRect">
            <a:avLst>
              <a:gd name="adj" fmla="val 50000"/>
            </a:avLst>
          </a:prstGeom>
          <a:solidFill>
            <a:srgbClr val="00A0D2"/>
          </a:solidFill>
          <a:ln/>
        </p:spPr>
      </p:sp>
      <p:sp>
        <p:nvSpPr>
          <p:cNvPr id="26" name="Text 24"/>
          <p:cNvSpPr/>
          <p:nvPr/>
        </p:nvSpPr>
        <p:spPr>
          <a:xfrm>
            <a:off x="15581858" y="7286625"/>
            <a:ext cx="1029742" cy="304800"/>
          </a:xfrm>
          <a:prstGeom prst="rect">
            <a:avLst/>
          </a:prstGeom>
          <a:noFill/>
          <a:ln/>
        </p:spPr>
        <p:txBody>
          <a:bodyPr wrap="square" lIns="25400" tIns="25400" rIns="25400" bIns="25400" rtlCol="0" anchor="t">
            <a:normAutofit/>
          </a:bodyPr>
          <a:lstStyle/>
          <a:p>
            <a:pPr algn="l" indent="0" marL="0">
              <a:buNone/>
            </a:pPr>
            <a:r>
              <a:rPr lang="en-US" sz="1800" b="1" dirty="0">
                <a:solidFill>
                  <a:srgbClr val="FFFFFF"/>
                </a:solidFill>
                <a:latin typeface="Arial" pitchFamily="34" charset="0"/>
                <a:ea typeface="Arial" pitchFamily="34" charset="-122"/>
                <a:cs typeface="Arial" pitchFamily="34" charset="-120"/>
              </a:rPr>
              <a:t>neu 2027</a:t>
            </a:r>
            <a:endParaRPr lang="en-US" sz="1800" dirty="0"/>
          </a:p>
        </p:txBody>
      </p:sp>
      <p:sp>
        <p:nvSpPr>
          <p:cNvPr id="27" name="Text 25"/>
          <p:cNvSpPr/>
          <p:nvPr/>
        </p:nvSpPr>
        <p:spPr>
          <a:xfrm>
            <a:off x="1143000" y="9711779"/>
            <a:ext cx="17602200" cy="34662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64748B"/>
                </a:solidFill>
                <a:latin typeface="Arial" pitchFamily="34" charset="0"/>
                <a:ea typeface="Arial" pitchFamily="34" charset="-122"/>
                <a:cs typeface="Arial" pitchFamily="34" charset="-120"/>
              </a:rPr>
              <a:t>NWG = Nichtwohngebäude · kWh/(m²·a) = Kilowattstunden je Quadratmeter Nutzfläche und Jahr · § 87 GModG = Pflichtangaben in einer Immobilienanzeige</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1143000" y="952500"/>
            <a:ext cx="17602200" cy="333375"/>
          </a:xfrm>
          <a:prstGeom prst="rect">
            <a:avLst/>
          </a:prstGeom>
          <a:noFill/>
          <a:ln/>
        </p:spPr>
        <p:txBody>
          <a:bodyPr wrap="square" lIns="25400" tIns="25400" rIns="25400" bIns="25400" rtlCol="0" anchor="t">
            <a:normAutofit/>
          </a:bodyPr>
          <a:lstStyle/>
          <a:p>
            <a:pPr algn="l" indent="0" marL="0">
              <a:buNone/>
            </a:pPr>
            <a:r>
              <a:rPr lang="en-US" sz="1950" b="1" spc="38" kern="0" dirty="0">
                <a:solidFill>
                  <a:srgbClr val="00A0D2"/>
                </a:solidFill>
                <a:latin typeface="Arial" pitchFamily="34" charset="0"/>
                <a:ea typeface="Arial" pitchFamily="34" charset="-122"/>
                <a:cs typeface="Arial" pitchFamily="34" charset="-120"/>
              </a:rPr>
              <a:t>03 · INSERAT</a:t>
            </a:r>
            <a:endParaRPr lang="en-US" sz="1950" dirty="0"/>
          </a:p>
        </p:txBody>
      </p:sp>
      <p:sp>
        <p:nvSpPr>
          <p:cNvPr id="3" name="Text 1"/>
          <p:cNvSpPr/>
          <p:nvPr/>
        </p:nvSpPr>
        <p:spPr>
          <a:xfrm>
            <a:off x="1143000" y="1400175"/>
            <a:ext cx="17602200" cy="742950"/>
          </a:xfrm>
          <a:prstGeom prst="rect">
            <a:avLst/>
          </a:prstGeom>
          <a:noFill/>
          <a:ln/>
        </p:spPr>
        <p:txBody>
          <a:bodyPr wrap="square" lIns="25400" tIns="25400" rIns="25400" bIns="25400" rtlCol="0" anchor="t">
            <a:normAutofit/>
          </a:bodyPr>
          <a:lstStyle/>
          <a:p>
            <a:pPr algn="l" indent="0" marL="0">
              <a:buNone/>
            </a:pPr>
            <a:r>
              <a:rPr lang="en-US" sz="4800" b="1" spc="-75" kern="0" dirty="0">
                <a:solidFill>
                  <a:srgbClr val="0D3A5C"/>
                </a:solidFill>
                <a:latin typeface="Arial" pitchFamily="34" charset="0"/>
                <a:ea typeface="Arial" pitchFamily="34" charset="-122"/>
                <a:cs typeface="Arial" pitchFamily="34" charset="-120"/>
              </a:rPr>
              <a:t>Bußgeld und Abmahnrisiko</a:t>
            </a:r>
            <a:endParaRPr lang="en-US" sz="4800" dirty="0"/>
          </a:p>
        </p:txBody>
      </p:sp>
      <p:sp>
        <p:nvSpPr>
          <p:cNvPr id="4" name="Text 2"/>
          <p:cNvSpPr/>
          <p:nvPr/>
        </p:nvSpPr>
        <p:spPr>
          <a:xfrm>
            <a:off x="1143000" y="2638425"/>
            <a:ext cx="8382000" cy="1752600"/>
          </a:xfrm>
          <a:prstGeom prst="rect">
            <a:avLst/>
          </a:prstGeom>
          <a:noFill/>
          <a:ln/>
        </p:spPr>
        <p:txBody>
          <a:bodyPr wrap="square" lIns="25400" tIns="25400" rIns="25400" bIns="25400" rtlCol="0" anchor="t">
            <a:normAutofit/>
          </a:bodyPr>
          <a:lstStyle/>
          <a:p>
            <a:pPr algn="l" indent="0" marL="0">
              <a:lnSpc>
                <a:spcPct val="70866"/>
              </a:lnSpc>
              <a:buNone/>
            </a:pPr>
            <a:r>
              <a:rPr lang="en-US" sz="13500" b="1" spc="-300" kern="0" dirty="0">
                <a:solidFill>
                  <a:srgbClr val="0D3A5C"/>
                </a:solidFill>
                <a:latin typeface="Arial" pitchFamily="34" charset="0"/>
                <a:ea typeface="Arial" pitchFamily="34" charset="-122"/>
                <a:cs typeface="Arial" pitchFamily="34" charset="-120"/>
              </a:rPr>
              <a:t>10.000 €</a:t>
            </a:r>
            <a:endParaRPr lang="en-US" sz="13500" dirty="0"/>
          </a:p>
        </p:txBody>
      </p:sp>
      <p:sp>
        <p:nvSpPr>
          <p:cNvPr id="5" name="Text 3"/>
          <p:cNvSpPr/>
          <p:nvPr/>
        </p:nvSpPr>
        <p:spPr>
          <a:xfrm>
            <a:off x="1143000" y="4543425"/>
            <a:ext cx="8382000" cy="491430"/>
          </a:xfrm>
          <a:prstGeom prst="rect">
            <a:avLst/>
          </a:prstGeom>
          <a:noFill/>
          <a:ln/>
        </p:spPr>
        <p:txBody>
          <a:bodyPr wrap="square" lIns="25400" tIns="25400" rIns="25400" bIns="25400" rtlCol="0" anchor="t">
            <a:normAutofit/>
          </a:bodyPr>
          <a:lstStyle/>
          <a:p>
            <a:pPr algn="l" indent="0" marL="0">
              <a:lnSpc>
                <a:spcPct val="122051"/>
              </a:lnSpc>
              <a:buNone/>
            </a:pPr>
            <a:r>
              <a:rPr lang="en-US" sz="2550" dirty="0">
                <a:solidFill>
                  <a:srgbClr val="1E293B"/>
                </a:solidFill>
                <a:latin typeface="Arial" pitchFamily="34" charset="0"/>
                <a:ea typeface="Arial" pitchFamily="34" charset="-122"/>
                <a:cs typeface="Arial" pitchFamily="34" charset="-120"/>
              </a:rPr>
              <a:t>Bußgeldrahmen je Tatbestand nach § 108 GModG</a:t>
            </a:r>
            <a:endParaRPr lang="en-US" sz="2550" dirty="0"/>
          </a:p>
        </p:txBody>
      </p:sp>
      <p:sp>
        <p:nvSpPr>
          <p:cNvPr id="6" name="Shape 4"/>
          <p:cNvSpPr/>
          <p:nvPr/>
        </p:nvSpPr>
        <p:spPr>
          <a:xfrm>
            <a:off x="9525000" y="2638425"/>
            <a:ext cx="7620000" cy="19050"/>
          </a:xfrm>
          <a:prstGeom prst="rect">
            <a:avLst/>
          </a:prstGeom>
          <a:solidFill>
            <a:srgbClr val="0D3A5C"/>
          </a:solidFill>
          <a:ln/>
        </p:spPr>
      </p:sp>
      <p:sp>
        <p:nvSpPr>
          <p:cNvPr id="7" name="Shape 5"/>
          <p:cNvSpPr/>
          <p:nvPr/>
        </p:nvSpPr>
        <p:spPr>
          <a:xfrm>
            <a:off x="9525000" y="4000500"/>
            <a:ext cx="7620000" cy="9525"/>
          </a:xfrm>
          <a:prstGeom prst="rect">
            <a:avLst/>
          </a:prstGeom>
          <a:solidFill>
            <a:srgbClr val="E2E8F0"/>
          </a:solidFill>
          <a:ln/>
        </p:spPr>
      </p:sp>
      <p:sp>
        <p:nvSpPr>
          <p:cNvPr id="8" name="Text 6"/>
          <p:cNvSpPr/>
          <p:nvPr/>
        </p:nvSpPr>
        <p:spPr>
          <a:xfrm>
            <a:off x="9525000" y="2924175"/>
            <a:ext cx="8382000" cy="409575"/>
          </a:xfrm>
          <a:prstGeom prst="rect">
            <a:avLst/>
          </a:prstGeom>
          <a:noFill/>
          <a:ln/>
        </p:spPr>
        <p:txBody>
          <a:bodyPr wrap="square" lIns="25400" tIns="25400" rIns="25400" bIns="25400" rtlCol="0" anchor="t">
            <a:normAutofit/>
          </a:bodyPr>
          <a:lstStyle/>
          <a:p>
            <a:pPr algn="l" indent="0" marL="0">
              <a:buNone/>
            </a:pPr>
            <a:r>
              <a:rPr lang="en-US" sz="2550" b="1" dirty="0">
                <a:solidFill>
                  <a:srgbClr val="0D3A5C"/>
                </a:solidFill>
                <a:latin typeface="Arial" pitchFamily="34" charset="0"/>
                <a:ea typeface="Arial" pitchFamily="34" charset="-122"/>
                <a:cs typeface="Arial" pitchFamily="34" charset="-120"/>
              </a:rPr>
              <a:t>Vorlage</a:t>
            </a:r>
            <a:endParaRPr lang="en-US" sz="2550" dirty="0"/>
          </a:p>
        </p:txBody>
      </p:sp>
      <p:sp>
        <p:nvSpPr>
          <p:cNvPr id="9" name="Text 7"/>
          <p:cNvSpPr/>
          <p:nvPr/>
        </p:nvSpPr>
        <p:spPr>
          <a:xfrm>
            <a:off x="9525000" y="3371850"/>
            <a:ext cx="8382000" cy="400050"/>
          </a:xfrm>
          <a:prstGeom prst="rect">
            <a:avLst/>
          </a:prstGeom>
          <a:noFill/>
          <a:ln/>
        </p:spPr>
        <p:txBody>
          <a:bodyPr wrap="square" lIns="25400" tIns="25400" rIns="25400" bIns="25400" rtlCol="0" anchor="t">
            <a:normAutofit/>
          </a:bodyPr>
          <a:lstStyle/>
          <a:p>
            <a:pPr algn="l" indent="0" marL="0">
              <a:buNone/>
            </a:pPr>
            <a:r>
              <a:rPr lang="en-US" sz="2250" dirty="0">
                <a:solidFill>
                  <a:srgbClr val="64748B"/>
                </a:solidFill>
                <a:latin typeface="Arial" pitchFamily="34" charset="0"/>
                <a:ea typeface="Arial" pitchFamily="34" charset="-122"/>
                <a:cs typeface="Arial" pitchFamily="34" charset="-120"/>
              </a:rPr>
              <a:t>spätestens bei der Besichtigung</a:t>
            </a:r>
            <a:endParaRPr lang="en-US" sz="2250" dirty="0"/>
          </a:p>
        </p:txBody>
      </p:sp>
      <p:sp>
        <p:nvSpPr>
          <p:cNvPr id="10" name="Shape 8"/>
          <p:cNvSpPr/>
          <p:nvPr/>
        </p:nvSpPr>
        <p:spPr>
          <a:xfrm>
            <a:off x="9525000" y="5353050"/>
            <a:ext cx="7620000" cy="9525"/>
          </a:xfrm>
          <a:prstGeom prst="rect">
            <a:avLst/>
          </a:prstGeom>
          <a:solidFill>
            <a:srgbClr val="E2E8F0"/>
          </a:solidFill>
          <a:ln/>
        </p:spPr>
      </p:sp>
      <p:sp>
        <p:nvSpPr>
          <p:cNvPr id="11" name="Text 9"/>
          <p:cNvSpPr/>
          <p:nvPr/>
        </p:nvSpPr>
        <p:spPr>
          <a:xfrm>
            <a:off x="9525000" y="4276725"/>
            <a:ext cx="8382000" cy="409575"/>
          </a:xfrm>
          <a:prstGeom prst="rect">
            <a:avLst/>
          </a:prstGeom>
          <a:noFill/>
          <a:ln/>
        </p:spPr>
        <p:txBody>
          <a:bodyPr wrap="square" lIns="25400" tIns="25400" rIns="25400" bIns="25400" rtlCol="0" anchor="t">
            <a:normAutofit/>
          </a:bodyPr>
          <a:lstStyle/>
          <a:p>
            <a:pPr algn="l" indent="0" marL="0">
              <a:buNone/>
            </a:pPr>
            <a:r>
              <a:rPr lang="en-US" sz="2550" b="1" dirty="0">
                <a:solidFill>
                  <a:srgbClr val="0D3A5C"/>
                </a:solidFill>
                <a:latin typeface="Arial" pitchFamily="34" charset="0"/>
                <a:ea typeface="Arial" pitchFamily="34" charset="-122"/>
                <a:cs typeface="Arial" pitchFamily="34" charset="-120"/>
              </a:rPr>
              <a:t>Übergabe</a:t>
            </a:r>
            <a:endParaRPr lang="en-US" sz="2550" dirty="0"/>
          </a:p>
        </p:txBody>
      </p:sp>
      <p:sp>
        <p:nvSpPr>
          <p:cNvPr id="12" name="Text 10"/>
          <p:cNvSpPr/>
          <p:nvPr/>
        </p:nvSpPr>
        <p:spPr>
          <a:xfrm>
            <a:off x="9525000" y="4724400"/>
            <a:ext cx="8382000" cy="400050"/>
          </a:xfrm>
          <a:prstGeom prst="rect">
            <a:avLst/>
          </a:prstGeom>
          <a:noFill/>
          <a:ln/>
        </p:spPr>
        <p:txBody>
          <a:bodyPr wrap="square" lIns="25400" tIns="25400" rIns="25400" bIns="25400" rtlCol="0" anchor="t">
            <a:normAutofit/>
          </a:bodyPr>
          <a:lstStyle/>
          <a:p>
            <a:pPr algn="l" indent="0" marL="0">
              <a:buNone/>
            </a:pPr>
            <a:r>
              <a:rPr lang="en-US" sz="2250" dirty="0">
                <a:solidFill>
                  <a:srgbClr val="64748B"/>
                </a:solidFill>
                <a:latin typeface="Arial" pitchFamily="34" charset="0"/>
                <a:ea typeface="Arial" pitchFamily="34" charset="-122"/>
                <a:cs typeface="Arial" pitchFamily="34" charset="-120"/>
              </a:rPr>
              <a:t>nach Vertragsschluss</a:t>
            </a:r>
            <a:endParaRPr lang="en-US" sz="2250" dirty="0"/>
          </a:p>
        </p:txBody>
      </p:sp>
      <p:sp>
        <p:nvSpPr>
          <p:cNvPr id="13" name="Shape 11"/>
          <p:cNvSpPr/>
          <p:nvPr/>
        </p:nvSpPr>
        <p:spPr>
          <a:xfrm>
            <a:off x="9525000" y="6705600"/>
            <a:ext cx="7620000" cy="9525"/>
          </a:xfrm>
          <a:prstGeom prst="rect">
            <a:avLst/>
          </a:prstGeom>
          <a:solidFill>
            <a:srgbClr val="E2E8F0"/>
          </a:solidFill>
          <a:ln/>
        </p:spPr>
      </p:sp>
      <p:sp>
        <p:nvSpPr>
          <p:cNvPr id="14" name="Text 12"/>
          <p:cNvSpPr/>
          <p:nvPr/>
        </p:nvSpPr>
        <p:spPr>
          <a:xfrm>
            <a:off x="9525000" y="5629275"/>
            <a:ext cx="8382000" cy="409575"/>
          </a:xfrm>
          <a:prstGeom prst="rect">
            <a:avLst/>
          </a:prstGeom>
          <a:noFill/>
          <a:ln/>
        </p:spPr>
        <p:txBody>
          <a:bodyPr wrap="square" lIns="25400" tIns="25400" rIns="25400" bIns="25400" rtlCol="0" anchor="t">
            <a:normAutofit/>
          </a:bodyPr>
          <a:lstStyle/>
          <a:p>
            <a:pPr algn="l" indent="0" marL="0">
              <a:buNone/>
            </a:pPr>
            <a:r>
              <a:rPr lang="en-US" sz="2550" b="1" dirty="0">
                <a:solidFill>
                  <a:srgbClr val="0D3A5C"/>
                </a:solidFill>
                <a:latin typeface="Arial" pitchFamily="34" charset="0"/>
                <a:ea typeface="Arial" pitchFamily="34" charset="-122"/>
                <a:cs typeface="Arial" pitchFamily="34" charset="-120"/>
              </a:rPr>
              <a:t>Inserat</a:t>
            </a:r>
            <a:endParaRPr lang="en-US" sz="2550" dirty="0"/>
          </a:p>
        </p:txBody>
      </p:sp>
      <p:sp>
        <p:nvSpPr>
          <p:cNvPr id="15" name="Text 13"/>
          <p:cNvSpPr/>
          <p:nvPr/>
        </p:nvSpPr>
        <p:spPr>
          <a:xfrm>
            <a:off x="9525000" y="6076950"/>
            <a:ext cx="8382000" cy="400050"/>
          </a:xfrm>
          <a:prstGeom prst="rect">
            <a:avLst/>
          </a:prstGeom>
          <a:noFill/>
          <a:ln/>
        </p:spPr>
        <p:txBody>
          <a:bodyPr wrap="square" lIns="25400" tIns="25400" rIns="25400" bIns="25400" rtlCol="0" anchor="t">
            <a:normAutofit/>
          </a:bodyPr>
          <a:lstStyle/>
          <a:p>
            <a:pPr algn="l" indent="0" marL="0">
              <a:buNone/>
            </a:pPr>
            <a:r>
              <a:rPr lang="en-US" sz="2250" dirty="0">
                <a:solidFill>
                  <a:srgbClr val="64748B"/>
                </a:solidFill>
                <a:latin typeface="Arial" pitchFamily="34" charset="0"/>
                <a:ea typeface="Arial" pitchFamily="34" charset="-122"/>
                <a:cs typeface="Arial" pitchFamily="34" charset="-120"/>
              </a:rPr>
              <a:t>Pflichtangaben nach § 87 sichergestellt</a:t>
            </a:r>
            <a:endParaRPr lang="en-US" sz="2250" dirty="0"/>
          </a:p>
        </p:txBody>
      </p:sp>
      <p:sp>
        <p:nvSpPr>
          <p:cNvPr id="16" name="Text 14"/>
          <p:cNvSpPr/>
          <p:nvPr/>
        </p:nvSpPr>
        <p:spPr>
          <a:xfrm>
            <a:off x="9525000" y="6981825"/>
            <a:ext cx="8382000" cy="409575"/>
          </a:xfrm>
          <a:prstGeom prst="rect">
            <a:avLst/>
          </a:prstGeom>
          <a:noFill/>
          <a:ln/>
        </p:spPr>
        <p:txBody>
          <a:bodyPr wrap="square" lIns="25400" tIns="25400" rIns="25400" bIns="25400" rtlCol="0" anchor="t">
            <a:normAutofit/>
          </a:bodyPr>
          <a:lstStyle/>
          <a:p>
            <a:pPr algn="l" indent="0" marL="0">
              <a:buNone/>
            </a:pPr>
            <a:r>
              <a:rPr lang="en-US" sz="2550" b="1" dirty="0">
                <a:solidFill>
                  <a:srgbClr val="0D3A5C"/>
                </a:solidFill>
                <a:latin typeface="Arial" pitchFamily="34" charset="0"/>
                <a:ea typeface="Arial" pitchFamily="34" charset="-122"/>
                <a:cs typeface="Arial" pitchFamily="34" charset="-120"/>
              </a:rPr>
              <a:t>Wettbewerbsrecht</a:t>
            </a:r>
            <a:endParaRPr lang="en-US" sz="2550" dirty="0"/>
          </a:p>
        </p:txBody>
      </p:sp>
      <p:sp>
        <p:nvSpPr>
          <p:cNvPr id="17" name="Text 15"/>
          <p:cNvSpPr/>
          <p:nvPr/>
        </p:nvSpPr>
        <p:spPr>
          <a:xfrm>
            <a:off x="9525000" y="7429500"/>
            <a:ext cx="8382000" cy="400050"/>
          </a:xfrm>
          <a:prstGeom prst="rect">
            <a:avLst/>
          </a:prstGeom>
          <a:noFill/>
          <a:ln/>
        </p:spPr>
        <p:txBody>
          <a:bodyPr wrap="square" lIns="25400" tIns="25400" rIns="25400" bIns="25400" rtlCol="0" anchor="t">
            <a:normAutofit/>
          </a:bodyPr>
          <a:lstStyle/>
          <a:p>
            <a:pPr algn="l" indent="0" marL="0">
              <a:buNone/>
            </a:pPr>
            <a:r>
              <a:rPr lang="en-US" sz="2250" dirty="0">
                <a:solidFill>
                  <a:srgbClr val="64748B"/>
                </a:solidFill>
                <a:latin typeface="Arial" pitchFamily="34" charset="0"/>
                <a:ea typeface="Arial" pitchFamily="34" charset="-122"/>
                <a:cs typeface="Arial" pitchFamily="34" charset="-120"/>
              </a:rPr>
              <a:t>Abmahnung nach § 3a UWG, BGH I ZR 232/16</a:t>
            </a:r>
            <a:endParaRPr lang="en-US" sz="2250" dirty="0"/>
          </a:p>
        </p:txBody>
      </p:sp>
      <p:sp>
        <p:nvSpPr>
          <p:cNvPr id="18" name="Text 16"/>
          <p:cNvSpPr/>
          <p:nvPr/>
        </p:nvSpPr>
        <p:spPr>
          <a:xfrm>
            <a:off x="1143000" y="9403259"/>
            <a:ext cx="16482060" cy="65514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64748B"/>
                </a:solidFill>
                <a:latin typeface="Arial" pitchFamily="34" charset="0"/>
                <a:ea typeface="Arial" pitchFamily="34" charset="-122"/>
                <a:cs typeface="Arial" pitchFamily="34" charset="-120"/>
              </a:rPr>
              <a:t>§ 108 GModG = Bußgeldvorschriften · UWG = Gesetz gegen den unlauteren Wettbewerb · BGH = Bundesgerichtshof · I ZR 232/16 = Aktenzeichen des I. Zivilsenats, Urteil vom 05.10.2017</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D3A5C"/>
        </a:solidFill>
      </p:bgPr>
    </p:bg>
    <p:spTree>
      <p:nvGrpSpPr>
        <p:cNvPr id="1" name=""/>
        <p:cNvGrpSpPr/>
        <p:nvPr/>
      </p:nvGrpSpPr>
      <p:grpSpPr>
        <a:xfrm>
          <a:off x="0" y="0"/>
          <a:ext cx="0" cy="0"/>
          <a:chOff x="0" y="0"/>
          <a:chExt cx="0" cy="0"/>
        </a:xfrm>
      </p:grpSpPr>
      <p:sp>
        <p:nvSpPr>
          <p:cNvPr id="2" name="Text 0"/>
          <p:cNvSpPr/>
          <p:nvPr/>
        </p:nvSpPr>
        <p:spPr>
          <a:xfrm>
            <a:off x="1143000" y="3376613"/>
            <a:ext cx="17602200" cy="1562100"/>
          </a:xfrm>
          <a:prstGeom prst="rect">
            <a:avLst/>
          </a:prstGeom>
          <a:noFill/>
          <a:ln/>
        </p:spPr>
        <p:txBody>
          <a:bodyPr wrap="square" lIns="25400" tIns="25400" rIns="25400" bIns="25400" rtlCol="0" anchor="t">
            <a:normAutofit/>
          </a:bodyPr>
          <a:lstStyle/>
          <a:p>
            <a:pPr algn="l" indent="0" marL="0">
              <a:lnSpc>
                <a:spcPct val="70796"/>
              </a:lnSpc>
              <a:buNone/>
            </a:pPr>
            <a:r>
              <a:rPr lang="en-US" sz="12000" b="1" spc="-225" kern="0" dirty="0">
                <a:solidFill>
                  <a:srgbClr val="00C5E5"/>
                </a:solidFill>
                <a:latin typeface="Arial" pitchFamily="34" charset="0"/>
                <a:ea typeface="Arial" pitchFamily="34" charset="-122"/>
                <a:cs typeface="Arial" pitchFamily="34" charset="-120"/>
              </a:rPr>
              <a:t>04</a:t>
            </a:r>
            <a:endParaRPr lang="en-US" sz="12000" dirty="0"/>
          </a:p>
        </p:txBody>
      </p:sp>
      <p:sp>
        <p:nvSpPr>
          <p:cNvPr id="3" name="Text 1"/>
          <p:cNvSpPr/>
          <p:nvPr/>
        </p:nvSpPr>
        <p:spPr>
          <a:xfrm>
            <a:off x="1143000" y="5167313"/>
            <a:ext cx="17602200" cy="1085850"/>
          </a:xfrm>
          <a:prstGeom prst="rect">
            <a:avLst/>
          </a:prstGeom>
          <a:noFill/>
          <a:ln/>
        </p:spPr>
        <p:txBody>
          <a:bodyPr wrap="square" lIns="25400" tIns="25400" rIns="25400" bIns="25400" rtlCol="0" anchor="t">
            <a:normAutofit/>
          </a:bodyPr>
          <a:lstStyle/>
          <a:p>
            <a:pPr algn="l" indent="0" marL="0">
              <a:buNone/>
            </a:pPr>
            <a:r>
              <a:rPr lang="en-US" sz="7200" b="1" spc="-112" kern="0" dirty="0">
                <a:solidFill>
                  <a:srgbClr val="FFFFFF"/>
                </a:solidFill>
                <a:latin typeface="Arial" pitchFamily="34" charset="0"/>
                <a:ea typeface="Arial" pitchFamily="34" charset="-122"/>
                <a:cs typeface="Arial" pitchFamily="34" charset="-120"/>
              </a:rPr>
              <a:t>Heizung und Mietkosten</a:t>
            </a:r>
            <a:endParaRPr lang="en-US" sz="7200" dirty="0"/>
          </a:p>
        </p:txBody>
      </p:sp>
      <p:sp>
        <p:nvSpPr>
          <p:cNvPr id="4" name="Text 2"/>
          <p:cNvSpPr/>
          <p:nvPr/>
        </p:nvSpPr>
        <p:spPr>
          <a:xfrm>
            <a:off x="1143000" y="6481763"/>
            <a:ext cx="17602200" cy="466725"/>
          </a:xfrm>
          <a:prstGeom prst="rect">
            <a:avLst/>
          </a:prstGeom>
          <a:noFill/>
          <a:ln/>
        </p:spPr>
        <p:txBody>
          <a:bodyPr wrap="square" lIns="25400" tIns="25400" rIns="25400" bIns="25400" rtlCol="0" anchor="t">
            <a:normAutofit/>
          </a:bodyPr>
          <a:lstStyle/>
          <a:p>
            <a:pPr algn="l" indent="0" marL="0">
              <a:buNone/>
            </a:pPr>
            <a:r>
              <a:rPr lang="en-US" sz="2700" dirty="0">
                <a:solidFill>
                  <a:srgbClr val="FFFFFF">
                    <a:alpha val="85000"/>
                  </a:srgbClr>
                </a:solidFill>
                <a:latin typeface="Arial" pitchFamily="34" charset="0"/>
                <a:ea typeface="Arial" pitchFamily="34" charset="-122"/>
                <a:cs typeface="Arial" pitchFamily="34" charset="-120"/>
              </a:rPr>
              <a:t>Bio-Treppe und Kostenaufteilung</a:t>
            </a:r>
            <a:endParaRPr lang="en-US" sz="2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1143000" y="952500"/>
            <a:ext cx="6496050" cy="333375"/>
          </a:xfrm>
          <a:prstGeom prst="rect">
            <a:avLst/>
          </a:prstGeom>
          <a:noFill/>
          <a:ln/>
        </p:spPr>
        <p:txBody>
          <a:bodyPr wrap="square" lIns="25400" tIns="25400" rIns="25400" bIns="25400" rtlCol="0" anchor="t">
            <a:normAutofit/>
          </a:bodyPr>
          <a:lstStyle/>
          <a:p>
            <a:pPr algn="l" indent="0" marL="0">
              <a:buNone/>
            </a:pPr>
            <a:r>
              <a:rPr lang="en-US" sz="1950" b="1" spc="38" kern="0" dirty="0">
                <a:solidFill>
                  <a:srgbClr val="00A0D2"/>
                </a:solidFill>
                <a:latin typeface="Arial" pitchFamily="34" charset="0"/>
                <a:ea typeface="Arial" pitchFamily="34" charset="-122"/>
                <a:cs typeface="Arial" pitchFamily="34" charset="-120"/>
              </a:rPr>
              <a:t>04 · HEIZUNG</a:t>
            </a:r>
            <a:endParaRPr lang="en-US" sz="1950" dirty="0"/>
          </a:p>
        </p:txBody>
      </p:sp>
      <p:sp>
        <p:nvSpPr>
          <p:cNvPr id="3" name="Text 1"/>
          <p:cNvSpPr/>
          <p:nvPr/>
        </p:nvSpPr>
        <p:spPr>
          <a:xfrm>
            <a:off x="1143000" y="1400175"/>
            <a:ext cx="6082665" cy="1447800"/>
          </a:xfrm>
          <a:prstGeom prst="rect">
            <a:avLst/>
          </a:prstGeom>
          <a:noFill/>
          <a:ln/>
        </p:spPr>
        <p:txBody>
          <a:bodyPr wrap="square" lIns="25400" tIns="25400" rIns="25400" bIns="25400" rtlCol="0" anchor="t">
            <a:normAutofit/>
          </a:bodyPr>
          <a:lstStyle/>
          <a:p>
            <a:pPr algn="l" indent="0" marL="0">
              <a:buNone/>
            </a:pPr>
            <a:r>
              <a:rPr lang="en-US" sz="4800" b="1" spc="-75" kern="0" dirty="0">
                <a:solidFill>
                  <a:srgbClr val="0D3A5C"/>
                </a:solidFill>
                <a:latin typeface="Arial" pitchFamily="34" charset="0"/>
                <a:ea typeface="Arial" pitchFamily="34" charset="-122"/>
                <a:cs typeface="Arial" pitchFamily="34" charset="-120"/>
              </a:rPr>
              <a:t>Bio-Treppe nach § 43 GModG</a:t>
            </a:r>
            <a:endParaRPr lang="en-US" sz="4800" dirty="0"/>
          </a:p>
        </p:txBody>
      </p:sp>
      <p:sp>
        <p:nvSpPr>
          <p:cNvPr id="4" name="Text 2"/>
          <p:cNvSpPr/>
          <p:nvPr/>
        </p:nvSpPr>
        <p:spPr>
          <a:xfrm>
            <a:off x="1143000" y="3228975"/>
            <a:ext cx="6082665" cy="1916311"/>
          </a:xfrm>
          <a:prstGeom prst="rect">
            <a:avLst/>
          </a:prstGeom>
          <a:noFill/>
          <a:ln/>
        </p:spPr>
        <p:txBody>
          <a:bodyPr wrap="square" lIns="25400" tIns="25400" rIns="25400" bIns="25400" rtlCol="0" anchor="t">
            <a:normAutofit/>
          </a:bodyPr>
          <a:lstStyle/>
          <a:p>
            <a:pPr algn="l" indent="0" marL="0">
              <a:lnSpc>
                <a:spcPct val="126410"/>
              </a:lnSpc>
              <a:buNone/>
            </a:pPr>
            <a:r>
              <a:rPr lang="en-US" sz="2550" dirty="0">
                <a:solidFill>
                  <a:srgbClr val="1E293B"/>
                </a:solidFill>
                <a:latin typeface="Arial" pitchFamily="34" charset="0"/>
                <a:ea typeface="Arial" pitchFamily="34" charset="-122"/>
                <a:cs typeface="Arial" pitchFamily="34" charset="-120"/>
              </a:rPr>
              <a:t>Die 65-%-Regel entfällt. Neue Gas- und Ölheizungen sind zulässig, müssen aber ab 2029 einen steigenden Anteil klimaneutraler Brennstoffe nutzen.</a:t>
            </a:r>
            <a:endParaRPr lang="en-US" sz="2550" dirty="0"/>
          </a:p>
        </p:txBody>
      </p:sp>
      <p:sp>
        <p:nvSpPr>
          <p:cNvPr id="5" name="Text 3"/>
          <p:cNvSpPr/>
          <p:nvPr/>
        </p:nvSpPr>
        <p:spPr>
          <a:xfrm>
            <a:off x="1143000" y="5526286"/>
            <a:ext cx="6082665" cy="866775"/>
          </a:xfrm>
          <a:prstGeom prst="rect">
            <a:avLst/>
          </a:prstGeom>
          <a:noFill/>
          <a:ln/>
        </p:spPr>
        <p:txBody>
          <a:bodyPr wrap="square" lIns="25400" tIns="25400" rIns="25400" bIns="25400" rtlCol="0" anchor="t">
            <a:normAutofit/>
          </a:bodyPr>
          <a:lstStyle/>
          <a:p>
            <a:pPr algn="l" indent="0" marL="0">
              <a:lnSpc>
                <a:spcPct val="127941"/>
              </a:lnSpc>
              <a:buNone/>
            </a:pPr>
            <a:r>
              <a:rPr lang="en-US" sz="2250" dirty="0">
                <a:solidFill>
                  <a:srgbClr val="64748B"/>
                </a:solidFill>
                <a:latin typeface="Arial" pitchFamily="34" charset="0"/>
                <a:ea typeface="Arial" pitchFamily="34" charset="-122"/>
                <a:cs typeface="Arial" pitchFamily="34" charset="-120"/>
              </a:rPr>
              <a:t>Gilt für Anlagen, die nach dem 29.07.2026 in Bestandsgebäude eingebaut werden.</a:t>
            </a:r>
            <a:endParaRPr lang="en-US" sz="2250" dirty="0"/>
          </a:p>
        </p:txBody>
      </p:sp>
      <p:sp>
        <p:nvSpPr>
          <p:cNvPr id="6" name="Shape 4"/>
          <p:cNvSpPr/>
          <p:nvPr/>
        </p:nvSpPr>
        <p:spPr>
          <a:xfrm>
            <a:off x="7810500" y="7244655"/>
            <a:ext cx="9334500" cy="28575"/>
          </a:xfrm>
          <a:prstGeom prst="rect">
            <a:avLst/>
          </a:prstGeom>
          <a:solidFill>
            <a:srgbClr val="0D3A5C"/>
          </a:solidFill>
          <a:ln/>
        </p:spPr>
      </p:sp>
      <p:sp>
        <p:nvSpPr>
          <p:cNvPr id="7" name="Text 5"/>
          <p:cNvSpPr/>
          <p:nvPr/>
        </p:nvSpPr>
        <p:spPr>
          <a:xfrm>
            <a:off x="7702391" y="5787330"/>
            <a:ext cx="2378393" cy="657225"/>
          </a:xfrm>
          <a:prstGeom prst="rect">
            <a:avLst/>
          </a:prstGeom>
          <a:noFill/>
          <a:ln/>
        </p:spPr>
        <p:txBody>
          <a:bodyPr wrap="square" lIns="25400" tIns="25400" rIns="25400" bIns="25400" rtlCol="0" anchor="t">
            <a:normAutofit/>
          </a:bodyPr>
          <a:lstStyle/>
          <a:p>
            <a:pPr algn="ctr" indent="0" marL="0">
              <a:buNone/>
            </a:pPr>
            <a:r>
              <a:rPr lang="en-US" sz="4200" b="1" dirty="0">
                <a:solidFill>
                  <a:srgbClr val="0D3A5C"/>
                </a:solidFill>
                <a:latin typeface="Arial" pitchFamily="34" charset="0"/>
                <a:ea typeface="Arial" pitchFamily="34" charset="-122"/>
                <a:cs typeface="Arial" pitchFamily="34" charset="-120"/>
              </a:rPr>
              <a:t>10 %</a:t>
            </a:r>
            <a:endParaRPr lang="en-US" sz="4200" dirty="0"/>
          </a:p>
        </p:txBody>
      </p:sp>
      <p:sp>
        <p:nvSpPr>
          <p:cNvPr id="8" name="Shape 6"/>
          <p:cNvSpPr/>
          <p:nvPr/>
        </p:nvSpPr>
        <p:spPr>
          <a:xfrm>
            <a:off x="7810500" y="6558855"/>
            <a:ext cx="2162175" cy="685800"/>
          </a:xfrm>
          <a:custGeom>
            <a:avLst/>
            <a:gdLst/>
            <a:ahLst/>
            <a:cxnLst/>
            <a:rect l="l" t="t" r="r" b="b"/>
            <a:pathLst>
              <a:path w="2162175" h="685800">
                <a:moveTo>
                  <a:pt x="76200" y="0"/>
                </a:moveTo>
                <a:lnTo>
                  <a:pt x="2085975" y="0"/>
                </a:lnTo>
                <a:arcTo hR="76200" wR="76200" stAng="16200000" swAng="5400000"/>
                <a:lnTo>
                  <a:pt x="2162175" y="685800"/>
                </a:lnTo>
                <a:lnTo>
                  <a:pt x="0" y="685800"/>
                </a:lnTo>
                <a:lnTo>
                  <a:pt x="0" y="76200"/>
                </a:lnTo>
                <a:arcTo hR="76200" wR="76200" stAng="10800000" swAng="5400000"/>
                <a:close/>
              </a:path>
            </a:pathLst>
          </a:custGeom>
          <a:solidFill>
            <a:srgbClr val="E6F1FB"/>
          </a:solidFill>
          <a:ln/>
        </p:spPr>
      </p:sp>
      <p:sp>
        <p:nvSpPr>
          <p:cNvPr id="9" name="Text 7"/>
          <p:cNvSpPr/>
          <p:nvPr/>
        </p:nvSpPr>
        <p:spPr>
          <a:xfrm>
            <a:off x="10093166" y="5444430"/>
            <a:ext cx="2378393" cy="657225"/>
          </a:xfrm>
          <a:prstGeom prst="rect">
            <a:avLst/>
          </a:prstGeom>
          <a:noFill/>
          <a:ln/>
        </p:spPr>
        <p:txBody>
          <a:bodyPr wrap="square" lIns="25400" tIns="25400" rIns="25400" bIns="25400" rtlCol="0" anchor="t">
            <a:normAutofit/>
          </a:bodyPr>
          <a:lstStyle/>
          <a:p>
            <a:pPr algn="ctr" indent="0" marL="0">
              <a:buNone/>
            </a:pPr>
            <a:r>
              <a:rPr lang="en-US" sz="4200" b="1" dirty="0">
                <a:solidFill>
                  <a:srgbClr val="0D3A5C"/>
                </a:solidFill>
                <a:latin typeface="Arial" pitchFamily="34" charset="0"/>
                <a:ea typeface="Arial" pitchFamily="34" charset="-122"/>
                <a:cs typeface="Arial" pitchFamily="34" charset="-120"/>
              </a:rPr>
              <a:t>15 %</a:t>
            </a:r>
            <a:endParaRPr lang="en-US" sz="4200" dirty="0"/>
          </a:p>
        </p:txBody>
      </p:sp>
      <p:sp>
        <p:nvSpPr>
          <p:cNvPr id="10" name="Shape 8"/>
          <p:cNvSpPr/>
          <p:nvPr/>
        </p:nvSpPr>
        <p:spPr>
          <a:xfrm>
            <a:off x="10201275" y="6215955"/>
            <a:ext cx="2162175" cy="1028700"/>
          </a:xfrm>
          <a:custGeom>
            <a:avLst/>
            <a:gdLst/>
            <a:ahLst/>
            <a:cxnLst/>
            <a:rect l="l" t="t" r="r" b="b"/>
            <a:pathLst>
              <a:path w="2162175" h="1028700">
                <a:moveTo>
                  <a:pt x="76200" y="0"/>
                </a:moveTo>
                <a:lnTo>
                  <a:pt x="2085975" y="0"/>
                </a:lnTo>
                <a:arcTo hR="76200" wR="76200" stAng="16200000" swAng="5400000"/>
                <a:lnTo>
                  <a:pt x="2162175" y="1028700"/>
                </a:lnTo>
                <a:lnTo>
                  <a:pt x="0" y="1028700"/>
                </a:lnTo>
                <a:lnTo>
                  <a:pt x="0" y="76200"/>
                </a:lnTo>
                <a:arcTo hR="76200" wR="76200" stAng="10800000" swAng="5400000"/>
                <a:close/>
              </a:path>
            </a:pathLst>
          </a:custGeom>
          <a:solidFill>
            <a:srgbClr val="00C5E5"/>
          </a:solidFill>
          <a:ln/>
        </p:spPr>
      </p:sp>
      <p:sp>
        <p:nvSpPr>
          <p:cNvPr id="11" name="Text 9"/>
          <p:cNvSpPr/>
          <p:nvPr/>
        </p:nvSpPr>
        <p:spPr>
          <a:xfrm>
            <a:off x="12483941" y="4415730"/>
            <a:ext cx="2378393" cy="657225"/>
          </a:xfrm>
          <a:prstGeom prst="rect">
            <a:avLst/>
          </a:prstGeom>
          <a:noFill/>
          <a:ln/>
        </p:spPr>
        <p:txBody>
          <a:bodyPr wrap="square" lIns="25400" tIns="25400" rIns="25400" bIns="25400" rtlCol="0" anchor="t">
            <a:normAutofit/>
          </a:bodyPr>
          <a:lstStyle/>
          <a:p>
            <a:pPr algn="ctr" indent="0" marL="0">
              <a:buNone/>
            </a:pPr>
            <a:r>
              <a:rPr lang="en-US" sz="4200" b="1" dirty="0">
                <a:solidFill>
                  <a:srgbClr val="0D3A5C"/>
                </a:solidFill>
                <a:latin typeface="Arial" pitchFamily="34" charset="0"/>
                <a:ea typeface="Arial" pitchFamily="34" charset="-122"/>
                <a:cs typeface="Arial" pitchFamily="34" charset="-120"/>
              </a:rPr>
              <a:t>30 %</a:t>
            </a:r>
            <a:endParaRPr lang="en-US" sz="4200" dirty="0"/>
          </a:p>
        </p:txBody>
      </p:sp>
      <p:sp>
        <p:nvSpPr>
          <p:cNvPr id="12" name="Shape 10"/>
          <p:cNvSpPr/>
          <p:nvPr/>
        </p:nvSpPr>
        <p:spPr>
          <a:xfrm>
            <a:off x="12592050" y="5187255"/>
            <a:ext cx="2162175" cy="2057400"/>
          </a:xfrm>
          <a:custGeom>
            <a:avLst/>
            <a:gdLst/>
            <a:ahLst/>
            <a:cxnLst/>
            <a:rect l="l" t="t" r="r" b="b"/>
            <a:pathLst>
              <a:path w="2162175" h="2057400">
                <a:moveTo>
                  <a:pt x="76200" y="0"/>
                </a:moveTo>
                <a:lnTo>
                  <a:pt x="2085975" y="0"/>
                </a:lnTo>
                <a:arcTo hR="76200" wR="76200" stAng="16200000" swAng="5400000"/>
                <a:lnTo>
                  <a:pt x="2162175" y="2057400"/>
                </a:lnTo>
                <a:lnTo>
                  <a:pt x="0" y="2057400"/>
                </a:lnTo>
                <a:lnTo>
                  <a:pt x="0" y="76200"/>
                </a:lnTo>
                <a:arcTo hR="76200" wR="76200" stAng="10800000" swAng="5400000"/>
                <a:close/>
              </a:path>
            </a:pathLst>
          </a:custGeom>
          <a:solidFill>
            <a:srgbClr val="00A0D2"/>
          </a:solidFill>
          <a:ln/>
        </p:spPr>
      </p:sp>
      <p:sp>
        <p:nvSpPr>
          <p:cNvPr id="13" name="Text 11"/>
          <p:cNvSpPr/>
          <p:nvPr/>
        </p:nvSpPr>
        <p:spPr>
          <a:xfrm>
            <a:off x="14874716" y="2358330"/>
            <a:ext cx="2378393" cy="657225"/>
          </a:xfrm>
          <a:prstGeom prst="rect">
            <a:avLst/>
          </a:prstGeom>
          <a:noFill/>
          <a:ln/>
        </p:spPr>
        <p:txBody>
          <a:bodyPr wrap="square" lIns="25400" tIns="25400" rIns="25400" bIns="25400" rtlCol="0" anchor="t">
            <a:normAutofit/>
          </a:bodyPr>
          <a:lstStyle/>
          <a:p>
            <a:pPr algn="ctr" indent="0" marL="0">
              <a:buNone/>
            </a:pPr>
            <a:r>
              <a:rPr lang="en-US" sz="4200" b="1" dirty="0">
                <a:solidFill>
                  <a:srgbClr val="0D3A5C"/>
                </a:solidFill>
                <a:latin typeface="Arial" pitchFamily="34" charset="0"/>
                <a:ea typeface="Arial" pitchFamily="34" charset="-122"/>
                <a:cs typeface="Arial" pitchFamily="34" charset="-120"/>
              </a:rPr>
              <a:t>60 %</a:t>
            </a:r>
            <a:endParaRPr lang="en-US" sz="4200" dirty="0"/>
          </a:p>
        </p:txBody>
      </p:sp>
      <p:sp>
        <p:nvSpPr>
          <p:cNvPr id="14" name="Shape 12"/>
          <p:cNvSpPr/>
          <p:nvPr/>
        </p:nvSpPr>
        <p:spPr>
          <a:xfrm>
            <a:off x="14982825" y="3129855"/>
            <a:ext cx="2162175" cy="4114800"/>
          </a:xfrm>
          <a:custGeom>
            <a:avLst/>
            <a:gdLst/>
            <a:ahLst/>
            <a:cxnLst/>
            <a:rect l="l" t="t" r="r" b="b"/>
            <a:pathLst>
              <a:path w="2162175" h="4114800">
                <a:moveTo>
                  <a:pt x="76200" y="0"/>
                </a:moveTo>
                <a:lnTo>
                  <a:pt x="2085975" y="0"/>
                </a:lnTo>
                <a:arcTo hR="76200" wR="76200" stAng="16200000" swAng="5400000"/>
                <a:lnTo>
                  <a:pt x="2162175" y="4114800"/>
                </a:lnTo>
                <a:lnTo>
                  <a:pt x="0" y="4114800"/>
                </a:lnTo>
                <a:lnTo>
                  <a:pt x="0" y="76200"/>
                </a:lnTo>
                <a:arcTo hR="76200" wR="76200" stAng="10800000" swAng="5400000"/>
                <a:close/>
              </a:path>
            </a:pathLst>
          </a:custGeom>
          <a:solidFill>
            <a:srgbClr val="1B4B82"/>
          </a:solidFill>
          <a:ln/>
        </p:spPr>
      </p:sp>
      <p:sp>
        <p:nvSpPr>
          <p:cNvPr id="15" name="Text 13"/>
          <p:cNvSpPr/>
          <p:nvPr/>
        </p:nvSpPr>
        <p:spPr>
          <a:xfrm>
            <a:off x="7772400" y="7501830"/>
            <a:ext cx="2238375" cy="1489770"/>
          </a:xfrm>
          <a:prstGeom prst="rect">
            <a:avLst/>
          </a:prstGeom>
          <a:noFill/>
          <a:ln/>
        </p:spPr>
        <p:txBody>
          <a:bodyPr wrap="square" lIns="25400" tIns="25400" rIns="25400" bIns="25400" rtlCol="0" anchor="t">
            <a:normAutofit/>
          </a:bodyPr>
          <a:lstStyle/>
          <a:p>
            <a:pPr algn="ctr" indent="0" marL="0">
              <a:buNone/>
            </a:pPr>
            <a:r>
              <a:rPr lang="en-US" sz="2550" b="1" dirty="0">
                <a:solidFill>
                  <a:srgbClr val="1B4B82"/>
                </a:solidFill>
                <a:latin typeface="Arial" pitchFamily="34" charset="0"/>
                <a:ea typeface="Arial" pitchFamily="34" charset="-122"/>
                <a:cs typeface="Arial" pitchFamily="34" charset="-120"/>
              </a:rPr>
              <a:t>2029</a:t>
            </a:r>
            <a:endParaRPr lang="en-US" sz="2550" dirty="0"/>
          </a:p>
        </p:txBody>
      </p:sp>
      <p:sp>
        <p:nvSpPr>
          <p:cNvPr id="16" name="Text 14"/>
          <p:cNvSpPr/>
          <p:nvPr/>
        </p:nvSpPr>
        <p:spPr>
          <a:xfrm>
            <a:off x="10163175" y="7501830"/>
            <a:ext cx="2238375" cy="1489770"/>
          </a:xfrm>
          <a:prstGeom prst="rect">
            <a:avLst/>
          </a:prstGeom>
          <a:noFill/>
          <a:ln/>
        </p:spPr>
        <p:txBody>
          <a:bodyPr wrap="square" lIns="25400" tIns="25400" rIns="25400" bIns="25400" rtlCol="0" anchor="t">
            <a:normAutofit/>
          </a:bodyPr>
          <a:lstStyle/>
          <a:p>
            <a:pPr algn="ctr" indent="0" marL="0">
              <a:buNone/>
            </a:pPr>
            <a:r>
              <a:rPr lang="en-US" sz="2550" b="1" dirty="0">
                <a:solidFill>
                  <a:srgbClr val="1B4B82"/>
                </a:solidFill>
                <a:latin typeface="Arial" pitchFamily="34" charset="0"/>
                <a:ea typeface="Arial" pitchFamily="34" charset="-122"/>
                <a:cs typeface="Arial" pitchFamily="34" charset="-120"/>
              </a:rPr>
              <a:t>2030</a:t>
            </a:r>
            <a:endParaRPr lang="en-US" sz="2550" dirty="0"/>
          </a:p>
        </p:txBody>
      </p:sp>
      <p:sp>
        <p:nvSpPr>
          <p:cNvPr id="17" name="Text 15"/>
          <p:cNvSpPr/>
          <p:nvPr/>
        </p:nvSpPr>
        <p:spPr>
          <a:xfrm>
            <a:off x="12553950" y="7501830"/>
            <a:ext cx="2238375" cy="1489770"/>
          </a:xfrm>
          <a:prstGeom prst="rect">
            <a:avLst/>
          </a:prstGeom>
          <a:noFill/>
          <a:ln/>
        </p:spPr>
        <p:txBody>
          <a:bodyPr wrap="square" lIns="25400" tIns="25400" rIns="25400" bIns="25400" rtlCol="0" anchor="t">
            <a:normAutofit/>
          </a:bodyPr>
          <a:lstStyle/>
          <a:p>
            <a:pPr algn="ctr" indent="0" marL="0">
              <a:buNone/>
            </a:pPr>
            <a:r>
              <a:rPr lang="en-US" sz="2550" b="1" dirty="0">
                <a:solidFill>
                  <a:srgbClr val="1B4B82"/>
                </a:solidFill>
                <a:latin typeface="Arial" pitchFamily="34" charset="0"/>
                <a:ea typeface="Arial" pitchFamily="34" charset="-122"/>
                <a:cs typeface="Arial" pitchFamily="34" charset="-120"/>
              </a:rPr>
              <a:t>2035</a:t>
            </a:r>
            <a:endParaRPr lang="en-US" sz="2550" dirty="0"/>
          </a:p>
        </p:txBody>
      </p:sp>
      <p:sp>
        <p:nvSpPr>
          <p:cNvPr id="18" name="Text 16"/>
          <p:cNvSpPr/>
          <p:nvPr/>
        </p:nvSpPr>
        <p:spPr>
          <a:xfrm>
            <a:off x="14944725" y="7501830"/>
            <a:ext cx="2238375" cy="1489770"/>
          </a:xfrm>
          <a:prstGeom prst="rect">
            <a:avLst/>
          </a:prstGeom>
          <a:noFill/>
          <a:ln/>
        </p:spPr>
        <p:txBody>
          <a:bodyPr wrap="square" lIns="25400" tIns="25400" rIns="25400" bIns="25400" rtlCol="0" anchor="t">
            <a:normAutofit/>
          </a:bodyPr>
          <a:lstStyle/>
          <a:p>
            <a:pPr algn="ctr" indent="0" marL="0">
              <a:buNone/>
            </a:pPr>
            <a:r>
              <a:rPr lang="en-US" sz="2550" b="1" dirty="0">
                <a:solidFill>
                  <a:srgbClr val="1B4B82"/>
                </a:solidFill>
                <a:latin typeface="Arial" pitchFamily="34" charset="0"/>
                <a:ea typeface="Arial" pitchFamily="34" charset="-122"/>
                <a:cs typeface="Arial" pitchFamily="34" charset="-120"/>
              </a:rPr>
              <a:t>2040</a:t>
            </a:r>
            <a:endParaRPr lang="en-US" sz="2550" dirty="0"/>
          </a:p>
        </p:txBody>
      </p:sp>
      <p:sp>
        <p:nvSpPr>
          <p:cNvPr id="19" name="Text 17"/>
          <p:cNvSpPr/>
          <p:nvPr/>
        </p:nvSpPr>
        <p:spPr>
          <a:xfrm>
            <a:off x="1143000" y="9403259"/>
            <a:ext cx="16482060" cy="65514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64748B"/>
                </a:solidFill>
                <a:latin typeface="Arial" pitchFamily="34" charset="0"/>
                <a:ea typeface="Arial" pitchFamily="34" charset="-122"/>
                <a:cs typeface="Arial" pitchFamily="34" charset="-120"/>
              </a:rPr>
              <a:t>§ 43 GModG = Einbau einer Heizungsanlage, die mit Gas, Heizöl oder Flüssiggas beschickt wird · 65-%-Regel = bisherige Pflicht von 65 % erneuerbarer Energien, § 71 GEG (Gebäudeenergiegesetz)</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5F7FA"/>
        </a:solidFill>
      </p:bgPr>
    </p:bg>
    <p:spTree>
      <p:nvGrpSpPr>
        <p:cNvPr id="1" name=""/>
        <p:cNvGrpSpPr/>
        <p:nvPr/>
      </p:nvGrpSpPr>
      <p:grpSpPr>
        <a:xfrm>
          <a:off x="0" y="0"/>
          <a:ext cx="0" cy="0"/>
          <a:chOff x="0" y="0"/>
          <a:chExt cx="0" cy="0"/>
        </a:xfrm>
      </p:grpSpPr>
      <p:sp>
        <p:nvSpPr>
          <p:cNvPr id="2" name="Text 0"/>
          <p:cNvSpPr/>
          <p:nvPr/>
        </p:nvSpPr>
        <p:spPr>
          <a:xfrm>
            <a:off x="1143000" y="952500"/>
            <a:ext cx="17602200" cy="333375"/>
          </a:xfrm>
          <a:prstGeom prst="rect">
            <a:avLst/>
          </a:prstGeom>
          <a:noFill/>
          <a:ln/>
        </p:spPr>
        <p:txBody>
          <a:bodyPr wrap="square" lIns="25400" tIns="25400" rIns="25400" bIns="25400" rtlCol="0" anchor="t">
            <a:normAutofit/>
          </a:bodyPr>
          <a:lstStyle/>
          <a:p>
            <a:pPr algn="l" indent="0" marL="0">
              <a:buNone/>
            </a:pPr>
            <a:r>
              <a:rPr lang="en-US" sz="1950" b="1" spc="38" kern="0" dirty="0">
                <a:solidFill>
                  <a:srgbClr val="00A0D2"/>
                </a:solidFill>
                <a:latin typeface="Arial" pitchFamily="34" charset="0"/>
                <a:ea typeface="Arial" pitchFamily="34" charset="-122"/>
                <a:cs typeface="Arial" pitchFamily="34" charset="-120"/>
              </a:rPr>
              <a:t>04 · HEIZUNG</a:t>
            </a:r>
            <a:endParaRPr lang="en-US" sz="1950" dirty="0"/>
          </a:p>
        </p:txBody>
      </p:sp>
      <p:sp>
        <p:nvSpPr>
          <p:cNvPr id="3" name="Text 1"/>
          <p:cNvSpPr/>
          <p:nvPr/>
        </p:nvSpPr>
        <p:spPr>
          <a:xfrm>
            <a:off x="1143000" y="1400175"/>
            <a:ext cx="17602200" cy="742950"/>
          </a:xfrm>
          <a:prstGeom prst="rect">
            <a:avLst/>
          </a:prstGeom>
          <a:noFill/>
          <a:ln/>
        </p:spPr>
        <p:txBody>
          <a:bodyPr wrap="square" lIns="25400" tIns="25400" rIns="25400" bIns="25400" rtlCol="0" anchor="t">
            <a:normAutofit/>
          </a:bodyPr>
          <a:lstStyle/>
          <a:p>
            <a:pPr algn="l" indent="0" marL="0">
              <a:buNone/>
            </a:pPr>
            <a:r>
              <a:rPr lang="en-US" sz="4800" b="1" spc="-75" kern="0" dirty="0">
                <a:solidFill>
                  <a:srgbClr val="0D3A5C"/>
                </a:solidFill>
                <a:latin typeface="Arial" pitchFamily="34" charset="0"/>
                <a:ea typeface="Arial" pitchFamily="34" charset="-122"/>
                <a:cs typeface="Arial" pitchFamily="34" charset="-120"/>
              </a:rPr>
              <a:t>Kostenaufteilung bei neuer Gas- oder Ölheizung</a:t>
            </a:r>
            <a:endParaRPr lang="en-US" sz="4800" dirty="0"/>
          </a:p>
        </p:txBody>
      </p:sp>
      <p:sp>
        <p:nvSpPr>
          <p:cNvPr id="4" name="Shape 2"/>
          <p:cNvSpPr/>
          <p:nvPr/>
        </p:nvSpPr>
        <p:spPr>
          <a:xfrm>
            <a:off x="1143000" y="2638425"/>
            <a:ext cx="5156150" cy="3257550"/>
          </a:xfrm>
          <a:prstGeom prst="roundRect">
            <a:avLst>
              <a:gd name="adj" fmla="val 4094"/>
            </a:avLst>
          </a:prstGeom>
          <a:solidFill>
            <a:srgbClr val="FFFFFF"/>
          </a:solidFill>
          <a:ln w="9525">
            <a:solidFill>
              <a:srgbClr val="E2E8F0"/>
            </a:solidFill>
            <a:prstDash val="solid"/>
          </a:ln>
        </p:spPr>
      </p:sp>
      <p:sp>
        <p:nvSpPr>
          <p:cNvPr id="5" name="Text 3"/>
          <p:cNvSpPr/>
          <p:nvPr/>
        </p:nvSpPr>
        <p:spPr>
          <a:xfrm>
            <a:off x="1571625" y="3067050"/>
            <a:ext cx="4728790" cy="361950"/>
          </a:xfrm>
          <a:prstGeom prst="rect">
            <a:avLst/>
          </a:prstGeom>
          <a:noFill/>
          <a:ln/>
        </p:spPr>
        <p:txBody>
          <a:bodyPr wrap="square" lIns="25400" tIns="25400" rIns="25400" bIns="25400" rtlCol="0" anchor="t">
            <a:normAutofit/>
          </a:bodyPr>
          <a:lstStyle/>
          <a:p>
            <a:pPr algn="l" indent="0" marL="0">
              <a:buNone/>
            </a:pPr>
            <a:r>
              <a:rPr lang="en-US" sz="2250" b="1" dirty="0">
                <a:solidFill>
                  <a:srgbClr val="00A0D2"/>
                </a:solidFill>
                <a:latin typeface="Arial" pitchFamily="34" charset="0"/>
                <a:ea typeface="Arial" pitchFamily="34" charset="-122"/>
                <a:cs typeface="Arial" pitchFamily="34" charset="-120"/>
              </a:rPr>
              <a:t>ab 01.01.2028</a:t>
            </a:r>
            <a:endParaRPr lang="en-US" sz="2250" dirty="0"/>
          </a:p>
        </p:txBody>
      </p:sp>
      <p:sp>
        <p:nvSpPr>
          <p:cNvPr id="6" name="Text 4"/>
          <p:cNvSpPr/>
          <p:nvPr/>
        </p:nvSpPr>
        <p:spPr>
          <a:xfrm>
            <a:off x="1571625" y="3581400"/>
            <a:ext cx="4728790" cy="495300"/>
          </a:xfrm>
          <a:prstGeom prst="rect">
            <a:avLst/>
          </a:prstGeom>
          <a:noFill/>
          <a:ln/>
        </p:spPr>
        <p:txBody>
          <a:bodyPr wrap="square" lIns="25400" tIns="25400" rIns="25400" bIns="25400" rtlCol="0" anchor="t">
            <a:normAutofit/>
          </a:bodyPr>
          <a:lstStyle/>
          <a:p>
            <a:pPr algn="l" indent="0" marL="0">
              <a:lnSpc>
                <a:spcPct val="106667"/>
              </a:lnSpc>
              <a:buNone/>
            </a:pPr>
            <a:r>
              <a:rPr lang="en-US" sz="3000" b="1" dirty="0">
                <a:solidFill>
                  <a:srgbClr val="0D3A5C"/>
                </a:solidFill>
                <a:latin typeface="Arial" pitchFamily="34" charset="0"/>
                <a:ea typeface="Arial" pitchFamily="34" charset="-122"/>
                <a:cs typeface="Arial" pitchFamily="34" charset="-120"/>
              </a:rPr>
              <a:t>CO₂-Kosten</a:t>
            </a:r>
            <a:endParaRPr lang="en-US" sz="3000" dirty="0"/>
          </a:p>
        </p:txBody>
      </p:sp>
      <p:sp>
        <p:nvSpPr>
          <p:cNvPr id="7" name="Text 5"/>
          <p:cNvSpPr/>
          <p:nvPr/>
        </p:nvSpPr>
        <p:spPr>
          <a:xfrm>
            <a:off x="1571625" y="4229100"/>
            <a:ext cx="4728790" cy="819150"/>
          </a:xfrm>
          <a:prstGeom prst="rect">
            <a:avLst/>
          </a:prstGeom>
          <a:noFill/>
          <a:ln/>
        </p:spPr>
        <p:txBody>
          <a:bodyPr wrap="square" lIns="25400" tIns="25400" rIns="25400" bIns="25400" rtlCol="0" anchor="t">
            <a:normAutofit/>
          </a:bodyPr>
          <a:lstStyle/>
          <a:p>
            <a:pPr algn="l" indent="0" marL="0">
              <a:buNone/>
            </a:pPr>
            <a:r>
              <a:rPr lang="en-US" sz="5400" b="1" dirty="0">
                <a:solidFill>
                  <a:srgbClr val="1B4B82"/>
                </a:solidFill>
                <a:latin typeface="Arial" pitchFamily="34" charset="0"/>
                <a:ea typeface="Arial" pitchFamily="34" charset="-122"/>
                <a:cs typeface="Arial" pitchFamily="34" charset="-120"/>
              </a:rPr>
              <a:t>50 : 50</a:t>
            </a:r>
            <a:endParaRPr lang="en-US" sz="5400" dirty="0"/>
          </a:p>
        </p:txBody>
      </p:sp>
      <p:sp>
        <p:nvSpPr>
          <p:cNvPr id="8" name="Shape 6"/>
          <p:cNvSpPr/>
          <p:nvPr/>
        </p:nvSpPr>
        <p:spPr>
          <a:xfrm>
            <a:off x="6565850" y="2638425"/>
            <a:ext cx="5156150" cy="3257550"/>
          </a:xfrm>
          <a:prstGeom prst="roundRect">
            <a:avLst>
              <a:gd name="adj" fmla="val 4094"/>
            </a:avLst>
          </a:prstGeom>
          <a:solidFill>
            <a:srgbClr val="FFFFFF"/>
          </a:solidFill>
          <a:ln w="9525">
            <a:solidFill>
              <a:srgbClr val="E2E8F0"/>
            </a:solidFill>
            <a:prstDash val="solid"/>
          </a:ln>
        </p:spPr>
      </p:sp>
      <p:sp>
        <p:nvSpPr>
          <p:cNvPr id="9" name="Text 7"/>
          <p:cNvSpPr/>
          <p:nvPr/>
        </p:nvSpPr>
        <p:spPr>
          <a:xfrm>
            <a:off x="6994475" y="3067050"/>
            <a:ext cx="4728790" cy="361950"/>
          </a:xfrm>
          <a:prstGeom prst="rect">
            <a:avLst/>
          </a:prstGeom>
          <a:noFill/>
          <a:ln/>
        </p:spPr>
        <p:txBody>
          <a:bodyPr wrap="square" lIns="25400" tIns="25400" rIns="25400" bIns="25400" rtlCol="0" anchor="t">
            <a:normAutofit/>
          </a:bodyPr>
          <a:lstStyle/>
          <a:p>
            <a:pPr algn="l" indent="0" marL="0">
              <a:buNone/>
            </a:pPr>
            <a:r>
              <a:rPr lang="en-US" sz="2250" b="1" dirty="0">
                <a:solidFill>
                  <a:srgbClr val="00A0D2"/>
                </a:solidFill>
                <a:latin typeface="Arial" pitchFamily="34" charset="0"/>
                <a:ea typeface="Arial" pitchFamily="34" charset="-122"/>
                <a:cs typeface="Arial" pitchFamily="34" charset="-120"/>
              </a:rPr>
              <a:t>ab 01.01.2028</a:t>
            </a:r>
            <a:endParaRPr lang="en-US" sz="2250" dirty="0"/>
          </a:p>
        </p:txBody>
      </p:sp>
      <p:sp>
        <p:nvSpPr>
          <p:cNvPr id="10" name="Text 8"/>
          <p:cNvSpPr/>
          <p:nvPr/>
        </p:nvSpPr>
        <p:spPr>
          <a:xfrm>
            <a:off x="6994475" y="3581400"/>
            <a:ext cx="4728790" cy="495300"/>
          </a:xfrm>
          <a:prstGeom prst="rect">
            <a:avLst/>
          </a:prstGeom>
          <a:noFill/>
          <a:ln/>
        </p:spPr>
        <p:txBody>
          <a:bodyPr wrap="square" lIns="25400" tIns="25400" rIns="25400" bIns="25400" rtlCol="0" anchor="t">
            <a:normAutofit/>
          </a:bodyPr>
          <a:lstStyle/>
          <a:p>
            <a:pPr algn="l" indent="0" marL="0">
              <a:lnSpc>
                <a:spcPct val="106667"/>
              </a:lnSpc>
              <a:buNone/>
            </a:pPr>
            <a:r>
              <a:rPr lang="en-US" sz="3000" b="1" dirty="0">
                <a:solidFill>
                  <a:srgbClr val="0D3A5C"/>
                </a:solidFill>
                <a:latin typeface="Arial" pitchFamily="34" charset="0"/>
                <a:ea typeface="Arial" pitchFamily="34" charset="-122"/>
                <a:cs typeface="Arial" pitchFamily="34" charset="-120"/>
              </a:rPr>
              <a:t>Gasnetzentgelt</a:t>
            </a:r>
            <a:endParaRPr lang="en-US" sz="3000" dirty="0"/>
          </a:p>
        </p:txBody>
      </p:sp>
      <p:sp>
        <p:nvSpPr>
          <p:cNvPr id="11" name="Text 9"/>
          <p:cNvSpPr/>
          <p:nvPr/>
        </p:nvSpPr>
        <p:spPr>
          <a:xfrm>
            <a:off x="6994475" y="4229100"/>
            <a:ext cx="4728790" cy="819150"/>
          </a:xfrm>
          <a:prstGeom prst="rect">
            <a:avLst/>
          </a:prstGeom>
          <a:noFill/>
          <a:ln/>
        </p:spPr>
        <p:txBody>
          <a:bodyPr wrap="square" lIns="25400" tIns="25400" rIns="25400" bIns="25400" rtlCol="0" anchor="t">
            <a:normAutofit/>
          </a:bodyPr>
          <a:lstStyle/>
          <a:p>
            <a:pPr algn="l" indent="0" marL="0">
              <a:buNone/>
            </a:pPr>
            <a:r>
              <a:rPr lang="en-US" sz="5400" b="1" dirty="0">
                <a:solidFill>
                  <a:srgbClr val="1B4B82"/>
                </a:solidFill>
                <a:latin typeface="Arial" pitchFamily="34" charset="0"/>
                <a:ea typeface="Arial" pitchFamily="34" charset="-122"/>
                <a:cs typeface="Arial" pitchFamily="34" charset="-120"/>
              </a:rPr>
              <a:t>50 : 50</a:t>
            </a:r>
            <a:endParaRPr lang="en-US" sz="5400" dirty="0"/>
          </a:p>
        </p:txBody>
      </p:sp>
      <p:sp>
        <p:nvSpPr>
          <p:cNvPr id="12" name="Shape 10"/>
          <p:cNvSpPr/>
          <p:nvPr/>
        </p:nvSpPr>
        <p:spPr>
          <a:xfrm>
            <a:off x="11988701" y="2638425"/>
            <a:ext cx="5156150" cy="3257550"/>
          </a:xfrm>
          <a:prstGeom prst="roundRect">
            <a:avLst>
              <a:gd name="adj" fmla="val 4094"/>
            </a:avLst>
          </a:prstGeom>
          <a:solidFill>
            <a:srgbClr val="FFFFFF"/>
          </a:solidFill>
          <a:ln w="9525">
            <a:solidFill>
              <a:srgbClr val="E2E8F0"/>
            </a:solidFill>
            <a:prstDash val="solid"/>
          </a:ln>
        </p:spPr>
      </p:sp>
      <p:sp>
        <p:nvSpPr>
          <p:cNvPr id="13" name="Text 11"/>
          <p:cNvSpPr/>
          <p:nvPr/>
        </p:nvSpPr>
        <p:spPr>
          <a:xfrm>
            <a:off x="12417326" y="3067050"/>
            <a:ext cx="4728790" cy="361950"/>
          </a:xfrm>
          <a:prstGeom prst="rect">
            <a:avLst/>
          </a:prstGeom>
          <a:noFill/>
          <a:ln/>
        </p:spPr>
        <p:txBody>
          <a:bodyPr wrap="square" lIns="25400" tIns="25400" rIns="25400" bIns="25400" rtlCol="0" anchor="t">
            <a:normAutofit/>
          </a:bodyPr>
          <a:lstStyle/>
          <a:p>
            <a:pPr algn="l" indent="0" marL="0">
              <a:buNone/>
            </a:pPr>
            <a:r>
              <a:rPr lang="en-US" sz="2250" b="1" dirty="0">
                <a:solidFill>
                  <a:srgbClr val="00A0D2"/>
                </a:solidFill>
                <a:latin typeface="Arial" pitchFamily="34" charset="0"/>
                <a:ea typeface="Arial" pitchFamily="34" charset="-122"/>
                <a:cs typeface="Arial" pitchFamily="34" charset="-120"/>
              </a:rPr>
              <a:t>ab 01.01.2029</a:t>
            </a:r>
            <a:endParaRPr lang="en-US" sz="2250" dirty="0"/>
          </a:p>
        </p:txBody>
      </p:sp>
      <p:sp>
        <p:nvSpPr>
          <p:cNvPr id="14" name="Text 12"/>
          <p:cNvSpPr/>
          <p:nvPr/>
        </p:nvSpPr>
        <p:spPr>
          <a:xfrm>
            <a:off x="12417326" y="3581400"/>
            <a:ext cx="4427867" cy="952500"/>
          </a:xfrm>
          <a:prstGeom prst="rect">
            <a:avLst/>
          </a:prstGeom>
          <a:noFill/>
          <a:ln/>
        </p:spPr>
        <p:txBody>
          <a:bodyPr wrap="square" lIns="25400" tIns="25400" rIns="25400" bIns="25400" rtlCol="0" anchor="t">
            <a:normAutofit/>
          </a:bodyPr>
          <a:lstStyle/>
          <a:p>
            <a:pPr algn="l" indent="0" marL="0">
              <a:lnSpc>
                <a:spcPct val="106667"/>
              </a:lnSpc>
              <a:buNone/>
            </a:pPr>
            <a:r>
              <a:rPr lang="en-US" sz="3000" b="1" dirty="0">
                <a:solidFill>
                  <a:srgbClr val="0D3A5C"/>
                </a:solidFill>
                <a:latin typeface="Arial" pitchFamily="34" charset="0"/>
                <a:ea typeface="Arial" pitchFamily="34" charset="-122"/>
                <a:cs typeface="Arial" pitchFamily="34" charset="-120"/>
              </a:rPr>
              <a:t>Bio-Anteil, max. 30 % des Brennstoffs</a:t>
            </a:r>
            <a:endParaRPr lang="en-US" sz="3000" dirty="0"/>
          </a:p>
        </p:txBody>
      </p:sp>
      <p:sp>
        <p:nvSpPr>
          <p:cNvPr id="15" name="Text 13"/>
          <p:cNvSpPr/>
          <p:nvPr/>
        </p:nvSpPr>
        <p:spPr>
          <a:xfrm>
            <a:off x="12417326" y="4686300"/>
            <a:ext cx="4728790" cy="819150"/>
          </a:xfrm>
          <a:prstGeom prst="rect">
            <a:avLst/>
          </a:prstGeom>
          <a:noFill/>
          <a:ln/>
        </p:spPr>
        <p:txBody>
          <a:bodyPr wrap="square" lIns="25400" tIns="25400" rIns="25400" bIns="25400" rtlCol="0" anchor="t">
            <a:normAutofit/>
          </a:bodyPr>
          <a:lstStyle/>
          <a:p>
            <a:pPr algn="l" indent="0" marL="0">
              <a:buNone/>
            </a:pPr>
            <a:r>
              <a:rPr lang="en-US" sz="5400" b="1" dirty="0">
                <a:solidFill>
                  <a:srgbClr val="1B4B82"/>
                </a:solidFill>
                <a:latin typeface="Arial" pitchFamily="34" charset="0"/>
                <a:ea typeface="Arial" pitchFamily="34" charset="-122"/>
                <a:cs typeface="Arial" pitchFamily="34" charset="-120"/>
              </a:rPr>
              <a:t>50 : 50</a:t>
            </a:r>
            <a:endParaRPr lang="en-US" sz="5400" dirty="0"/>
          </a:p>
        </p:txBody>
      </p:sp>
      <p:sp>
        <p:nvSpPr>
          <p:cNvPr id="16" name="Text 14"/>
          <p:cNvSpPr/>
          <p:nvPr/>
        </p:nvSpPr>
        <p:spPr>
          <a:xfrm>
            <a:off x="1143000" y="6429375"/>
            <a:ext cx="17602200" cy="479971"/>
          </a:xfrm>
          <a:prstGeom prst="rect">
            <a:avLst/>
          </a:prstGeom>
          <a:noFill/>
          <a:ln/>
        </p:spPr>
        <p:txBody>
          <a:bodyPr wrap="square" lIns="25400" tIns="25400" rIns="25400" bIns="25400" rtlCol="0" anchor="t">
            <a:normAutofit/>
          </a:bodyPr>
          <a:lstStyle/>
          <a:p>
            <a:pPr algn="l" indent="0" marL="0">
              <a:lnSpc>
                <a:spcPct val="125405"/>
              </a:lnSpc>
              <a:buNone/>
            </a:pPr>
            <a:r>
              <a:rPr lang="en-US" sz="2400" dirty="0">
                <a:solidFill>
                  <a:srgbClr val="1E293B"/>
                </a:solidFill>
                <a:latin typeface="Arial" pitchFamily="34" charset="0"/>
                <a:ea typeface="Arial" pitchFamily="34" charset="-122"/>
                <a:cs typeface="Arial" pitchFamily="34" charset="-120"/>
              </a:rPr>
              <a:t>Vermieter : Mieter · unabhängig vom energetischen Zustand des Gebäudes · §§ 5a–5d CO₂KostAufG</a:t>
            </a:r>
            <a:endParaRPr lang="en-US" sz="2400" dirty="0"/>
          </a:p>
        </p:txBody>
      </p:sp>
      <p:sp>
        <p:nvSpPr>
          <p:cNvPr id="17" name="Text 15"/>
          <p:cNvSpPr/>
          <p:nvPr/>
        </p:nvSpPr>
        <p:spPr>
          <a:xfrm>
            <a:off x="1143000" y="9711779"/>
            <a:ext cx="17602200" cy="34662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64748B"/>
                </a:solidFill>
                <a:latin typeface="Arial" pitchFamily="34" charset="0"/>
                <a:ea typeface="Arial" pitchFamily="34" charset="-122"/>
                <a:cs typeface="Arial" pitchFamily="34" charset="-120"/>
              </a:rPr>
              <a:t>CO₂ = Kohlendioxid · CO₂KostAufG = Kohlendioxidkostenaufteilungsgesetz · max. = maximal · § 43 GModG = Bio-Treppe</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D3A5C"/>
        </a:solidFill>
      </p:bgPr>
    </p:bg>
    <p:spTree>
      <p:nvGrpSpPr>
        <p:cNvPr id="1" name=""/>
        <p:cNvGrpSpPr/>
        <p:nvPr/>
      </p:nvGrpSpPr>
      <p:grpSpPr>
        <a:xfrm>
          <a:off x="0" y="0"/>
          <a:ext cx="0" cy="0"/>
          <a:chOff x="0" y="0"/>
          <a:chExt cx="0" cy="0"/>
        </a:xfrm>
      </p:grpSpPr>
      <p:sp>
        <p:nvSpPr>
          <p:cNvPr id="2" name="Text 0"/>
          <p:cNvSpPr/>
          <p:nvPr/>
        </p:nvSpPr>
        <p:spPr>
          <a:xfrm>
            <a:off x="1143000" y="3376613"/>
            <a:ext cx="17602200" cy="1562100"/>
          </a:xfrm>
          <a:prstGeom prst="rect">
            <a:avLst/>
          </a:prstGeom>
          <a:noFill/>
          <a:ln/>
        </p:spPr>
        <p:txBody>
          <a:bodyPr wrap="square" lIns="25400" tIns="25400" rIns="25400" bIns="25400" rtlCol="0" anchor="t">
            <a:normAutofit/>
          </a:bodyPr>
          <a:lstStyle/>
          <a:p>
            <a:pPr algn="l" indent="0" marL="0">
              <a:lnSpc>
                <a:spcPct val="70796"/>
              </a:lnSpc>
              <a:buNone/>
            </a:pPr>
            <a:r>
              <a:rPr lang="en-US" sz="12000" b="1" spc="-225" kern="0" dirty="0">
                <a:solidFill>
                  <a:srgbClr val="00C5E5"/>
                </a:solidFill>
                <a:latin typeface="Arial" pitchFamily="34" charset="0"/>
                <a:ea typeface="Arial" pitchFamily="34" charset="-122"/>
                <a:cs typeface="Arial" pitchFamily="34" charset="-120"/>
              </a:rPr>
              <a:t>05</a:t>
            </a:r>
            <a:endParaRPr lang="en-US" sz="12000" dirty="0"/>
          </a:p>
        </p:txBody>
      </p:sp>
      <p:sp>
        <p:nvSpPr>
          <p:cNvPr id="3" name="Text 1"/>
          <p:cNvSpPr/>
          <p:nvPr/>
        </p:nvSpPr>
        <p:spPr>
          <a:xfrm>
            <a:off x="1143000" y="5167313"/>
            <a:ext cx="17602200" cy="1085850"/>
          </a:xfrm>
          <a:prstGeom prst="rect">
            <a:avLst/>
          </a:prstGeom>
          <a:noFill/>
          <a:ln/>
        </p:spPr>
        <p:txBody>
          <a:bodyPr wrap="square" lIns="25400" tIns="25400" rIns="25400" bIns="25400" rtlCol="0" anchor="t">
            <a:normAutofit/>
          </a:bodyPr>
          <a:lstStyle/>
          <a:p>
            <a:pPr algn="l" indent="0" marL="0">
              <a:buNone/>
            </a:pPr>
            <a:r>
              <a:rPr lang="en-US" sz="7200" b="1" spc="-112" kern="0" dirty="0">
                <a:solidFill>
                  <a:srgbClr val="FFFFFF"/>
                </a:solidFill>
                <a:latin typeface="Arial" pitchFamily="34" charset="0"/>
                <a:ea typeface="Arial" pitchFamily="34" charset="-122"/>
                <a:cs typeface="Arial" pitchFamily="34" charset="-120"/>
              </a:rPr>
              <a:t>Ausblick EPBD</a:t>
            </a:r>
            <a:endParaRPr lang="en-US" sz="7200" dirty="0"/>
          </a:p>
        </p:txBody>
      </p:sp>
      <p:sp>
        <p:nvSpPr>
          <p:cNvPr id="4" name="Text 2"/>
          <p:cNvSpPr/>
          <p:nvPr/>
        </p:nvSpPr>
        <p:spPr>
          <a:xfrm>
            <a:off x="1143000" y="6481763"/>
            <a:ext cx="17602200" cy="466725"/>
          </a:xfrm>
          <a:prstGeom prst="rect">
            <a:avLst/>
          </a:prstGeom>
          <a:noFill/>
          <a:ln/>
        </p:spPr>
        <p:txBody>
          <a:bodyPr wrap="square" lIns="25400" tIns="25400" rIns="25400" bIns="25400" rtlCol="0" anchor="t">
            <a:normAutofit/>
          </a:bodyPr>
          <a:lstStyle/>
          <a:p>
            <a:pPr algn="l" indent="0" marL="0">
              <a:buNone/>
            </a:pPr>
            <a:r>
              <a:rPr lang="en-US" sz="2700" dirty="0">
                <a:solidFill>
                  <a:srgbClr val="FFFFFF">
                    <a:alpha val="85000"/>
                  </a:srgbClr>
                </a:solidFill>
                <a:latin typeface="Arial" pitchFamily="34" charset="0"/>
                <a:ea typeface="Arial" pitchFamily="34" charset="-122"/>
                <a:cs typeface="Arial" pitchFamily="34" charset="-120"/>
              </a:rPr>
              <a:t>Fristen bis 2035 und digitaler Gebäudepass</a:t>
            </a:r>
            <a:endParaRPr lang="en-US" sz="2700" dirty="0"/>
          </a:p>
        </p:txBody>
      </p:sp>
      <p:sp>
        <p:nvSpPr>
          <p:cNvPr id="5" name="Text 3"/>
          <p:cNvSpPr/>
          <p:nvPr/>
        </p:nvSpPr>
        <p:spPr>
          <a:xfrm>
            <a:off x="1143000" y="9711779"/>
            <a:ext cx="17602200" cy="34662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FFFFFF">
                    <a:alpha val="75000"/>
                  </a:srgbClr>
                </a:solidFill>
                <a:latin typeface="Arial" pitchFamily="34" charset="0"/>
                <a:ea typeface="Arial" pitchFamily="34" charset="-122"/>
                <a:cs typeface="Arial" pitchFamily="34" charset="-120"/>
              </a:rPr>
              <a:t>EPBD = Energy Performance of Buildings Directive, EU-Gebäuderichtlinie (EU) 2024/1275</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1143000" y="952500"/>
            <a:ext cx="17602200" cy="333375"/>
          </a:xfrm>
          <a:prstGeom prst="rect">
            <a:avLst/>
          </a:prstGeom>
          <a:noFill/>
          <a:ln/>
        </p:spPr>
        <p:txBody>
          <a:bodyPr wrap="square" lIns="25400" tIns="25400" rIns="25400" bIns="25400" rtlCol="0" anchor="t">
            <a:normAutofit/>
          </a:bodyPr>
          <a:lstStyle/>
          <a:p>
            <a:pPr algn="l" indent="0" marL="0">
              <a:buNone/>
            </a:pPr>
            <a:r>
              <a:rPr lang="en-US" sz="1950" b="1" spc="38" kern="0" dirty="0">
                <a:solidFill>
                  <a:srgbClr val="00A0D2"/>
                </a:solidFill>
                <a:latin typeface="Arial" pitchFamily="34" charset="0"/>
                <a:ea typeface="Arial" pitchFamily="34" charset="-122"/>
                <a:cs typeface="Arial" pitchFamily="34" charset="-120"/>
              </a:rPr>
              <a:t>05 · AUSBLICK</a:t>
            </a:r>
            <a:endParaRPr lang="en-US" sz="1950" dirty="0"/>
          </a:p>
        </p:txBody>
      </p:sp>
      <p:sp>
        <p:nvSpPr>
          <p:cNvPr id="3" name="Text 1"/>
          <p:cNvSpPr/>
          <p:nvPr/>
        </p:nvSpPr>
        <p:spPr>
          <a:xfrm>
            <a:off x="1143000" y="1400175"/>
            <a:ext cx="17602200" cy="742950"/>
          </a:xfrm>
          <a:prstGeom prst="rect">
            <a:avLst/>
          </a:prstGeom>
          <a:noFill/>
          <a:ln/>
        </p:spPr>
        <p:txBody>
          <a:bodyPr wrap="square" lIns="25400" tIns="25400" rIns="25400" bIns="25400" rtlCol="0" anchor="t">
            <a:normAutofit/>
          </a:bodyPr>
          <a:lstStyle/>
          <a:p>
            <a:pPr algn="l" indent="0" marL="0">
              <a:buNone/>
            </a:pPr>
            <a:r>
              <a:rPr lang="en-US" sz="4800" b="1" spc="-75" kern="0" dirty="0">
                <a:solidFill>
                  <a:srgbClr val="0D3A5C"/>
                </a:solidFill>
                <a:latin typeface="Arial" pitchFamily="34" charset="0"/>
                <a:ea typeface="Arial" pitchFamily="34" charset="-122"/>
                <a:cs typeface="Arial" pitchFamily="34" charset="-120"/>
              </a:rPr>
              <a:t>Fristen der EPBD</a:t>
            </a:r>
            <a:endParaRPr lang="en-US" sz="4800" dirty="0"/>
          </a:p>
        </p:txBody>
      </p:sp>
      <p:sp>
        <p:nvSpPr>
          <p:cNvPr id="4" name="Shape 2"/>
          <p:cNvSpPr/>
          <p:nvPr/>
        </p:nvSpPr>
        <p:spPr>
          <a:xfrm>
            <a:off x="1143000" y="2562225"/>
            <a:ext cx="16002000" cy="19050"/>
          </a:xfrm>
          <a:prstGeom prst="rect">
            <a:avLst/>
          </a:prstGeom>
          <a:solidFill>
            <a:srgbClr val="0D3A5C"/>
          </a:solidFill>
          <a:ln/>
        </p:spPr>
      </p:sp>
      <p:sp>
        <p:nvSpPr>
          <p:cNvPr id="5" name="Shape 3"/>
          <p:cNvSpPr/>
          <p:nvPr/>
        </p:nvSpPr>
        <p:spPr>
          <a:xfrm>
            <a:off x="1143000" y="3560415"/>
            <a:ext cx="16002000" cy="9525"/>
          </a:xfrm>
          <a:prstGeom prst="rect">
            <a:avLst/>
          </a:prstGeom>
          <a:solidFill>
            <a:srgbClr val="E2E8F0"/>
          </a:solidFill>
          <a:ln/>
        </p:spPr>
      </p:sp>
      <p:sp>
        <p:nvSpPr>
          <p:cNvPr id="6" name="Text 4"/>
          <p:cNvSpPr/>
          <p:nvPr/>
        </p:nvSpPr>
        <p:spPr>
          <a:xfrm>
            <a:off x="1143000" y="2828925"/>
            <a:ext cx="2305050" cy="514350"/>
          </a:xfrm>
          <a:prstGeom prst="rect">
            <a:avLst/>
          </a:prstGeom>
          <a:noFill/>
          <a:ln/>
        </p:spPr>
        <p:txBody>
          <a:bodyPr wrap="square" lIns="25400" tIns="25400" rIns="25400" bIns="25400" rtlCol="0" anchor="t">
            <a:normAutofit/>
          </a:bodyPr>
          <a:lstStyle/>
          <a:p>
            <a:pPr algn="l" indent="0" marL="0">
              <a:buNone/>
            </a:pPr>
            <a:r>
              <a:rPr lang="en-US" sz="3300" b="1" dirty="0">
                <a:solidFill>
                  <a:srgbClr val="1B4B82"/>
                </a:solidFill>
                <a:latin typeface="Arial" pitchFamily="34" charset="0"/>
                <a:ea typeface="Arial" pitchFamily="34" charset="-122"/>
                <a:cs typeface="Arial" pitchFamily="34" charset="-120"/>
              </a:rPr>
              <a:t>2028</a:t>
            </a:r>
            <a:endParaRPr lang="en-US" sz="3300" dirty="0"/>
          </a:p>
        </p:txBody>
      </p:sp>
      <p:sp>
        <p:nvSpPr>
          <p:cNvPr id="7" name="Text 5"/>
          <p:cNvSpPr/>
          <p:nvPr/>
        </p:nvSpPr>
        <p:spPr>
          <a:xfrm>
            <a:off x="3619500" y="2886075"/>
            <a:ext cx="14878050" cy="464790"/>
          </a:xfrm>
          <a:prstGeom prst="rect">
            <a:avLst/>
          </a:prstGeom>
          <a:noFill/>
          <a:ln/>
        </p:spPr>
        <p:txBody>
          <a:bodyPr wrap="square" lIns="25400" tIns="25400" rIns="25400" bIns="25400" rtlCol="0" anchor="t">
            <a:normAutofit/>
          </a:bodyPr>
          <a:lstStyle/>
          <a:p>
            <a:pPr algn="l" indent="0" marL="0">
              <a:lnSpc>
                <a:spcPct val="121081"/>
              </a:lnSpc>
              <a:buNone/>
            </a:pPr>
            <a:r>
              <a:rPr lang="en-US" sz="2400" dirty="0">
                <a:solidFill>
                  <a:srgbClr val="1E293B"/>
                </a:solidFill>
                <a:latin typeface="Arial" pitchFamily="34" charset="0"/>
                <a:ea typeface="Arial" pitchFamily="34" charset="-122"/>
                <a:cs typeface="Arial" pitchFamily="34" charset="-120"/>
              </a:rPr>
              <a:t>Öffentliche Neubauten als Nullemissionsgebäude · GWP-Angabe für Neubauten über 1000 m²</a:t>
            </a:r>
            <a:endParaRPr lang="en-US" sz="2400" dirty="0"/>
          </a:p>
        </p:txBody>
      </p:sp>
      <p:sp>
        <p:nvSpPr>
          <p:cNvPr id="8" name="Shape 6"/>
          <p:cNvSpPr/>
          <p:nvPr/>
        </p:nvSpPr>
        <p:spPr>
          <a:xfrm>
            <a:off x="1143000" y="4975771"/>
            <a:ext cx="16002000" cy="9525"/>
          </a:xfrm>
          <a:prstGeom prst="rect">
            <a:avLst/>
          </a:prstGeom>
          <a:solidFill>
            <a:srgbClr val="E2E8F0"/>
          </a:solidFill>
          <a:ln/>
        </p:spPr>
      </p:sp>
      <p:sp>
        <p:nvSpPr>
          <p:cNvPr id="9" name="Text 7"/>
          <p:cNvSpPr/>
          <p:nvPr/>
        </p:nvSpPr>
        <p:spPr>
          <a:xfrm>
            <a:off x="1143000" y="3817590"/>
            <a:ext cx="2305050" cy="514350"/>
          </a:xfrm>
          <a:prstGeom prst="rect">
            <a:avLst/>
          </a:prstGeom>
          <a:noFill/>
          <a:ln/>
        </p:spPr>
        <p:txBody>
          <a:bodyPr wrap="square" lIns="25400" tIns="25400" rIns="25400" bIns="25400" rtlCol="0" anchor="t">
            <a:normAutofit/>
          </a:bodyPr>
          <a:lstStyle/>
          <a:p>
            <a:pPr algn="l" indent="0" marL="0">
              <a:buNone/>
            </a:pPr>
            <a:r>
              <a:rPr lang="en-US" sz="3300" b="1" dirty="0">
                <a:solidFill>
                  <a:srgbClr val="1B4B82"/>
                </a:solidFill>
                <a:latin typeface="Arial" pitchFamily="34" charset="0"/>
                <a:ea typeface="Arial" pitchFamily="34" charset="-122"/>
                <a:cs typeface="Arial" pitchFamily="34" charset="-120"/>
              </a:rPr>
              <a:t>2030</a:t>
            </a:r>
            <a:endParaRPr lang="en-US" sz="3300" dirty="0"/>
          </a:p>
        </p:txBody>
      </p:sp>
      <p:sp>
        <p:nvSpPr>
          <p:cNvPr id="10" name="Text 8"/>
          <p:cNvSpPr/>
          <p:nvPr/>
        </p:nvSpPr>
        <p:spPr>
          <a:xfrm>
            <a:off x="3619500" y="3874740"/>
            <a:ext cx="13931265" cy="891480"/>
          </a:xfrm>
          <a:prstGeom prst="rect">
            <a:avLst/>
          </a:prstGeom>
          <a:noFill/>
          <a:ln/>
        </p:spPr>
        <p:txBody>
          <a:bodyPr wrap="square" lIns="25400" tIns="25400" rIns="25400" bIns="25400" rtlCol="0" anchor="t">
            <a:normAutofit/>
          </a:bodyPr>
          <a:lstStyle/>
          <a:p>
            <a:pPr algn="l" indent="0" marL="0">
              <a:lnSpc>
                <a:spcPct val="121081"/>
              </a:lnSpc>
              <a:buNone/>
            </a:pPr>
            <a:r>
              <a:rPr lang="en-US" sz="2400" dirty="0">
                <a:solidFill>
                  <a:srgbClr val="1E293B"/>
                </a:solidFill>
                <a:latin typeface="Arial" pitchFamily="34" charset="0"/>
                <a:ea typeface="Arial" pitchFamily="34" charset="-122"/>
                <a:cs typeface="Arial" pitchFamily="34" charset="-120"/>
              </a:rPr>
              <a:t>Alle Neubauten als Nullemissionsgebäude · Wohnbestand −16 % Primärenergie ggü. 2020 · schlechteste 16 % der Nichtwohngebäude saniert</a:t>
            </a:r>
            <a:endParaRPr lang="en-US" sz="2400" dirty="0"/>
          </a:p>
        </p:txBody>
      </p:sp>
      <p:sp>
        <p:nvSpPr>
          <p:cNvPr id="11" name="Shape 9"/>
          <p:cNvSpPr/>
          <p:nvPr/>
        </p:nvSpPr>
        <p:spPr>
          <a:xfrm>
            <a:off x="1143000" y="5964436"/>
            <a:ext cx="16002000" cy="9525"/>
          </a:xfrm>
          <a:prstGeom prst="rect">
            <a:avLst/>
          </a:prstGeom>
          <a:solidFill>
            <a:srgbClr val="E2E8F0"/>
          </a:solidFill>
          <a:ln/>
        </p:spPr>
      </p:sp>
      <p:sp>
        <p:nvSpPr>
          <p:cNvPr id="12" name="Text 10"/>
          <p:cNvSpPr/>
          <p:nvPr/>
        </p:nvSpPr>
        <p:spPr>
          <a:xfrm>
            <a:off x="1143000" y="5232946"/>
            <a:ext cx="2305050" cy="514350"/>
          </a:xfrm>
          <a:prstGeom prst="rect">
            <a:avLst/>
          </a:prstGeom>
          <a:noFill/>
          <a:ln/>
        </p:spPr>
        <p:txBody>
          <a:bodyPr wrap="square" lIns="25400" tIns="25400" rIns="25400" bIns="25400" rtlCol="0" anchor="t">
            <a:normAutofit/>
          </a:bodyPr>
          <a:lstStyle/>
          <a:p>
            <a:pPr algn="l" indent="0" marL="0">
              <a:buNone/>
            </a:pPr>
            <a:r>
              <a:rPr lang="en-US" sz="3300" b="1" dirty="0">
                <a:solidFill>
                  <a:srgbClr val="1B4B82"/>
                </a:solidFill>
                <a:latin typeface="Arial" pitchFamily="34" charset="0"/>
                <a:ea typeface="Arial" pitchFamily="34" charset="-122"/>
                <a:cs typeface="Arial" pitchFamily="34" charset="-120"/>
              </a:rPr>
              <a:t>2033</a:t>
            </a:r>
            <a:endParaRPr lang="en-US" sz="3300" dirty="0"/>
          </a:p>
        </p:txBody>
      </p:sp>
      <p:sp>
        <p:nvSpPr>
          <p:cNvPr id="13" name="Text 11"/>
          <p:cNvSpPr/>
          <p:nvPr/>
        </p:nvSpPr>
        <p:spPr>
          <a:xfrm>
            <a:off x="3619500" y="5290096"/>
            <a:ext cx="14878050" cy="464790"/>
          </a:xfrm>
          <a:prstGeom prst="rect">
            <a:avLst/>
          </a:prstGeom>
          <a:noFill/>
          <a:ln/>
        </p:spPr>
        <p:txBody>
          <a:bodyPr wrap="square" lIns="25400" tIns="25400" rIns="25400" bIns="25400" rtlCol="0" anchor="t">
            <a:normAutofit/>
          </a:bodyPr>
          <a:lstStyle/>
          <a:p>
            <a:pPr algn="l" indent="0" marL="0">
              <a:lnSpc>
                <a:spcPct val="121081"/>
              </a:lnSpc>
              <a:buNone/>
            </a:pPr>
            <a:r>
              <a:rPr lang="en-US" sz="2400" dirty="0">
                <a:solidFill>
                  <a:srgbClr val="1E293B"/>
                </a:solidFill>
                <a:latin typeface="Arial" pitchFamily="34" charset="0"/>
                <a:ea typeface="Arial" pitchFamily="34" charset="-122"/>
                <a:cs typeface="Arial" pitchFamily="34" charset="-120"/>
              </a:rPr>
              <a:t>Schlechteste 26 % der Nichtwohngebäude saniert</a:t>
            </a:r>
            <a:endParaRPr lang="en-US" sz="2400" dirty="0"/>
          </a:p>
        </p:txBody>
      </p:sp>
      <p:sp>
        <p:nvSpPr>
          <p:cNvPr id="14" name="Shape 12"/>
          <p:cNvSpPr/>
          <p:nvPr/>
        </p:nvSpPr>
        <p:spPr>
          <a:xfrm>
            <a:off x="1143000" y="6953101"/>
            <a:ext cx="16002000" cy="9525"/>
          </a:xfrm>
          <a:prstGeom prst="rect">
            <a:avLst/>
          </a:prstGeom>
          <a:solidFill>
            <a:srgbClr val="E2E8F0"/>
          </a:solidFill>
          <a:ln/>
        </p:spPr>
      </p:sp>
      <p:sp>
        <p:nvSpPr>
          <p:cNvPr id="15" name="Text 13"/>
          <p:cNvSpPr/>
          <p:nvPr/>
        </p:nvSpPr>
        <p:spPr>
          <a:xfrm>
            <a:off x="1143000" y="6221611"/>
            <a:ext cx="2305050" cy="514350"/>
          </a:xfrm>
          <a:prstGeom prst="rect">
            <a:avLst/>
          </a:prstGeom>
          <a:noFill/>
          <a:ln/>
        </p:spPr>
        <p:txBody>
          <a:bodyPr wrap="square" lIns="25400" tIns="25400" rIns="25400" bIns="25400" rtlCol="0" anchor="t">
            <a:normAutofit/>
          </a:bodyPr>
          <a:lstStyle/>
          <a:p>
            <a:pPr algn="l" indent="0" marL="0">
              <a:buNone/>
            </a:pPr>
            <a:r>
              <a:rPr lang="en-US" sz="3300" b="1" dirty="0">
                <a:solidFill>
                  <a:srgbClr val="1B4B82"/>
                </a:solidFill>
                <a:latin typeface="Arial" pitchFamily="34" charset="0"/>
                <a:ea typeface="Arial" pitchFamily="34" charset="-122"/>
                <a:cs typeface="Arial" pitchFamily="34" charset="-120"/>
              </a:rPr>
              <a:t>2035</a:t>
            </a:r>
            <a:endParaRPr lang="en-US" sz="3300" dirty="0"/>
          </a:p>
        </p:txBody>
      </p:sp>
      <p:sp>
        <p:nvSpPr>
          <p:cNvPr id="16" name="Text 14"/>
          <p:cNvSpPr/>
          <p:nvPr/>
        </p:nvSpPr>
        <p:spPr>
          <a:xfrm>
            <a:off x="3619500" y="6278761"/>
            <a:ext cx="14878050" cy="464790"/>
          </a:xfrm>
          <a:prstGeom prst="rect">
            <a:avLst/>
          </a:prstGeom>
          <a:noFill/>
          <a:ln/>
        </p:spPr>
        <p:txBody>
          <a:bodyPr wrap="square" lIns="25400" tIns="25400" rIns="25400" bIns="25400" rtlCol="0" anchor="t">
            <a:normAutofit/>
          </a:bodyPr>
          <a:lstStyle/>
          <a:p>
            <a:pPr algn="l" indent="0" marL="0">
              <a:lnSpc>
                <a:spcPct val="121081"/>
              </a:lnSpc>
              <a:buNone/>
            </a:pPr>
            <a:r>
              <a:rPr lang="en-US" sz="2400" dirty="0">
                <a:solidFill>
                  <a:srgbClr val="1E293B"/>
                </a:solidFill>
                <a:latin typeface="Arial" pitchFamily="34" charset="0"/>
                <a:ea typeface="Arial" pitchFamily="34" charset="-122"/>
                <a:cs typeface="Arial" pitchFamily="34" charset="-120"/>
              </a:rPr>
              <a:t>Wohnbestand −20 bis −22 % Primärenergie ggü. 2020</a:t>
            </a:r>
            <a:endParaRPr lang="en-US" sz="2400" dirty="0"/>
          </a:p>
        </p:txBody>
      </p:sp>
      <p:sp>
        <p:nvSpPr>
          <p:cNvPr id="17" name="Text 15"/>
          <p:cNvSpPr/>
          <p:nvPr/>
        </p:nvSpPr>
        <p:spPr>
          <a:xfrm>
            <a:off x="1143000" y="9711779"/>
            <a:ext cx="17602200" cy="34662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64748B"/>
                </a:solidFill>
                <a:latin typeface="Arial" pitchFamily="34" charset="0"/>
                <a:ea typeface="Arial" pitchFamily="34" charset="-122"/>
                <a:cs typeface="Arial" pitchFamily="34" charset="-120"/>
              </a:rPr>
              <a:t>GWP = Global Warming Potential, Treibhauspotenzial über den Lebenszyklus · ggü. = gegenüber · Art. = Artikel · EPBD = EU-Gebäuderichtlinie</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10287000"/>
          </a:xfrm>
          <a:prstGeom prst="rect">
            <a:avLst/>
          </a:prstGeom>
          <a:solidFill>
            <a:srgbClr val="E6F1FB"/>
          </a:solidFill>
          <a:ln/>
        </p:spPr>
      </p:sp>
      <p:pic>
        <p:nvPicPr>
          <p:cNvPr id="3" name="Image 0" descr="preencoded.png">    </p:cNvPr>
          <p:cNvPicPr>
            <a:picLocks noChangeAspect="1"/>
          </p:cNvPicPr>
          <p:nvPr/>
        </p:nvPicPr>
        <p:blipFill>
          <a:blip r:embed="rId1"/>
          <a:srcRect l="0" r="0" t="23731" b="23731"/>
          <a:stretch/>
        </p:blipFill>
        <p:spPr>
          <a:xfrm>
            <a:off x="0" y="0"/>
            <a:ext cx="9144000" cy="10287000"/>
          </a:xfrm>
          <a:prstGeom prst="rect">
            <a:avLst/>
          </a:prstGeom>
        </p:spPr>
      </p:pic>
      <p:sp>
        <p:nvSpPr>
          <p:cNvPr id="4" name="Text 1"/>
          <p:cNvSpPr/>
          <p:nvPr/>
        </p:nvSpPr>
        <p:spPr>
          <a:xfrm>
            <a:off x="10096500" y="952500"/>
            <a:ext cx="7962900" cy="333375"/>
          </a:xfrm>
          <a:prstGeom prst="rect">
            <a:avLst/>
          </a:prstGeom>
          <a:noFill/>
          <a:ln/>
        </p:spPr>
        <p:txBody>
          <a:bodyPr wrap="square" lIns="25400" tIns="25400" rIns="25400" bIns="25400" rtlCol="0" anchor="t">
            <a:normAutofit/>
          </a:bodyPr>
          <a:lstStyle/>
          <a:p>
            <a:pPr algn="l" indent="0" marL="0">
              <a:buNone/>
            </a:pPr>
            <a:r>
              <a:rPr lang="en-US" sz="1950" b="1" spc="38" kern="0" dirty="0">
                <a:solidFill>
                  <a:srgbClr val="00A0D2"/>
                </a:solidFill>
                <a:latin typeface="Arial" pitchFamily="34" charset="0"/>
                <a:ea typeface="Arial" pitchFamily="34" charset="-122"/>
                <a:cs typeface="Arial" pitchFamily="34" charset="-120"/>
              </a:rPr>
              <a:t>05 · AUSBLICK</a:t>
            </a:r>
            <a:endParaRPr lang="en-US" sz="1950" dirty="0"/>
          </a:p>
        </p:txBody>
      </p:sp>
      <p:sp>
        <p:nvSpPr>
          <p:cNvPr id="5" name="Text 2"/>
          <p:cNvSpPr/>
          <p:nvPr/>
        </p:nvSpPr>
        <p:spPr>
          <a:xfrm>
            <a:off x="10096500" y="1400175"/>
            <a:ext cx="7456170" cy="1447800"/>
          </a:xfrm>
          <a:prstGeom prst="rect">
            <a:avLst/>
          </a:prstGeom>
          <a:noFill/>
          <a:ln/>
        </p:spPr>
        <p:txBody>
          <a:bodyPr wrap="square" lIns="25400" tIns="25400" rIns="25400" bIns="25400" rtlCol="0" anchor="t">
            <a:normAutofit/>
          </a:bodyPr>
          <a:lstStyle/>
          <a:p>
            <a:pPr algn="l" indent="0" marL="0">
              <a:buNone/>
            </a:pPr>
            <a:r>
              <a:rPr lang="en-US" sz="4800" b="1" spc="-75" kern="0" dirty="0">
                <a:solidFill>
                  <a:srgbClr val="0D3A5C"/>
                </a:solidFill>
                <a:latin typeface="Arial" pitchFamily="34" charset="0"/>
                <a:ea typeface="Arial" pitchFamily="34" charset="-122"/>
                <a:cs typeface="Arial" pitchFamily="34" charset="-120"/>
              </a:rPr>
              <a:t>Renovierungspass und iSFP</a:t>
            </a:r>
            <a:endParaRPr lang="en-US" sz="4800" dirty="0"/>
          </a:p>
        </p:txBody>
      </p:sp>
      <p:sp>
        <p:nvSpPr>
          <p:cNvPr id="6" name="Text 3"/>
          <p:cNvSpPr/>
          <p:nvPr/>
        </p:nvSpPr>
        <p:spPr>
          <a:xfrm>
            <a:off x="10096500" y="3228975"/>
            <a:ext cx="7456170" cy="1446758"/>
          </a:xfrm>
          <a:prstGeom prst="rect">
            <a:avLst/>
          </a:prstGeom>
          <a:noFill/>
          <a:ln/>
        </p:spPr>
        <p:txBody>
          <a:bodyPr wrap="square" lIns="25400" tIns="25400" rIns="25400" bIns="25400" rtlCol="0" anchor="t">
            <a:normAutofit/>
          </a:bodyPr>
          <a:lstStyle/>
          <a:p>
            <a:pPr algn="l" indent="0" marL="0">
              <a:lnSpc>
                <a:spcPct val="126410"/>
              </a:lnSpc>
              <a:buNone/>
            </a:pPr>
            <a:r>
              <a:rPr lang="en-US" sz="2550" dirty="0">
                <a:solidFill>
                  <a:srgbClr val="1E293B"/>
                </a:solidFill>
                <a:latin typeface="Arial" pitchFamily="34" charset="0"/>
                <a:ea typeface="Arial" pitchFamily="34" charset="-122"/>
                <a:cs typeface="Arial" pitchFamily="34" charset="-120"/>
              </a:rPr>
              <a:t>Deutschland setzt den Renovierungspass der EPBD über den individuellen Sanierungsfahrplan um.</a:t>
            </a:r>
            <a:endParaRPr lang="en-US" sz="2550" dirty="0"/>
          </a:p>
        </p:txBody>
      </p:sp>
      <p:sp>
        <p:nvSpPr>
          <p:cNvPr id="7" name="Shape 4"/>
          <p:cNvSpPr/>
          <p:nvPr/>
        </p:nvSpPr>
        <p:spPr>
          <a:xfrm>
            <a:off x="10096500" y="5056733"/>
            <a:ext cx="7239000" cy="9525"/>
          </a:xfrm>
          <a:prstGeom prst="rect">
            <a:avLst/>
          </a:prstGeom>
          <a:solidFill>
            <a:srgbClr val="E2E8F0"/>
          </a:solidFill>
          <a:ln/>
        </p:spPr>
      </p:sp>
      <p:sp>
        <p:nvSpPr>
          <p:cNvPr id="8" name="Shape 5"/>
          <p:cNvSpPr/>
          <p:nvPr/>
        </p:nvSpPr>
        <p:spPr>
          <a:xfrm>
            <a:off x="10096500" y="5866358"/>
            <a:ext cx="7239000" cy="9525"/>
          </a:xfrm>
          <a:prstGeom prst="rect">
            <a:avLst/>
          </a:prstGeom>
          <a:solidFill>
            <a:srgbClr val="E2E8F0"/>
          </a:solidFill>
          <a:ln/>
        </p:spPr>
      </p:sp>
      <p:sp>
        <p:nvSpPr>
          <p:cNvPr id="9" name="Text 6"/>
          <p:cNvSpPr/>
          <p:nvPr/>
        </p:nvSpPr>
        <p:spPr>
          <a:xfrm>
            <a:off x="10096500" y="5275808"/>
            <a:ext cx="7456170" cy="419100"/>
          </a:xfrm>
          <a:prstGeom prst="rect">
            <a:avLst/>
          </a:prstGeom>
          <a:noFill/>
          <a:ln/>
        </p:spPr>
        <p:txBody>
          <a:bodyPr wrap="square" lIns="25400" tIns="25400" rIns="25400" bIns="25400" rtlCol="0" anchor="t">
            <a:normAutofit/>
          </a:bodyPr>
          <a:lstStyle/>
          <a:p>
            <a:pPr algn="l" indent="0" marL="0">
              <a:buNone/>
            </a:pPr>
            <a:r>
              <a:rPr lang="en-US" sz="2400" dirty="0">
                <a:solidFill>
                  <a:srgbClr val="1E293B"/>
                </a:solidFill>
                <a:latin typeface="Arial" pitchFamily="34" charset="0"/>
                <a:ea typeface="Arial" pitchFamily="34" charset="-122"/>
                <a:cs typeface="Arial" pitchFamily="34" charset="-120"/>
              </a:rPr>
              <a:t>Freiwillig, mit Energieausweis kombinierbar</a:t>
            </a:r>
            <a:endParaRPr lang="en-US" sz="2400" dirty="0"/>
          </a:p>
        </p:txBody>
      </p:sp>
      <p:sp>
        <p:nvSpPr>
          <p:cNvPr id="10" name="Shape 7"/>
          <p:cNvSpPr/>
          <p:nvPr/>
        </p:nvSpPr>
        <p:spPr>
          <a:xfrm>
            <a:off x="10096500" y="6675983"/>
            <a:ext cx="7239000" cy="9525"/>
          </a:xfrm>
          <a:prstGeom prst="rect">
            <a:avLst/>
          </a:prstGeom>
          <a:solidFill>
            <a:srgbClr val="E2E8F0"/>
          </a:solidFill>
          <a:ln/>
        </p:spPr>
      </p:sp>
      <p:sp>
        <p:nvSpPr>
          <p:cNvPr id="11" name="Text 8"/>
          <p:cNvSpPr/>
          <p:nvPr/>
        </p:nvSpPr>
        <p:spPr>
          <a:xfrm>
            <a:off x="10096500" y="6085433"/>
            <a:ext cx="7456170" cy="419100"/>
          </a:xfrm>
          <a:prstGeom prst="rect">
            <a:avLst/>
          </a:prstGeom>
          <a:noFill/>
          <a:ln/>
        </p:spPr>
        <p:txBody>
          <a:bodyPr wrap="square" lIns="25400" tIns="25400" rIns="25400" bIns="25400" rtlCol="0" anchor="t">
            <a:normAutofit/>
          </a:bodyPr>
          <a:lstStyle/>
          <a:p>
            <a:pPr algn="l" indent="0" marL="0">
              <a:buNone/>
            </a:pPr>
            <a:r>
              <a:rPr lang="en-US" sz="2400" dirty="0">
                <a:solidFill>
                  <a:srgbClr val="1E293B"/>
                </a:solidFill>
                <a:latin typeface="Arial" pitchFamily="34" charset="0"/>
                <a:ea typeface="Arial" pitchFamily="34" charset="-122"/>
                <a:cs typeface="Arial" pitchFamily="34" charset="-120"/>
              </a:rPr>
              <a:t>Zeigt Käufern Maßnahmen, Reihenfolge, Kosten</a:t>
            </a:r>
            <a:endParaRPr lang="en-US" sz="2400" dirty="0"/>
          </a:p>
        </p:txBody>
      </p:sp>
      <p:sp>
        <p:nvSpPr>
          <p:cNvPr id="12" name="Shape 9"/>
          <p:cNvSpPr/>
          <p:nvPr/>
        </p:nvSpPr>
        <p:spPr>
          <a:xfrm>
            <a:off x="10096500" y="7485608"/>
            <a:ext cx="7239000" cy="9525"/>
          </a:xfrm>
          <a:prstGeom prst="rect">
            <a:avLst/>
          </a:prstGeom>
          <a:solidFill>
            <a:srgbClr val="E2E8F0"/>
          </a:solidFill>
          <a:ln/>
        </p:spPr>
      </p:sp>
      <p:sp>
        <p:nvSpPr>
          <p:cNvPr id="13" name="Text 10"/>
          <p:cNvSpPr/>
          <p:nvPr/>
        </p:nvSpPr>
        <p:spPr>
          <a:xfrm>
            <a:off x="10096500" y="6895058"/>
            <a:ext cx="7456170" cy="419100"/>
          </a:xfrm>
          <a:prstGeom prst="rect">
            <a:avLst/>
          </a:prstGeom>
          <a:noFill/>
          <a:ln/>
        </p:spPr>
        <p:txBody>
          <a:bodyPr wrap="square" lIns="25400" tIns="25400" rIns="25400" bIns="25400" rtlCol="0" anchor="t">
            <a:normAutofit/>
          </a:bodyPr>
          <a:lstStyle/>
          <a:p>
            <a:pPr algn="l" indent="0" marL="0">
              <a:buNone/>
            </a:pPr>
            <a:r>
              <a:rPr lang="en-US" sz="2400" dirty="0">
                <a:solidFill>
                  <a:srgbClr val="1E293B"/>
                </a:solidFill>
                <a:latin typeface="Arial" pitchFamily="34" charset="0"/>
                <a:ea typeface="Arial" pitchFamily="34" charset="-122"/>
                <a:cs typeface="Arial" pitchFamily="34" charset="-120"/>
              </a:rPr>
              <a:t>Nationale Gebäudedatenbank (Art. 22) fehlt noch</a:t>
            </a:r>
            <a:endParaRPr lang="en-US" sz="2400" dirty="0"/>
          </a:p>
        </p:txBody>
      </p:sp>
      <p:sp>
        <p:nvSpPr>
          <p:cNvPr id="14" name="Text 11"/>
          <p:cNvSpPr/>
          <p:nvPr/>
        </p:nvSpPr>
        <p:spPr>
          <a:xfrm>
            <a:off x="10096500" y="9403259"/>
            <a:ext cx="7456170" cy="65514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64748B"/>
                </a:solidFill>
                <a:latin typeface="Arial" pitchFamily="34" charset="0"/>
                <a:ea typeface="Arial" pitchFamily="34" charset="-122"/>
                <a:cs typeface="Arial" pitchFamily="34" charset="-120"/>
              </a:rPr>
              <a:t>iSFP = individueller Sanierungsfahrplan · EPBD = EU-Gebäuderichtlinie · Art. = Artikel</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5F7FA"/>
        </a:solidFill>
      </p:bgPr>
    </p:bg>
    <p:spTree>
      <p:nvGrpSpPr>
        <p:cNvPr id="1" name=""/>
        <p:cNvGrpSpPr/>
        <p:nvPr/>
      </p:nvGrpSpPr>
      <p:grpSpPr>
        <a:xfrm>
          <a:off x="0" y="0"/>
          <a:ext cx="0" cy="0"/>
          <a:chOff x="0" y="0"/>
          <a:chExt cx="0" cy="0"/>
        </a:xfrm>
      </p:grpSpPr>
      <p:sp>
        <p:nvSpPr>
          <p:cNvPr id="2" name="Text 0"/>
          <p:cNvSpPr/>
          <p:nvPr/>
        </p:nvSpPr>
        <p:spPr>
          <a:xfrm>
            <a:off x="1143000" y="952500"/>
            <a:ext cx="17602200" cy="333375"/>
          </a:xfrm>
          <a:prstGeom prst="rect">
            <a:avLst/>
          </a:prstGeom>
          <a:noFill/>
          <a:ln/>
        </p:spPr>
        <p:txBody>
          <a:bodyPr wrap="square" lIns="25400" tIns="25400" rIns="25400" bIns="25400" rtlCol="0" anchor="t">
            <a:normAutofit/>
          </a:bodyPr>
          <a:lstStyle/>
          <a:p>
            <a:pPr algn="l" indent="0" marL="0">
              <a:buNone/>
            </a:pPr>
            <a:r>
              <a:rPr lang="en-US" sz="1950" b="1" spc="38" kern="0" dirty="0">
                <a:solidFill>
                  <a:srgbClr val="00A0D2"/>
                </a:solidFill>
                <a:latin typeface="Arial" pitchFamily="34" charset="0"/>
                <a:ea typeface="Arial" pitchFamily="34" charset="-122"/>
                <a:cs typeface="Arial" pitchFamily="34" charset="-120"/>
              </a:rPr>
              <a:t>05 · DIGITALISIERUNG</a:t>
            </a:r>
            <a:endParaRPr lang="en-US" sz="1950" dirty="0"/>
          </a:p>
        </p:txBody>
      </p:sp>
      <p:sp>
        <p:nvSpPr>
          <p:cNvPr id="3" name="Text 1"/>
          <p:cNvSpPr/>
          <p:nvPr/>
        </p:nvSpPr>
        <p:spPr>
          <a:xfrm>
            <a:off x="1143000" y="1400175"/>
            <a:ext cx="17602200" cy="742950"/>
          </a:xfrm>
          <a:prstGeom prst="rect">
            <a:avLst/>
          </a:prstGeom>
          <a:noFill/>
          <a:ln/>
        </p:spPr>
        <p:txBody>
          <a:bodyPr wrap="square" lIns="25400" tIns="25400" rIns="25400" bIns="25400" rtlCol="0" anchor="t">
            <a:normAutofit/>
          </a:bodyPr>
          <a:lstStyle/>
          <a:p>
            <a:pPr algn="l" indent="0" marL="0">
              <a:buNone/>
            </a:pPr>
            <a:r>
              <a:rPr lang="en-US" sz="4800" b="1" spc="-75" kern="0" dirty="0">
                <a:solidFill>
                  <a:srgbClr val="0D3A5C"/>
                </a:solidFill>
                <a:latin typeface="Arial" pitchFamily="34" charset="0"/>
                <a:ea typeface="Arial" pitchFamily="34" charset="-122"/>
                <a:cs typeface="Arial" pitchFamily="34" charset="-120"/>
              </a:rPr>
              <a:t>Vom PDF zum Gebäudedatensatz</a:t>
            </a:r>
            <a:endParaRPr lang="en-US" sz="4800" dirty="0"/>
          </a:p>
        </p:txBody>
      </p:sp>
      <p:sp>
        <p:nvSpPr>
          <p:cNvPr id="4" name="Shape 2"/>
          <p:cNvSpPr/>
          <p:nvPr/>
        </p:nvSpPr>
        <p:spPr>
          <a:xfrm>
            <a:off x="1143000" y="2638425"/>
            <a:ext cx="6543229" cy="4000500"/>
          </a:xfrm>
          <a:prstGeom prst="roundRect">
            <a:avLst>
              <a:gd name="adj" fmla="val 4286"/>
            </a:avLst>
          </a:prstGeom>
          <a:gradFill rotWithShape="1">
            <a:gsLst>
              <a:gs pos="0">
                <a:srgbClr val="0D3A5C">
                  <a:alpha val="100000"/>
                </a:srgbClr>
              </a:gs>
              <a:gs pos="100000">
                <a:srgbClr val="1B4B82">
                  <a:alpha val="100000"/>
                </a:srgbClr>
              </a:gs>
            </a:gsLst>
            <a:lin ang="2700000" scaled="0"/>
          </a:gradFill>
          <a:ln/>
        </p:spPr>
      </p:sp>
      <p:sp>
        <p:nvSpPr>
          <p:cNvPr id="5" name="Text 3"/>
          <p:cNvSpPr/>
          <p:nvPr/>
        </p:nvSpPr>
        <p:spPr>
          <a:xfrm>
            <a:off x="1600200" y="3430042"/>
            <a:ext cx="6191711" cy="333375"/>
          </a:xfrm>
          <a:prstGeom prst="rect">
            <a:avLst/>
          </a:prstGeom>
          <a:noFill/>
          <a:ln/>
        </p:spPr>
        <p:txBody>
          <a:bodyPr wrap="square" lIns="25400" tIns="25400" rIns="25400" bIns="25400" rtlCol="0" anchor="t">
            <a:normAutofit/>
          </a:bodyPr>
          <a:lstStyle/>
          <a:p>
            <a:pPr algn="l" indent="0" marL="0">
              <a:buNone/>
            </a:pPr>
            <a:r>
              <a:rPr lang="en-US" sz="1950" b="1" dirty="0">
                <a:solidFill>
                  <a:srgbClr val="00C5E5"/>
                </a:solidFill>
                <a:latin typeface="Arial" pitchFamily="34" charset="0"/>
                <a:ea typeface="Arial" pitchFamily="34" charset="-122"/>
                <a:cs typeface="Arial" pitchFamily="34" charset="-120"/>
              </a:rPr>
              <a:t>Ein Datensatz je Gebäude</a:t>
            </a:r>
            <a:endParaRPr lang="en-US" sz="1950" dirty="0"/>
          </a:p>
        </p:txBody>
      </p:sp>
      <p:sp>
        <p:nvSpPr>
          <p:cNvPr id="6" name="Text 4"/>
          <p:cNvSpPr/>
          <p:nvPr/>
        </p:nvSpPr>
        <p:spPr>
          <a:xfrm>
            <a:off x="1600200" y="3896767"/>
            <a:ext cx="5797693" cy="1483816"/>
          </a:xfrm>
          <a:prstGeom prst="rect">
            <a:avLst/>
          </a:prstGeom>
          <a:noFill/>
          <a:ln/>
        </p:spPr>
        <p:txBody>
          <a:bodyPr wrap="square" lIns="25400" tIns="25400" rIns="25400" bIns="25400" rtlCol="0" anchor="t">
            <a:normAutofit/>
          </a:bodyPr>
          <a:lstStyle/>
          <a:p>
            <a:pPr algn="l" indent="0" marL="0">
              <a:lnSpc>
                <a:spcPct val="81613"/>
              </a:lnSpc>
              <a:buNone/>
            </a:pPr>
            <a:r>
              <a:rPr lang="en-US" sz="3300" b="1" dirty="0">
                <a:solidFill>
                  <a:srgbClr val="FFFFFF"/>
                </a:solidFill>
                <a:latin typeface="Arial" pitchFamily="34" charset="0"/>
                <a:ea typeface="Arial" pitchFamily="34" charset="-122"/>
                <a:cs typeface="Arial" pitchFamily="34" charset="-120"/>
              </a:rPr>
              <a:t>Geometrie, Hülle, Anlagentechnik, Verbrauch, Maßnahmen</a:t>
            </a:r>
            <a:endParaRPr lang="en-US" sz="3300" dirty="0"/>
          </a:p>
        </p:txBody>
      </p:sp>
      <p:sp>
        <p:nvSpPr>
          <p:cNvPr id="7" name="Text 5"/>
          <p:cNvSpPr/>
          <p:nvPr/>
        </p:nvSpPr>
        <p:spPr>
          <a:xfrm>
            <a:off x="1600200" y="5513933"/>
            <a:ext cx="6191711" cy="371475"/>
          </a:xfrm>
          <a:prstGeom prst="rect">
            <a:avLst/>
          </a:prstGeom>
          <a:noFill/>
          <a:ln/>
        </p:spPr>
        <p:txBody>
          <a:bodyPr wrap="square" lIns="25400" tIns="25400" rIns="25400" bIns="25400" rtlCol="0" anchor="t">
            <a:normAutofit/>
          </a:bodyPr>
          <a:lstStyle/>
          <a:p>
            <a:pPr algn="l" indent="0" marL="0">
              <a:buNone/>
            </a:pPr>
            <a:r>
              <a:rPr lang="en-US" sz="2100" dirty="0">
                <a:solidFill>
                  <a:srgbClr val="FFFFFF">
                    <a:alpha val="85000"/>
                  </a:srgbClr>
                </a:solidFill>
                <a:latin typeface="Arial" pitchFamily="34" charset="0"/>
                <a:ea typeface="Arial" pitchFamily="34" charset="-122"/>
                <a:cs typeface="Arial" pitchFamily="34" charset="-120"/>
              </a:rPr>
              <a:t>mit Herkunft je Wert</a:t>
            </a:r>
            <a:endParaRPr lang="en-US" sz="2100" dirty="0"/>
          </a:p>
        </p:txBody>
      </p:sp>
      <p:sp>
        <p:nvSpPr>
          <p:cNvPr id="8" name="Text 6"/>
          <p:cNvSpPr/>
          <p:nvPr/>
        </p:nvSpPr>
        <p:spPr>
          <a:xfrm>
            <a:off x="7648129" y="4252913"/>
            <a:ext cx="1028700" cy="809625"/>
          </a:xfrm>
          <a:prstGeom prst="rect">
            <a:avLst/>
          </a:prstGeom>
          <a:noFill/>
          <a:ln/>
        </p:spPr>
        <p:txBody>
          <a:bodyPr wrap="square" lIns="25400" tIns="25400" rIns="25400" bIns="25400" rtlCol="0" anchor="t">
            <a:normAutofit/>
          </a:bodyPr>
          <a:lstStyle/>
          <a:p>
            <a:pPr algn="ctr" indent="0" marL="0">
              <a:buNone/>
            </a:pPr>
            <a:r>
              <a:rPr lang="en-US" sz="4800" dirty="0">
                <a:solidFill>
                  <a:srgbClr val="00A0D2"/>
                </a:solidFill>
                <a:latin typeface="Arial" pitchFamily="34" charset="0"/>
                <a:ea typeface="Arial" pitchFamily="34" charset="-122"/>
                <a:cs typeface="Arial" pitchFamily="34" charset="-120"/>
              </a:rPr>
              <a:t>→</a:t>
            </a:r>
            <a:endParaRPr lang="en-US" sz="4800" dirty="0"/>
          </a:p>
        </p:txBody>
      </p:sp>
      <p:sp>
        <p:nvSpPr>
          <p:cNvPr id="9" name="Shape 7"/>
          <p:cNvSpPr/>
          <p:nvPr/>
        </p:nvSpPr>
        <p:spPr>
          <a:xfrm>
            <a:off x="8638729" y="3219450"/>
            <a:ext cx="4157811" cy="819150"/>
          </a:xfrm>
          <a:prstGeom prst="roundRect">
            <a:avLst>
              <a:gd name="adj" fmla="val 13953"/>
            </a:avLst>
          </a:prstGeom>
          <a:solidFill>
            <a:srgbClr val="FFFFFF"/>
          </a:solidFill>
          <a:ln w="9525">
            <a:solidFill>
              <a:srgbClr val="E2E8F0"/>
            </a:solidFill>
            <a:prstDash val="solid"/>
          </a:ln>
        </p:spPr>
      </p:sp>
      <p:sp>
        <p:nvSpPr>
          <p:cNvPr id="10" name="Text 8"/>
          <p:cNvSpPr/>
          <p:nvPr/>
        </p:nvSpPr>
        <p:spPr>
          <a:xfrm>
            <a:off x="8914954" y="3438525"/>
            <a:ext cx="3730096" cy="419100"/>
          </a:xfrm>
          <a:prstGeom prst="rect">
            <a:avLst/>
          </a:prstGeom>
          <a:noFill/>
          <a:ln/>
        </p:spPr>
        <p:txBody>
          <a:bodyPr wrap="square" lIns="25400" tIns="25400" rIns="25400" bIns="25400" rtlCol="0" anchor="t">
            <a:normAutofit/>
          </a:bodyPr>
          <a:lstStyle/>
          <a:p>
            <a:pPr algn="l" indent="0" marL="0">
              <a:buNone/>
            </a:pPr>
            <a:r>
              <a:rPr lang="en-US" sz="2250" b="1" dirty="0">
                <a:solidFill>
                  <a:srgbClr val="0D3A5C"/>
                </a:solidFill>
                <a:latin typeface="Arial" pitchFamily="34" charset="0"/>
                <a:ea typeface="Arial" pitchFamily="34" charset="-122"/>
                <a:cs typeface="Arial" pitchFamily="34" charset="-120"/>
              </a:rPr>
              <a:t>📄 Energieausweis</a:t>
            </a:r>
            <a:endParaRPr lang="en-US" sz="2250" dirty="0"/>
          </a:p>
        </p:txBody>
      </p:sp>
      <p:sp>
        <p:nvSpPr>
          <p:cNvPr id="11" name="Shape 9"/>
          <p:cNvSpPr/>
          <p:nvPr/>
        </p:nvSpPr>
        <p:spPr>
          <a:xfrm>
            <a:off x="12987040" y="3219450"/>
            <a:ext cx="4157960" cy="819150"/>
          </a:xfrm>
          <a:prstGeom prst="roundRect">
            <a:avLst>
              <a:gd name="adj" fmla="val 13953"/>
            </a:avLst>
          </a:prstGeom>
          <a:solidFill>
            <a:srgbClr val="FFFFFF"/>
          </a:solidFill>
          <a:ln w="9525">
            <a:solidFill>
              <a:srgbClr val="E2E8F0"/>
            </a:solidFill>
            <a:prstDash val="solid"/>
          </a:ln>
        </p:spPr>
      </p:sp>
      <p:sp>
        <p:nvSpPr>
          <p:cNvPr id="12" name="Text 10"/>
          <p:cNvSpPr/>
          <p:nvPr/>
        </p:nvSpPr>
        <p:spPr>
          <a:xfrm>
            <a:off x="13263265" y="3438525"/>
            <a:ext cx="3730249" cy="419100"/>
          </a:xfrm>
          <a:prstGeom prst="rect">
            <a:avLst/>
          </a:prstGeom>
          <a:noFill/>
          <a:ln/>
        </p:spPr>
        <p:txBody>
          <a:bodyPr wrap="square" lIns="25400" tIns="25400" rIns="25400" bIns="25400" rtlCol="0" anchor="t">
            <a:normAutofit/>
          </a:bodyPr>
          <a:lstStyle/>
          <a:p>
            <a:pPr algn="l" indent="0" marL="0">
              <a:buNone/>
            </a:pPr>
            <a:r>
              <a:rPr lang="en-US" sz="2250" b="1" dirty="0">
                <a:solidFill>
                  <a:srgbClr val="0D3A5C"/>
                </a:solidFill>
                <a:latin typeface="Arial" pitchFamily="34" charset="0"/>
                <a:ea typeface="Arial" pitchFamily="34" charset="-122"/>
                <a:cs typeface="Arial" pitchFamily="34" charset="-120"/>
              </a:rPr>
              <a:t>🏠 Sanierungsfahrplan</a:t>
            </a:r>
            <a:endParaRPr lang="en-US" sz="2250" dirty="0"/>
          </a:p>
        </p:txBody>
      </p:sp>
      <p:sp>
        <p:nvSpPr>
          <p:cNvPr id="13" name="Shape 11"/>
          <p:cNvSpPr/>
          <p:nvPr/>
        </p:nvSpPr>
        <p:spPr>
          <a:xfrm>
            <a:off x="8638729" y="4229100"/>
            <a:ext cx="4157811" cy="819150"/>
          </a:xfrm>
          <a:prstGeom prst="roundRect">
            <a:avLst>
              <a:gd name="adj" fmla="val 13953"/>
            </a:avLst>
          </a:prstGeom>
          <a:solidFill>
            <a:srgbClr val="FFFFFF"/>
          </a:solidFill>
          <a:ln w="9525">
            <a:solidFill>
              <a:srgbClr val="E2E8F0"/>
            </a:solidFill>
            <a:prstDash val="solid"/>
          </a:ln>
        </p:spPr>
      </p:sp>
      <p:sp>
        <p:nvSpPr>
          <p:cNvPr id="14" name="Text 12"/>
          <p:cNvSpPr/>
          <p:nvPr/>
        </p:nvSpPr>
        <p:spPr>
          <a:xfrm>
            <a:off x="8914954" y="4448175"/>
            <a:ext cx="3730096" cy="419100"/>
          </a:xfrm>
          <a:prstGeom prst="rect">
            <a:avLst/>
          </a:prstGeom>
          <a:noFill/>
          <a:ln/>
        </p:spPr>
        <p:txBody>
          <a:bodyPr wrap="square" lIns="25400" tIns="25400" rIns="25400" bIns="25400" rtlCol="0" anchor="t">
            <a:normAutofit/>
          </a:bodyPr>
          <a:lstStyle/>
          <a:p>
            <a:pPr algn="l" indent="0" marL="0">
              <a:buNone/>
            </a:pPr>
            <a:r>
              <a:rPr lang="en-US" sz="2250" b="1" dirty="0">
                <a:solidFill>
                  <a:srgbClr val="0D3A5C"/>
                </a:solidFill>
                <a:latin typeface="Arial" pitchFamily="34" charset="0"/>
                <a:ea typeface="Arial" pitchFamily="34" charset="-122"/>
                <a:cs typeface="Arial" pitchFamily="34" charset="-120"/>
              </a:rPr>
              <a:t>💰 Kostenschätzung</a:t>
            </a:r>
            <a:endParaRPr lang="en-US" sz="2250" dirty="0"/>
          </a:p>
        </p:txBody>
      </p:sp>
      <p:sp>
        <p:nvSpPr>
          <p:cNvPr id="15" name="Shape 13"/>
          <p:cNvSpPr/>
          <p:nvPr/>
        </p:nvSpPr>
        <p:spPr>
          <a:xfrm>
            <a:off x="12987040" y="4229100"/>
            <a:ext cx="4157960" cy="819150"/>
          </a:xfrm>
          <a:prstGeom prst="roundRect">
            <a:avLst>
              <a:gd name="adj" fmla="val 13953"/>
            </a:avLst>
          </a:prstGeom>
          <a:solidFill>
            <a:srgbClr val="FFFFFF"/>
          </a:solidFill>
          <a:ln w="9525">
            <a:solidFill>
              <a:srgbClr val="E2E8F0"/>
            </a:solidFill>
            <a:prstDash val="solid"/>
          </a:ln>
        </p:spPr>
      </p:sp>
      <p:sp>
        <p:nvSpPr>
          <p:cNvPr id="16" name="Text 14"/>
          <p:cNvSpPr/>
          <p:nvPr/>
        </p:nvSpPr>
        <p:spPr>
          <a:xfrm>
            <a:off x="13263265" y="4448175"/>
            <a:ext cx="3730249" cy="419100"/>
          </a:xfrm>
          <a:prstGeom prst="rect">
            <a:avLst/>
          </a:prstGeom>
          <a:noFill/>
          <a:ln/>
        </p:spPr>
        <p:txBody>
          <a:bodyPr wrap="square" lIns="25400" tIns="25400" rIns="25400" bIns="25400" rtlCol="0" anchor="t">
            <a:normAutofit/>
          </a:bodyPr>
          <a:lstStyle/>
          <a:p>
            <a:pPr algn="l" indent="0" marL="0">
              <a:buNone/>
            </a:pPr>
            <a:r>
              <a:rPr lang="en-US" sz="2250" b="1" dirty="0">
                <a:solidFill>
                  <a:srgbClr val="0D3A5C"/>
                </a:solidFill>
                <a:latin typeface="Arial" pitchFamily="34" charset="0"/>
                <a:ea typeface="Arial" pitchFamily="34" charset="-122"/>
                <a:cs typeface="Arial" pitchFamily="34" charset="-120"/>
              </a:rPr>
              <a:t>📐 Gebäudesteckbrief</a:t>
            </a:r>
            <a:endParaRPr lang="en-US" sz="2250" dirty="0"/>
          </a:p>
        </p:txBody>
      </p:sp>
      <p:sp>
        <p:nvSpPr>
          <p:cNvPr id="17" name="Shape 15"/>
          <p:cNvSpPr/>
          <p:nvPr/>
        </p:nvSpPr>
        <p:spPr>
          <a:xfrm>
            <a:off x="8638729" y="5238750"/>
            <a:ext cx="4157811" cy="819150"/>
          </a:xfrm>
          <a:prstGeom prst="roundRect">
            <a:avLst>
              <a:gd name="adj" fmla="val 13953"/>
            </a:avLst>
          </a:prstGeom>
          <a:solidFill>
            <a:srgbClr val="FFFFFF"/>
          </a:solidFill>
          <a:ln w="9525">
            <a:solidFill>
              <a:srgbClr val="E2E8F0"/>
            </a:solidFill>
            <a:prstDash val="solid"/>
          </a:ln>
        </p:spPr>
      </p:sp>
      <p:sp>
        <p:nvSpPr>
          <p:cNvPr id="18" name="Text 16"/>
          <p:cNvSpPr/>
          <p:nvPr/>
        </p:nvSpPr>
        <p:spPr>
          <a:xfrm>
            <a:off x="8914954" y="5457825"/>
            <a:ext cx="3730096" cy="419100"/>
          </a:xfrm>
          <a:prstGeom prst="rect">
            <a:avLst/>
          </a:prstGeom>
          <a:noFill/>
          <a:ln/>
        </p:spPr>
        <p:txBody>
          <a:bodyPr wrap="square" lIns="25400" tIns="25400" rIns="25400" bIns="25400" rtlCol="0" anchor="t">
            <a:normAutofit/>
          </a:bodyPr>
          <a:lstStyle/>
          <a:p>
            <a:pPr algn="l" indent="0" marL="0">
              <a:buNone/>
            </a:pPr>
            <a:r>
              <a:rPr lang="en-US" sz="2250" b="1" dirty="0">
                <a:solidFill>
                  <a:srgbClr val="0D3A5C"/>
                </a:solidFill>
                <a:latin typeface="Arial" pitchFamily="34" charset="0"/>
                <a:ea typeface="Arial" pitchFamily="34" charset="-122"/>
                <a:cs typeface="Arial" pitchFamily="34" charset="-120"/>
              </a:rPr>
              <a:t>🔥 Heizlast und Nachweise</a:t>
            </a:r>
            <a:endParaRPr lang="en-US" sz="2250" dirty="0"/>
          </a:p>
        </p:txBody>
      </p:sp>
      <p:sp>
        <p:nvSpPr>
          <p:cNvPr id="19" name="Shape 17"/>
          <p:cNvSpPr/>
          <p:nvPr/>
        </p:nvSpPr>
        <p:spPr>
          <a:xfrm>
            <a:off x="12987040" y="5238750"/>
            <a:ext cx="4157960" cy="819150"/>
          </a:xfrm>
          <a:prstGeom prst="roundRect">
            <a:avLst>
              <a:gd name="adj" fmla="val 13953"/>
            </a:avLst>
          </a:prstGeom>
          <a:solidFill>
            <a:srgbClr val="FFFFFF"/>
          </a:solidFill>
          <a:ln w="9525">
            <a:solidFill>
              <a:srgbClr val="E2E8F0"/>
            </a:solidFill>
            <a:prstDash val="solid"/>
          </a:ln>
        </p:spPr>
      </p:sp>
      <p:sp>
        <p:nvSpPr>
          <p:cNvPr id="20" name="Text 18"/>
          <p:cNvSpPr/>
          <p:nvPr/>
        </p:nvSpPr>
        <p:spPr>
          <a:xfrm>
            <a:off x="13263265" y="5457825"/>
            <a:ext cx="3730249" cy="419100"/>
          </a:xfrm>
          <a:prstGeom prst="rect">
            <a:avLst/>
          </a:prstGeom>
          <a:noFill/>
          <a:ln/>
        </p:spPr>
        <p:txBody>
          <a:bodyPr wrap="square" lIns="25400" tIns="25400" rIns="25400" bIns="25400" rtlCol="0" anchor="t">
            <a:normAutofit/>
          </a:bodyPr>
          <a:lstStyle/>
          <a:p>
            <a:pPr algn="l" indent="0" marL="0">
              <a:buNone/>
            </a:pPr>
            <a:r>
              <a:rPr lang="en-US" sz="2250" b="1" dirty="0">
                <a:solidFill>
                  <a:srgbClr val="0D3A5C"/>
                </a:solidFill>
                <a:latin typeface="Arial" pitchFamily="34" charset="0"/>
                <a:ea typeface="Arial" pitchFamily="34" charset="-122"/>
                <a:cs typeface="Arial" pitchFamily="34" charset="-120"/>
              </a:rPr>
              <a:t>📄 Daten fürs Exposé</a:t>
            </a:r>
            <a:endParaRPr lang="en-US" sz="2250" dirty="0"/>
          </a:p>
        </p:txBody>
      </p:sp>
      <p:sp>
        <p:nvSpPr>
          <p:cNvPr id="21" name="Shape 19"/>
          <p:cNvSpPr/>
          <p:nvPr/>
        </p:nvSpPr>
        <p:spPr>
          <a:xfrm>
            <a:off x="1143000" y="7172325"/>
            <a:ext cx="5156150" cy="19050"/>
          </a:xfrm>
          <a:prstGeom prst="rect">
            <a:avLst/>
          </a:prstGeom>
          <a:solidFill>
            <a:srgbClr val="0D3A5C"/>
          </a:solidFill>
          <a:ln/>
        </p:spPr>
      </p:sp>
      <p:sp>
        <p:nvSpPr>
          <p:cNvPr id="22" name="Text 20"/>
          <p:cNvSpPr/>
          <p:nvPr/>
        </p:nvSpPr>
        <p:spPr>
          <a:xfrm>
            <a:off x="1143000" y="7381875"/>
            <a:ext cx="5671765" cy="361950"/>
          </a:xfrm>
          <a:prstGeom prst="rect">
            <a:avLst/>
          </a:prstGeom>
          <a:noFill/>
          <a:ln/>
        </p:spPr>
        <p:txBody>
          <a:bodyPr wrap="square" lIns="25400" tIns="25400" rIns="25400" bIns="25400" rtlCol="0" anchor="t">
            <a:normAutofit/>
          </a:bodyPr>
          <a:lstStyle/>
          <a:p>
            <a:pPr algn="l" indent="0" marL="0">
              <a:buNone/>
            </a:pPr>
            <a:r>
              <a:rPr lang="en-US" sz="2250" b="1" dirty="0">
                <a:solidFill>
                  <a:srgbClr val="0D3A5C"/>
                </a:solidFill>
                <a:latin typeface="Arial" pitchFamily="34" charset="0"/>
                <a:ea typeface="Arial" pitchFamily="34" charset="-122"/>
                <a:cs typeface="Arial" pitchFamily="34" charset="-120"/>
              </a:rPr>
              <a:t>§ 79 GModG</a:t>
            </a:r>
            <a:endParaRPr lang="en-US" sz="2250" dirty="0"/>
          </a:p>
        </p:txBody>
      </p:sp>
      <p:sp>
        <p:nvSpPr>
          <p:cNvPr id="23" name="Text 21"/>
          <p:cNvSpPr/>
          <p:nvPr/>
        </p:nvSpPr>
        <p:spPr>
          <a:xfrm>
            <a:off x="1143000" y="7781925"/>
            <a:ext cx="5310835" cy="704850"/>
          </a:xfrm>
          <a:prstGeom prst="rect">
            <a:avLst/>
          </a:prstGeom>
          <a:noFill/>
          <a:ln/>
        </p:spPr>
        <p:txBody>
          <a:bodyPr wrap="square" lIns="25400" tIns="25400" rIns="25400" bIns="25400" rtlCol="0" anchor="t">
            <a:normAutofit/>
          </a:bodyPr>
          <a:lstStyle/>
          <a:p>
            <a:pPr algn="l" indent="0" marL="0">
              <a:buNone/>
            </a:pPr>
            <a:r>
              <a:rPr lang="en-US" sz="2100" dirty="0">
                <a:solidFill>
                  <a:srgbClr val="1E293B"/>
                </a:solidFill>
                <a:latin typeface="Arial" pitchFamily="34" charset="0"/>
                <a:ea typeface="Arial" pitchFamily="34" charset="-122"/>
                <a:cs typeface="Arial" pitchFamily="34" charset="-120"/>
              </a:rPr>
              <a:t>Ausweis digital und maschinenlesbar ab 2027</a:t>
            </a:r>
            <a:endParaRPr lang="en-US" sz="2100" dirty="0"/>
          </a:p>
        </p:txBody>
      </p:sp>
      <p:sp>
        <p:nvSpPr>
          <p:cNvPr id="24" name="Shape 22"/>
          <p:cNvSpPr/>
          <p:nvPr/>
        </p:nvSpPr>
        <p:spPr>
          <a:xfrm>
            <a:off x="6565850" y="7172325"/>
            <a:ext cx="5156150" cy="19050"/>
          </a:xfrm>
          <a:prstGeom prst="rect">
            <a:avLst/>
          </a:prstGeom>
          <a:solidFill>
            <a:srgbClr val="0D3A5C"/>
          </a:solidFill>
          <a:ln/>
        </p:spPr>
      </p:sp>
      <p:sp>
        <p:nvSpPr>
          <p:cNvPr id="25" name="Text 23"/>
          <p:cNvSpPr/>
          <p:nvPr/>
        </p:nvSpPr>
        <p:spPr>
          <a:xfrm>
            <a:off x="6565850" y="7381875"/>
            <a:ext cx="5671765" cy="361950"/>
          </a:xfrm>
          <a:prstGeom prst="rect">
            <a:avLst/>
          </a:prstGeom>
          <a:noFill/>
          <a:ln/>
        </p:spPr>
        <p:txBody>
          <a:bodyPr wrap="square" lIns="25400" tIns="25400" rIns="25400" bIns="25400" rtlCol="0" anchor="t">
            <a:normAutofit/>
          </a:bodyPr>
          <a:lstStyle/>
          <a:p>
            <a:pPr algn="l" indent="0" marL="0">
              <a:buNone/>
            </a:pPr>
            <a:r>
              <a:rPr lang="en-US" sz="2250" b="1" dirty="0">
                <a:solidFill>
                  <a:srgbClr val="0D3A5C"/>
                </a:solidFill>
                <a:latin typeface="Arial" pitchFamily="34" charset="0"/>
                <a:ea typeface="Arial" pitchFamily="34" charset="-122"/>
                <a:cs typeface="Arial" pitchFamily="34" charset="-120"/>
              </a:rPr>
              <a:t>Art. 22 EPBD</a:t>
            </a:r>
            <a:endParaRPr lang="en-US" sz="2250" dirty="0"/>
          </a:p>
        </p:txBody>
      </p:sp>
      <p:sp>
        <p:nvSpPr>
          <p:cNvPr id="26" name="Text 24"/>
          <p:cNvSpPr/>
          <p:nvPr/>
        </p:nvSpPr>
        <p:spPr>
          <a:xfrm>
            <a:off x="6565850" y="7781925"/>
            <a:ext cx="5310835" cy="704850"/>
          </a:xfrm>
          <a:prstGeom prst="rect">
            <a:avLst/>
          </a:prstGeom>
          <a:noFill/>
          <a:ln/>
        </p:spPr>
        <p:txBody>
          <a:bodyPr wrap="square" lIns="25400" tIns="25400" rIns="25400" bIns="25400" rtlCol="0" anchor="t">
            <a:normAutofit/>
          </a:bodyPr>
          <a:lstStyle/>
          <a:p>
            <a:pPr algn="l" indent="0" marL="0">
              <a:buNone/>
            </a:pPr>
            <a:r>
              <a:rPr lang="en-US" sz="2100" dirty="0">
                <a:solidFill>
                  <a:srgbClr val="1E293B"/>
                </a:solidFill>
                <a:latin typeface="Arial" pitchFamily="34" charset="0"/>
                <a:ea typeface="Arial" pitchFamily="34" charset="-122"/>
                <a:cs typeface="Arial" pitchFamily="34" charset="-120"/>
              </a:rPr>
              <a:t>Nationale Datenbank, in Deutschland noch offen</a:t>
            </a:r>
            <a:endParaRPr lang="en-US" sz="2100" dirty="0"/>
          </a:p>
        </p:txBody>
      </p:sp>
      <p:sp>
        <p:nvSpPr>
          <p:cNvPr id="27" name="Shape 25"/>
          <p:cNvSpPr/>
          <p:nvPr/>
        </p:nvSpPr>
        <p:spPr>
          <a:xfrm>
            <a:off x="11988701" y="7172325"/>
            <a:ext cx="5156150" cy="19050"/>
          </a:xfrm>
          <a:prstGeom prst="rect">
            <a:avLst/>
          </a:prstGeom>
          <a:solidFill>
            <a:srgbClr val="0D3A5C"/>
          </a:solidFill>
          <a:ln/>
        </p:spPr>
      </p:sp>
      <p:sp>
        <p:nvSpPr>
          <p:cNvPr id="28" name="Text 26"/>
          <p:cNvSpPr/>
          <p:nvPr/>
        </p:nvSpPr>
        <p:spPr>
          <a:xfrm>
            <a:off x="11988701" y="7381875"/>
            <a:ext cx="5671765" cy="361950"/>
          </a:xfrm>
          <a:prstGeom prst="rect">
            <a:avLst/>
          </a:prstGeom>
          <a:noFill/>
          <a:ln/>
        </p:spPr>
        <p:txBody>
          <a:bodyPr wrap="square" lIns="25400" tIns="25400" rIns="25400" bIns="25400" rtlCol="0" anchor="t">
            <a:normAutofit/>
          </a:bodyPr>
          <a:lstStyle/>
          <a:p>
            <a:pPr algn="l" indent="0" marL="0">
              <a:buNone/>
            </a:pPr>
            <a:r>
              <a:rPr lang="en-US" sz="2250" b="1" dirty="0">
                <a:solidFill>
                  <a:srgbClr val="0D3A5C"/>
                </a:solidFill>
                <a:latin typeface="Arial" pitchFamily="34" charset="0"/>
                <a:ea typeface="Arial" pitchFamily="34" charset="-122"/>
                <a:cs typeface="Arial" pitchFamily="34" charset="-120"/>
              </a:rPr>
              <a:t>Art. 16 EPBD</a:t>
            </a:r>
            <a:endParaRPr lang="en-US" sz="2250" dirty="0"/>
          </a:p>
        </p:txBody>
      </p:sp>
      <p:sp>
        <p:nvSpPr>
          <p:cNvPr id="29" name="Text 27"/>
          <p:cNvSpPr/>
          <p:nvPr/>
        </p:nvSpPr>
        <p:spPr>
          <a:xfrm>
            <a:off x="11988701" y="7781925"/>
            <a:ext cx="5310835" cy="704850"/>
          </a:xfrm>
          <a:prstGeom prst="rect">
            <a:avLst/>
          </a:prstGeom>
          <a:noFill/>
          <a:ln/>
        </p:spPr>
        <p:txBody>
          <a:bodyPr wrap="square" lIns="25400" tIns="25400" rIns="25400" bIns="25400" rtlCol="0" anchor="t">
            <a:normAutofit/>
          </a:bodyPr>
          <a:lstStyle/>
          <a:p>
            <a:pPr algn="l" indent="0" marL="0">
              <a:buNone/>
            </a:pPr>
            <a:r>
              <a:rPr lang="en-US" sz="2100" dirty="0">
                <a:solidFill>
                  <a:srgbClr val="1E293B"/>
                </a:solidFill>
                <a:latin typeface="Arial" pitchFamily="34" charset="0"/>
                <a:ea typeface="Arial" pitchFamily="34" charset="-122"/>
                <a:cs typeface="Arial" pitchFamily="34" charset="-120"/>
              </a:rPr>
              <a:t>Zugang zu eigenen Gebäudedaten kostenlos</a:t>
            </a:r>
            <a:endParaRPr lang="en-US" sz="2100" dirty="0"/>
          </a:p>
        </p:txBody>
      </p:sp>
      <p:sp>
        <p:nvSpPr>
          <p:cNvPr id="30" name="Text 28"/>
          <p:cNvSpPr/>
          <p:nvPr/>
        </p:nvSpPr>
        <p:spPr>
          <a:xfrm>
            <a:off x="1143000" y="9711779"/>
            <a:ext cx="17602200" cy="34662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64748B"/>
                </a:solidFill>
                <a:latin typeface="Arial" pitchFamily="34" charset="0"/>
                <a:ea typeface="Arial" pitchFamily="34" charset="-122"/>
                <a:cs typeface="Arial" pitchFamily="34" charset="-120"/>
              </a:rPr>
              <a:t>GModG = Gebäudemodernisierungsgesetz · EPBD = EU-Gebäuderichtlinie (EU) 2024/1275 · Art. = Artikel · PDF = Portable Document Format</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1143000" y="952500"/>
            <a:ext cx="17602200" cy="333375"/>
          </a:xfrm>
          <a:prstGeom prst="rect">
            <a:avLst/>
          </a:prstGeom>
          <a:noFill/>
          <a:ln/>
        </p:spPr>
        <p:txBody>
          <a:bodyPr wrap="square" lIns="25400" tIns="25400" rIns="25400" bIns="25400" rtlCol="0" anchor="t">
            <a:normAutofit/>
          </a:bodyPr>
          <a:lstStyle/>
          <a:p>
            <a:pPr algn="l" indent="0" marL="0">
              <a:buNone/>
            </a:pPr>
            <a:r>
              <a:rPr lang="en-US" sz="1950" b="1" spc="38" kern="0" dirty="0">
                <a:solidFill>
                  <a:srgbClr val="00A0D2"/>
                </a:solidFill>
                <a:latin typeface="Arial" pitchFamily="34" charset="0"/>
                <a:ea typeface="Arial" pitchFamily="34" charset="-122"/>
                <a:cs typeface="Arial" pitchFamily="34" charset="-120"/>
              </a:rPr>
              <a:t>05 · DIGITALISIERUNG</a:t>
            </a:r>
            <a:endParaRPr lang="en-US" sz="1950" dirty="0"/>
          </a:p>
        </p:txBody>
      </p:sp>
      <p:sp>
        <p:nvSpPr>
          <p:cNvPr id="3" name="Text 1"/>
          <p:cNvSpPr/>
          <p:nvPr/>
        </p:nvSpPr>
        <p:spPr>
          <a:xfrm>
            <a:off x="1143000" y="1400175"/>
            <a:ext cx="17602200" cy="742950"/>
          </a:xfrm>
          <a:prstGeom prst="rect">
            <a:avLst/>
          </a:prstGeom>
          <a:noFill/>
          <a:ln/>
        </p:spPr>
        <p:txBody>
          <a:bodyPr wrap="square" lIns="25400" tIns="25400" rIns="25400" bIns="25400" rtlCol="0" anchor="t">
            <a:normAutofit/>
          </a:bodyPr>
          <a:lstStyle/>
          <a:p>
            <a:pPr algn="l" indent="0" marL="0">
              <a:buNone/>
            </a:pPr>
            <a:r>
              <a:rPr lang="en-US" sz="4800" b="1" spc="-75" kern="0" dirty="0">
                <a:solidFill>
                  <a:srgbClr val="0D3A5C"/>
                </a:solidFill>
                <a:latin typeface="Arial" pitchFamily="34" charset="0"/>
                <a:ea typeface="Arial" pitchFamily="34" charset="-122"/>
                <a:cs typeface="Arial" pitchFamily="34" charset="-120"/>
              </a:rPr>
              <a:t>Der Gebäudepass des ingenieurbüro rolf krause</a:t>
            </a:r>
            <a:endParaRPr lang="en-US" sz="4800" dirty="0"/>
          </a:p>
        </p:txBody>
      </p:sp>
      <p:sp>
        <p:nvSpPr>
          <p:cNvPr id="4" name="Shape 2"/>
          <p:cNvSpPr/>
          <p:nvPr/>
        </p:nvSpPr>
        <p:spPr>
          <a:xfrm>
            <a:off x="1143000" y="2971800"/>
            <a:ext cx="7620000" cy="19050"/>
          </a:xfrm>
          <a:prstGeom prst="rect">
            <a:avLst/>
          </a:prstGeom>
          <a:solidFill>
            <a:srgbClr val="0D3A5C"/>
          </a:solidFill>
          <a:ln/>
        </p:spPr>
      </p:sp>
      <p:sp>
        <p:nvSpPr>
          <p:cNvPr id="5" name="Text 3"/>
          <p:cNvSpPr/>
          <p:nvPr/>
        </p:nvSpPr>
        <p:spPr>
          <a:xfrm>
            <a:off x="1143000" y="2562225"/>
            <a:ext cx="7848600" cy="333375"/>
          </a:xfrm>
          <a:prstGeom prst="rect">
            <a:avLst/>
          </a:prstGeom>
          <a:noFill/>
          <a:ln/>
        </p:spPr>
        <p:txBody>
          <a:bodyPr wrap="square" lIns="25400" tIns="25400" rIns="25400" bIns="25400" rtlCol="0" anchor="t">
            <a:normAutofit/>
          </a:bodyPr>
          <a:lstStyle/>
          <a:p>
            <a:pPr algn="l" indent="0" marL="0">
              <a:buNone/>
            </a:pPr>
            <a:r>
              <a:rPr lang="en-US" sz="1950" b="1" dirty="0">
                <a:solidFill>
                  <a:srgbClr val="00A651"/>
                </a:solidFill>
                <a:latin typeface="Arial" pitchFamily="34" charset="0"/>
                <a:ea typeface="Arial" pitchFamily="34" charset="-122"/>
                <a:cs typeface="Arial" pitchFamily="34" charset="-120"/>
              </a:rPr>
              <a:t>HEUTE · STAND AUGUST 2026</a:t>
            </a:r>
            <a:endParaRPr lang="en-US" sz="1950" dirty="0"/>
          </a:p>
        </p:txBody>
      </p:sp>
      <p:sp>
        <p:nvSpPr>
          <p:cNvPr id="6" name="Shape 4"/>
          <p:cNvSpPr/>
          <p:nvPr/>
        </p:nvSpPr>
        <p:spPr>
          <a:xfrm>
            <a:off x="1143000" y="4128492"/>
            <a:ext cx="7620000" cy="9525"/>
          </a:xfrm>
          <a:prstGeom prst="rect">
            <a:avLst/>
          </a:prstGeom>
          <a:solidFill>
            <a:srgbClr val="E2E8F0"/>
          </a:solidFill>
          <a:ln/>
        </p:spPr>
      </p:sp>
      <p:sp>
        <p:nvSpPr>
          <p:cNvPr id="7" name="Text 5"/>
          <p:cNvSpPr/>
          <p:nvPr/>
        </p:nvSpPr>
        <p:spPr>
          <a:xfrm>
            <a:off x="1143000" y="3181350"/>
            <a:ext cx="8382000" cy="390525"/>
          </a:xfrm>
          <a:prstGeom prst="rect">
            <a:avLst/>
          </a:prstGeom>
          <a:noFill/>
          <a:ln/>
        </p:spPr>
        <p:txBody>
          <a:bodyPr wrap="square" lIns="25400" tIns="25400" rIns="25400" bIns="25400" rtlCol="0" anchor="t">
            <a:normAutofit/>
          </a:bodyPr>
          <a:lstStyle/>
          <a:p>
            <a:pPr algn="l" indent="0" marL="0">
              <a:buNone/>
            </a:pPr>
            <a:r>
              <a:rPr lang="en-US" sz="2400" b="1" dirty="0">
                <a:solidFill>
                  <a:srgbClr val="0D3A5C"/>
                </a:solidFill>
                <a:latin typeface="Arial" pitchFamily="34" charset="0"/>
                <a:ea typeface="Arial" pitchFamily="34" charset="-122"/>
                <a:cs typeface="Arial" pitchFamily="34" charset="-120"/>
              </a:rPr>
              <a:t>Ein Datenbestand</a:t>
            </a:r>
            <a:endParaRPr lang="en-US" sz="2400" dirty="0"/>
          </a:p>
        </p:txBody>
      </p:sp>
      <p:sp>
        <p:nvSpPr>
          <p:cNvPr id="8" name="Text 6"/>
          <p:cNvSpPr/>
          <p:nvPr/>
        </p:nvSpPr>
        <p:spPr>
          <a:xfrm>
            <a:off x="1143000" y="3590925"/>
            <a:ext cx="8382000" cy="385167"/>
          </a:xfrm>
          <a:prstGeom prst="rect">
            <a:avLst/>
          </a:prstGeom>
          <a:noFill/>
          <a:ln/>
        </p:spPr>
        <p:txBody>
          <a:bodyPr wrap="square" lIns="25400" tIns="25400" rIns="25400" bIns="25400" rtlCol="0" anchor="t">
            <a:normAutofit/>
          </a:bodyPr>
          <a:lstStyle/>
          <a:p>
            <a:pPr algn="l" indent="0" marL="0">
              <a:lnSpc>
                <a:spcPct val="117581"/>
              </a:lnSpc>
              <a:buNone/>
            </a:pPr>
            <a:r>
              <a:rPr lang="en-US" sz="2025" dirty="0">
                <a:solidFill>
                  <a:srgbClr val="64748B"/>
                </a:solidFill>
                <a:latin typeface="Arial" pitchFamily="34" charset="0"/>
                <a:ea typeface="Arial" pitchFamily="34" charset="-122"/>
                <a:cs typeface="Arial" pitchFamily="34" charset="-120"/>
              </a:rPr>
              <a:t>74 Werkzeuge greifen auf denselben Gebäudedatensatz zu</a:t>
            </a:r>
            <a:endParaRPr lang="en-US" sz="2025" dirty="0"/>
          </a:p>
        </p:txBody>
      </p:sp>
      <p:sp>
        <p:nvSpPr>
          <p:cNvPr id="9" name="Shape 7"/>
          <p:cNvSpPr/>
          <p:nvPr/>
        </p:nvSpPr>
        <p:spPr>
          <a:xfrm>
            <a:off x="1143000" y="5275659"/>
            <a:ext cx="7620000" cy="9525"/>
          </a:xfrm>
          <a:prstGeom prst="rect">
            <a:avLst/>
          </a:prstGeom>
          <a:solidFill>
            <a:srgbClr val="E2E8F0"/>
          </a:solidFill>
          <a:ln/>
        </p:spPr>
      </p:sp>
      <p:sp>
        <p:nvSpPr>
          <p:cNvPr id="10" name="Text 8"/>
          <p:cNvSpPr/>
          <p:nvPr/>
        </p:nvSpPr>
        <p:spPr>
          <a:xfrm>
            <a:off x="1143000" y="4328517"/>
            <a:ext cx="8382000" cy="390525"/>
          </a:xfrm>
          <a:prstGeom prst="rect">
            <a:avLst/>
          </a:prstGeom>
          <a:noFill/>
          <a:ln/>
        </p:spPr>
        <p:txBody>
          <a:bodyPr wrap="square" lIns="25400" tIns="25400" rIns="25400" bIns="25400" rtlCol="0" anchor="t">
            <a:normAutofit/>
          </a:bodyPr>
          <a:lstStyle/>
          <a:p>
            <a:pPr algn="l" indent="0" marL="0">
              <a:buNone/>
            </a:pPr>
            <a:r>
              <a:rPr lang="en-US" sz="2400" b="1" dirty="0">
                <a:solidFill>
                  <a:srgbClr val="0D3A5C"/>
                </a:solidFill>
                <a:latin typeface="Arial" pitchFamily="34" charset="0"/>
                <a:ea typeface="Arial" pitchFamily="34" charset="-122"/>
                <a:cs typeface="Arial" pitchFamily="34" charset="-120"/>
              </a:rPr>
              <a:t>Geprüfte Berechnung</a:t>
            </a:r>
            <a:endParaRPr lang="en-US" sz="2400" dirty="0"/>
          </a:p>
        </p:txBody>
      </p:sp>
      <p:sp>
        <p:nvSpPr>
          <p:cNvPr id="11" name="Text 9"/>
          <p:cNvSpPr/>
          <p:nvPr/>
        </p:nvSpPr>
        <p:spPr>
          <a:xfrm>
            <a:off x="1143000" y="4738092"/>
            <a:ext cx="8382000" cy="385167"/>
          </a:xfrm>
          <a:prstGeom prst="rect">
            <a:avLst/>
          </a:prstGeom>
          <a:noFill/>
          <a:ln/>
        </p:spPr>
        <p:txBody>
          <a:bodyPr wrap="square" lIns="25400" tIns="25400" rIns="25400" bIns="25400" rtlCol="0" anchor="t">
            <a:normAutofit/>
          </a:bodyPr>
          <a:lstStyle/>
          <a:p>
            <a:pPr algn="l" indent="0" marL="0">
              <a:lnSpc>
                <a:spcPct val="117581"/>
              </a:lnSpc>
              <a:buNone/>
            </a:pPr>
            <a:r>
              <a:rPr lang="en-US" sz="2025" dirty="0">
                <a:solidFill>
                  <a:srgbClr val="64748B"/>
                </a:solidFill>
                <a:latin typeface="Arial" pitchFamily="34" charset="0"/>
                <a:ea typeface="Arial" pitchFamily="34" charset="-122"/>
                <a:cs typeface="Arial" pitchFamily="34" charset="-120"/>
              </a:rPr>
              <a:t>34 Validierungsfälle, 964 Größen, keine Abweichung über 1 %</a:t>
            </a:r>
            <a:endParaRPr lang="en-US" sz="2025" dirty="0"/>
          </a:p>
        </p:txBody>
      </p:sp>
      <p:sp>
        <p:nvSpPr>
          <p:cNvPr id="12" name="Shape 10"/>
          <p:cNvSpPr/>
          <p:nvPr/>
        </p:nvSpPr>
        <p:spPr>
          <a:xfrm>
            <a:off x="1143000" y="6422827"/>
            <a:ext cx="7620000" cy="9525"/>
          </a:xfrm>
          <a:prstGeom prst="rect">
            <a:avLst/>
          </a:prstGeom>
          <a:solidFill>
            <a:srgbClr val="E2E8F0"/>
          </a:solidFill>
          <a:ln/>
        </p:spPr>
      </p:sp>
      <p:sp>
        <p:nvSpPr>
          <p:cNvPr id="13" name="Text 11"/>
          <p:cNvSpPr/>
          <p:nvPr/>
        </p:nvSpPr>
        <p:spPr>
          <a:xfrm>
            <a:off x="1143000" y="5475684"/>
            <a:ext cx="8382000" cy="390525"/>
          </a:xfrm>
          <a:prstGeom prst="rect">
            <a:avLst/>
          </a:prstGeom>
          <a:noFill/>
          <a:ln/>
        </p:spPr>
        <p:txBody>
          <a:bodyPr wrap="square" lIns="25400" tIns="25400" rIns="25400" bIns="25400" rtlCol="0" anchor="t">
            <a:normAutofit/>
          </a:bodyPr>
          <a:lstStyle/>
          <a:p>
            <a:pPr algn="l" indent="0" marL="0">
              <a:buNone/>
            </a:pPr>
            <a:r>
              <a:rPr lang="en-US" sz="2400" b="1" dirty="0">
                <a:solidFill>
                  <a:srgbClr val="0D3A5C"/>
                </a:solidFill>
                <a:latin typeface="Arial" pitchFamily="34" charset="0"/>
                <a:ea typeface="Arial" pitchFamily="34" charset="-122"/>
                <a:cs typeface="Arial" pitchFamily="34" charset="-120"/>
              </a:rPr>
              <a:t>Dokumente aus einem Guss</a:t>
            </a:r>
            <a:endParaRPr lang="en-US" sz="2400" dirty="0"/>
          </a:p>
        </p:txBody>
      </p:sp>
      <p:sp>
        <p:nvSpPr>
          <p:cNvPr id="14" name="Text 12"/>
          <p:cNvSpPr/>
          <p:nvPr/>
        </p:nvSpPr>
        <p:spPr>
          <a:xfrm>
            <a:off x="1143000" y="5885259"/>
            <a:ext cx="8382000" cy="385167"/>
          </a:xfrm>
          <a:prstGeom prst="rect">
            <a:avLst/>
          </a:prstGeom>
          <a:noFill/>
          <a:ln/>
        </p:spPr>
        <p:txBody>
          <a:bodyPr wrap="square" lIns="25400" tIns="25400" rIns="25400" bIns="25400" rtlCol="0" anchor="t">
            <a:normAutofit/>
          </a:bodyPr>
          <a:lstStyle/>
          <a:p>
            <a:pPr algn="l" indent="0" marL="0">
              <a:lnSpc>
                <a:spcPct val="117581"/>
              </a:lnSpc>
              <a:buNone/>
            </a:pPr>
            <a:r>
              <a:rPr lang="en-US" sz="2025" dirty="0">
                <a:solidFill>
                  <a:srgbClr val="64748B"/>
                </a:solidFill>
                <a:latin typeface="Arial" pitchFamily="34" charset="0"/>
                <a:ea typeface="Arial" pitchFamily="34" charset="-122"/>
                <a:cs typeface="Arial" pitchFamily="34" charset="-120"/>
              </a:rPr>
              <a:t>7 automatisch erzeugte Dokumente, 43 Kennwerte</a:t>
            </a:r>
            <a:endParaRPr lang="en-US" sz="2025" dirty="0"/>
          </a:p>
        </p:txBody>
      </p:sp>
      <p:sp>
        <p:nvSpPr>
          <p:cNvPr id="15" name="Shape 13"/>
          <p:cNvSpPr/>
          <p:nvPr/>
        </p:nvSpPr>
        <p:spPr>
          <a:xfrm>
            <a:off x="1143000" y="7569994"/>
            <a:ext cx="7620000" cy="9525"/>
          </a:xfrm>
          <a:prstGeom prst="rect">
            <a:avLst/>
          </a:prstGeom>
          <a:solidFill>
            <a:srgbClr val="E2E8F0"/>
          </a:solidFill>
          <a:ln/>
        </p:spPr>
      </p:sp>
      <p:sp>
        <p:nvSpPr>
          <p:cNvPr id="16" name="Text 14"/>
          <p:cNvSpPr/>
          <p:nvPr/>
        </p:nvSpPr>
        <p:spPr>
          <a:xfrm>
            <a:off x="1143000" y="6622852"/>
            <a:ext cx="8382000" cy="390525"/>
          </a:xfrm>
          <a:prstGeom prst="rect">
            <a:avLst/>
          </a:prstGeom>
          <a:noFill/>
          <a:ln/>
        </p:spPr>
        <p:txBody>
          <a:bodyPr wrap="square" lIns="25400" tIns="25400" rIns="25400" bIns="25400" rtlCol="0" anchor="t">
            <a:normAutofit/>
          </a:bodyPr>
          <a:lstStyle/>
          <a:p>
            <a:pPr algn="l" indent="0" marL="0">
              <a:buNone/>
            </a:pPr>
            <a:r>
              <a:rPr lang="en-US" sz="2400" b="1" dirty="0">
                <a:solidFill>
                  <a:srgbClr val="0D3A5C"/>
                </a:solidFill>
                <a:latin typeface="Arial" pitchFamily="34" charset="0"/>
                <a:ea typeface="Arial" pitchFamily="34" charset="-122"/>
                <a:cs typeface="Arial" pitchFamily="34" charset="-120"/>
              </a:rPr>
              <a:t>Herkunft je Wert</a:t>
            </a:r>
            <a:endParaRPr lang="en-US" sz="2400" dirty="0"/>
          </a:p>
        </p:txBody>
      </p:sp>
      <p:sp>
        <p:nvSpPr>
          <p:cNvPr id="17" name="Text 15"/>
          <p:cNvSpPr/>
          <p:nvPr/>
        </p:nvSpPr>
        <p:spPr>
          <a:xfrm>
            <a:off x="1143000" y="7032427"/>
            <a:ext cx="8382000" cy="385167"/>
          </a:xfrm>
          <a:prstGeom prst="rect">
            <a:avLst/>
          </a:prstGeom>
          <a:noFill/>
          <a:ln/>
        </p:spPr>
        <p:txBody>
          <a:bodyPr wrap="square" lIns="25400" tIns="25400" rIns="25400" bIns="25400" rtlCol="0" anchor="t">
            <a:normAutofit/>
          </a:bodyPr>
          <a:lstStyle/>
          <a:p>
            <a:pPr algn="l" indent="0" marL="0">
              <a:lnSpc>
                <a:spcPct val="117581"/>
              </a:lnSpc>
              <a:buNone/>
            </a:pPr>
            <a:r>
              <a:rPr lang="en-US" sz="2025" dirty="0">
                <a:solidFill>
                  <a:srgbClr val="64748B"/>
                </a:solidFill>
                <a:latin typeface="Arial" pitchFamily="34" charset="0"/>
                <a:ea typeface="Arial" pitchFamily="34" charset="-122"/>
                <a:cs typeface="Arial" pitchFamily="34" charset="-120"/>
              </a:rPr>
              <a:t>Datenzustand und Vertrauensstufe 0–5 nachvollziehbar</a:t>
            </a:r>
            <a:endParaRPr lang="en-US" sz="2025" dirty="0"/>
          </a:p>
        </p:txBody>
      </p:sp>
      <p:sp>
        <p:nvSpPr>
          <p:cNvPr id="18" name="Shape 16"/>
          <p:cNvSpPr/>
          <p:nvPr/>
        </p:nvSpPr>
        <p:spPr>
          <a:xfrm>
            <a:off x="9525000" y="2971800"/>
            <a:ext cx="7620000" cy="19050"/>
          </a:xfrm>
          <a:prstGeom prst="rect">
            <a:avLst/>
          </a:prstGeom>
          <a:solidFill>
            <a:srgbClr val="0D3A5C"/>
          </a:solidFill>
          <a:ln/>
        </p:spPr>
      </p:sp>
      <p:sp>
        <p:nvSpPr>
          <p:cNvPr id="19" name="Text 17"/>
          <p:cNvSpPr/>
          <p:nvPr/>
        </p:nvSpPr>
        <p:spPr>
          <a:xfrm>
            <a:off x="9525000" y="2562225"/>
            <a:ext cx="7848600" cy="333375"/>
          </a:xfrm>
          <a:prstGeom prst="rect">
            <a:avLst/>
          </a:prstGeom>
          <a:noFill/>
          <a:ln/>
        </p:spPr>
        <p:txBody>
          <a:bodyPr wrap="square" lIns="25400" tIns="25400" rIns="25400" bIns="25400" rtlCol="0" anchor="t">
            <a:normAutofit/>
          </a:bodyPr>
          <a:lstStyle/>
          <a:p>
            <a:pPr algn="l" indent="0" marL="0">
              <a:buNone/>
            </a:pPr>
            <a:r>
              <a:rPr lang="en-US" sz="1950" b="1" dirty="0">
                <a:solidFill>
                  <a:srgbClr val="00A0D2"/>
                </a:solidFill>
                <a:latin typeface="Arial" pitchFamily="34" charset="0"/>
                <a:ea typeface="Arial" pitchFamily="34" charset="-122"/>
                <a:cs typeface="Arial" pitchFamily="34" charset="-120"/>
              </a:rPr>
              <a:t>ZIELBILD 2027</a:t>
            </a:r>
            <a:endParaRPr lang="en-US" sz="1950" dirty="0"/>
          </a:p>
        </p:txBody>
      </p:sp>
      <p:sp>
        <p:nvSpPr>
          <p:cNvPr id="20" name="Shape 18"/>
          <p:cNvSpPr/>
          <p:nvPr/>
        </p:nvSpPr>
        <p:spPr>
          <a:xfrm>
            <a:off x="9525000" y="4128492"/>
            <a:ext cx="7620000" cy="9525"/>
          </a:xfrm>
          <a:prstGeom prst="rect">
            <a:avLst/>
          </a:prstGeom>
          <a:solidFill>
            <a:srgbClr val="E2E8F0"/>
          </a:solidFill>
          <a:ln/>
        </p:spPr>
      </p:sp>
      <p:sp>
        <p:nvSpPr>
          <p:cNvPr id="21" name="Text 19"/>
          <p:cNvSpPr/>
          <p:nvPr/>
        </p:nvSpPr>
        <p:spPr>
          <a:xfrm>
            <a:off x="9525000" y="3181350"/>
            <a:ext cx="8382000" cy="390525"/>
          </a:xfrm>
          <a:prstGeom prst="rect">
            <a:avLst/>
          </a:prstGeom>
          <a:noFill/>
          <a:ln/>
        </p:spPr>
        <p:txBody>
          <a:bodyPr wrap="square" lIns="25400" tIns="25400" rIns="25400" bIns="25400" rtlCol="0" anchor="t">
            <a:normAutofit/>
          </a:bodyPr>
          <a:lstStyle/>
          <a:p>
            <a:pPr algn="l" indent="0" marL="0">
              <a:buNone/>
            </a:pPr>
            <a:r>
              <a:rPr lang="en-US" sz="2400" b="1" dirty="0">
                <a:solidFill>
                  <a:srgbClr val="0D3A5C"/>
                </a:solidFill>
                <a:latin typeface="Arial" pitchFamily="34" charset="0"/>
                <a:ea typeface="Arial" pitchFamily="34" charset="-122"/>
                <a:cs typeface="Arial" pitchFamily="34" charset="-120"/>
              </a:rPr>
              <a:t>QR-Code zum Pass</a:t>
            </a:r>
            <a:endParaRPr lang="en-US" sz="2400" dirty="0"/>
          </a:p>
        </p:txBody>
      </p:sp>
      <p:sp>
        <p:nvSpPr>
          <p:cNvPr id="22" name="Text 20"/>
          <p:cNvSpPr/>
          <p:nvPr/>
        </p:nvSpPr>
        <p:spPr>
          <a:xfrm>
            <a:off x="9525000" y="3590925"/>
            <a:ext cx="8382000" cy="385167"/>
          </a:xfrm>
          <a:prstGeom prst="rect">
            <a:avLst/>
          </a:prstGeom>
          <a:noFill/>
          <a:ln/>
        </p:spPr>
        <p:txBody>
          <a:bodyPr wrap="square" lIns="25400" tIns="25400" rIns="25400" bIns="25400" rtlCol="0" anchor="t">
            <a:normAutofit/>
          </a:bodyPr>
          <a:lstStyle/>
          <a:p>
            <a:pPr algn="l" indent="0" marL="0">
              <a:lnSpc>
                <a:spcPct val="117581"/>
              </a:lnSpc>
              <a:buNone/>
            </a:pPr>
            <a:r>
              <a:rPr lang="en-US" sz="2025" dirty="0">
                <a:solidFill>
                  <a:srgbClr val="64748B"/>
                </a:solidFill>
                <a:latin typeface="Arial" pitchFamily="34" charset="0"/>
                <a:ea typeface="Arial" pitchFamily="34" charset="-122"/>
                <a:cs typeface="Arial" pitchFamily="34" charset="-120"/>
              </a:rPr>
              <a:t>Vom Exposé oder Ausweis direkt zum aktuellen Datensatz</a:t>
            </a:r>
            <a:endParaRPr lang="en-US" sz="2025" dirty="0"/>
          </a:p>
        </p:txBody>
      </p:sp>
      <p:sp>
        <p:nvSpPr>
          <p:cNvPr id="23" name="Shape 21"/>
          <p:cNvSpPr/>
          <p:nvPr/>
        </p:nvSpPr>
        <p:spPr>
          <a:xfrm>
            <a:off x="9525000" y="5275659"/>
            <a:ext cx="7620000" cy="9525"/>
          </a:xfrm>
          <a:prstGeom prst="rect">
            <a:avLst/>
          </a:prstGeom>
          <a:solidFill>
            <a:srgbClr val="E2E8F0"/>
          </a:solidFill>
          <a:ln/>
        </p:spPr>
      </p:sp>
      <p:sp>
        <p:nvSpPr>
          <p:cNvPr id="24" name="Text 22"/>
          <p:cNvSpPr/>
          <p:nvPr/>
        </p:nvSpPr>
        <p:spPr>
          <a:xfrm>
            <a:off x="9525000" y="4328517"/>
            <a:ext cx="8382000" cy="390525"/>
          </a:xfrm>
          <a:prstGeom prst="rect">
            <a:avLst/>
          </a:prstGeom>
          <a:noFill/>
          <a:ln/>
        </p:spPr>
        <p:txBody>
          <a:bodyPr wrap="square" lIns="25400" tIns="25400" rIns="25400" bIns="25400" rtlCol="0" anchor="t">
            <a:normAutofit/>
          </a:bodyPr>
          <a:lstStyle/>
          <a:p>
            <a:pPr algn="l" indent="0" marL="0">
              <a:buNone/>
            </a:pPr>
            <a:r>
              <a:rPr lang="en-US" sz="2400" b="1" dirty="0">
                <a:solidFill>
                  <a:srgbClr val="0D3A5C"/>
                </a:solidFill>
                <a:latin typeface="Arial" pitchFamily="34" charset="0"/>
                <a:ea typeface="Arial" pitchFamily="34" charset="-122"/>
                <a:cs typeface="Arial" pitchFamily="34" charset="-120"/>
              </a:rPr>
              <a:t>Digitale Signatur</a:t>
            </a:r>
            <a:endParaRPr lang="en-US" sz="2400" dirty="0"/>
          </a:p>
        </p:txBody>
      </p:sp>
      <p:sp>
        <p:nvSpPr>
          <p:cNvPr id="25" name="Text 23"/>
          <p:cNvSpPr/>
          <p:nvPr/>
        </p:nvSpPr>
        <p:spPr>
          <a:xfrm>
            <a:off x="9525000" y="4738092"/>
            <a:ext cx="8382000" cy="385167"/>
          </a:xfrm>
          <a:prstGeom prst="rect">
            <a:avLst/>
          </a:prstGeom>
          <a:noFill/>
          <a:ln/>
        </p:spPr>
        <p:txBody>
          <a:bodyPr wrap="square" lIns="25400" tIns="25400" rIns="25400" bIns="25400" rtlCol="0" anchor="t">
            <a:normAutofit/>
          </a:bodyPr>
          <a:lstStyle/>
          <a:p>
            <a:pPr algn="l" indent="0" marL="0">
              <a:lnSpc>
                <a:spcPct val="117581"/>
              </a:lnSpc>
              <a:buNone/>
            </a:pPr>
            <a:r>
              <a:rPr lang="en-US" sz="2025" dirty="0">
                <a:solidFill>
                  <a:srgbClr val="64748B"/>
                </a:solidFill>
                <a:latin typeface="Arial" pitchFamily="34" charset="0"/>
                <a:ea typeface="Arial" pitchFamily="34" charset="-122"/>
                <a:cs typeface="Arial" pitchFamily="34" charset="-120"/>
              </a:rPr>
              <a:t>Ausgestellte Dokumente fälschungssicher</a:t>
            </a:r>
            <a:endParaRPr lang="en-US" sz="2025" dirty="0"/>
          </a:p>
        </p:txBody>
      </p:sp>
      <p:sp>
        <p:nvSpPr>
          <p:cNvPr id="26" name="Shape 24"/>
          <p:cNvSpPr/>
          <p:nvPr/>
        </p:nvSpPr>
        <p:spPr>
          <a:xfrm>
            <a:off x="9525000" y="6422827"/>
            <a:ext cx="7620000" cy="9525"/>
          </a:xfrm>
          <a:prstGeom prst="rect">
            <a:avLst/>
          </a:prstGeom>
          <a:solidFill>
            <a:srgbClr val="E2E8F0"/>
          </a:solidFill>
          <a:ln/>
        </p:spPr>
      </p:sp>
      <p:sp>
        <p:nvSpPr>
          <p:cNvPr id="27" name="Text 25"/>
          <p:cNvSpPr/>
          <p:nvPr/>
        </p:nvSpPr>
        <p:spPr>
          <a:xfrm>
            <a:off x="9525000" y="5475684"/>
            <a:ext cx="8382000" cy="390525"/>
          </a:xfrm>
          <a:prstGeom prst="rect">
            <a:avLst/>
          </a:prstGeom>
          <a:noFill/>
          <a:ln/>
        </p:spPr>
        <p:txBody>
          <a:bodyPr wrap="square" lIns="25400" tIns="25400" rIns="25400" bIns="25400" rtlCol="0" anchor="t">
            <a:normAutofit/>
          </a:bodyPr>
          <a:lstStyle/>
          <a:p>
            <a:pPr algn="l" indent="0" marL="0">
              <a:buNone/>
            </a:pPr>
            <a:r>
              <a:rPr lang="en-US" sz="2400" b="1" dirty="0">
                <a:solidFill>
                  <a:srgbClr val="0D3A5C"/>
                </a:solidFill>
                <a:latin typeface="Arial" pitchFamily="34" charset="0"/>
                <a:ea typeface="Arial" pitchFamily="34" charset="-122"/>
                <a:cs typeface="Arial" pitchFamily="34" charset="-120"/>
              </a:rPr>
              <a:t>Maschinenlesbarer Export</a:t>
            </a:r>
            <a:endParaRPr lang="en-US" sz="2400" dirty="0"/>
          </a:p>
        </p:txBody>
      </p:sp>
      <p:sp>
        <p:nvSpPr>
          <p:cNvPr id="28" name="Text 26"/>
          <p:cNvSpPr/>
          <p:nvPr/>
        </p:nvSpPr>
        <p:spPr>
          <a:xfrm>
            <a:off x="9525000" y="5885259"/>
            <a:ext cx="8382000" cy="385167"/>
          </a:xfrm>
          <a:prstGeom prst="rect">
            <a:avLst/>
          </a:prstGeom>
          <a:noFill/>
          <a:ln/>
        </p:spPr>
        <p:txBody>
          <a:bodyPr wrap="square" lIns="25400" tIns="25400" rIns="25400" bIns="25400" rtlCol="0" anchor="t">
            <a:normAutofit/>
          </a:bodyPr>
          <a:lstStyle/>
          <a:p>
            <a:pPr algn="l" indent="0" marL="0">
              <a:lnSpc>
                <a:spcPct val="117581"/>
              </a:lnSpc>
              <a:buNone/>
            </a:pPr>
            <a:r>
              <a:rPr lang="en-US" sz="2025" dirty="0">
                <a:solidFill>
                  <a:srgbClr val="64748B"/>
                </a:solidFill>
                <a:latin typeface="Arial" pitchFamily="34" charset="0"/>
                <a:ea typeface="Arial" pitchFamily="34" charset="-122"/>
                <a:cs typeface="Arial" pitchFamily="34" charset="-120"/>
              </a:rPr>
              <a:t>Anschluss an Datenbank und Datenformat, sobald festgelegt</a:t>
            </a:r>
            <a:endParaRPr lang="en-US" sz="2025" dirty="0"/>
          </a:p>
        </p:txBody>
      </p:sp>
      <p:sp>
        <p:nvSpPr>
          <p:cNvPr id="29" name="Shape 27"/>
          <p:cNvSpPr/>
          <p:nvPr/>
        </p:nvSpPr>
        <p:spPr>
          <a:xfrm>
            <a:off x="9525000" y="7569994"/>
            <a:ext cx="7620000" cy="9525"/>
          </a:xfrm>
          <a:prstGeom prst="rect">
            <a:avLst/>
          </a:prstGeom>
          <a:solidFill>
            <a:srgbClr val="E2E8F0"/>
          </a:solidFill>
          <a:ln/>
        </p:spPr>
      </p:sp>
      <p:sp>
        <p:nvSpPr>
          <p:cNvPr id="30" name="Text 28"/>
          <p:cNvSpPr/>
          <p:nvPr/>
        </p:nvSpPr>
        <p:spPr>
          <a:xfrm>
            <a:off x="9525000" y="6622852"/>
            <a:ext cx="8382000" cy="390525"/>
          </a:xfrm>
          <a:prstGeom prst="rect">
            <a:avLst/>
          </a:prstGeom>
          <a:noFill/>
          <a:ln/>
        </p:spPr>
        <p:txBody>
          <a:bodyPr wrap="square" lIns="25400" tIns="25400" rIns="25400" bIns="25400" rtlCol="0" anchor="t">
            <a:normAutofit/>
          </a:bodyPr>
          <a:lstStyle/>
          <a:p>
            <a:pPr algn="l" indent="0" marL="0">
              <a:buNone/>
            </a:pPr>
            <a:r>
              <a:rPr lang="en-US" sz="2400" b="1" dirty="0">
                <a:solidFill>
                  <a:srgbClr val="0D3A5C"/>
                </a:solidFill>
                <a:latin typeface="Arial" pitchFamily="34" charset="0"/>
                <a:ea typeface="Arial" pitchFamily="34" charset="-122"/>
                <a:cs typeface="Arial" pitchFamily="34" charset="-120"/>
              </a:rPr>
              <a:t>Fortschreibung</a:t>
            </a:r>
            <a:endParaRPr lang="en-US" sz="2400" dirty="0"/>
          </a:p>
        </p:txBody>
      </p:sp>
      <p:sp>
        <p:nvSpPr>
          <p:cNvPr id="31" name="Text 29"/>
          <p:cNvSpPr/>
          <p:nvPr/>
        </p:nvSpPr>
        <p:spPr>
          <a:xfrm>
            <a:off x="9525000" y="7032427"/>
            <a:ext cx="8382000" cy="385167"/>
          </a:xfrm>
          <a:prstGeom prst="rect">
            <a:avLst/>
          </a:prstGeom>
          <a:noFill/>
          <a:ln/>
        </p:spPr>
        <p:txBody>
          <a:bodyPr wrap="square" lIns="25400" tIns="25400" rIns="25400" bIns="25400" rtlCol="0" anchor="t">
            <a:normAutofit/>
          </a:bodyPr>
          <a:lstStyle/>
          <a:p>
            <a:pPr algn="l" indent="0" marL="0">
              <a:lnSpc>
                <a:spcPct val="117581"/>
              </a:lnSpc>
              <a:buNone/>
            </a:pPr>
            <a:r>
              <a:rPr lang="en-US" sz="2025" dirty="0">
                <a:solidFill>
                  <a:srgbClr val="64748B"/>
                </a:solidFill>
                <a:latin typeface="Arial" pitchFamily="34" charset="0"/>
                <a:ea typeface="Arial" pitchFamily="34" charset="-122"/>
                <a:cs typeface="Arial" pitchFamily="34" charset="-120"/>
              </a:rPr>
              <a:t>Jede Sanierung aktualisiert den Pass statt eines Neuausweises</a:t>
            </a:r>
            <a:endParaRPr lang="en-US" sz="2025" dirty="0"/>
          </a:p>
        </p:txBody>
      </p:sp>
      <p:sp>
        <p:nvSpPr>
          <p:cNvPr id="32" name="Text 30"/>
          <p:cNvSpPr/>
          <p:nvPr/>
        </p:nvSpPr>
        <p:spPr>
          <a:xfrm>
            <a:off x="1143000" y="9403259"/>
            <a:ext cx="16482060" cy="65514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64748B"/>
                </a:solidFill>
                <a:latin typeface="Arial" pitchFamily="34" charset="0"/>
                <a:ea typeface="Arial" pitchFamily="34" charset="-122"/>
                <a:cs typeface="Arial" pitchFamily="34" charset="-120"/>
              </a:rPr>
              <a:t>Validierung gegen Fälle der 18599 Gütegemeinschaft, 17.08.2026 · DIN V 18599 = Norm zur energetischen Bewertung von Gebäuden · QR = Quick Response · EPBD = EU-Gebäuderichtlinie</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5F7FA"/>
        </a:solidFill>
      </p:bgPr>
    </p:bg>
    <p:spTree>
      <p:nvGrpSpPr>
        <p:cNvPr id="1" name=""/>
        <p:cNvGrpSpPr/>
        <p:nvPr/>
      </p:nvGrpSpPr>
      <p:grpSpPr>
        <a:xfrm>
          <a:off x="0" y="0"/>
          <a:ext cx="0" cy="0"/>
          <a:chOff x="0" y="0"/>
          <a:chExt cx="0" cy="0"/>
        </a:xfrm>
      </p:grpSpPr>
      <p:sp>
        <p:nvSpPr>
          <p:cNvPr id="2" name="Text 0"/>
          <p:cNvSpPr/>
          <p:nvPr/>
        </p:nvSpPr>
        <p:spPr>
          <a:xfrm>
            <a:off x="1143000" y="952500"/>
            <a:ext cx="17602200" cy="333375"/>
          </a:xfrm>
          <a:prstGeom prst="rect">
            <a:avLst/>
          </a:prstGeom>
          <a:noFill/>
          <a:ln/>
        </p:spPr>
        <p:txBody>
          <a:bodyPr wrap="square" lIns="25400" tIns="25400" rIns="25400" bIns="25400" rtlCol="0" anchor="t">
            <a:normAutofit/>
          </a:bodyPr>
          <a:lstStyle/>
          <a:p>
            <a:pPr algn="l" indent="0" marL="0">
              <a:buNone/>
            </a:pPr>
            <a:r>
              <a:rPr lang="en-US" sz="1950" b="1" spc="38" kern="0" dirty="0">
                <a:solidFill>
                  <a:srgbClr val="00A0D2"/>
                </a:solidFill>
                <a:latin typeface="Arial" pitchFamily="34" charset="0"/>
                <a:ea typeface="Arial" pitchFamily="34" charset="-122"/>
                <a:cs typeface="Arial" pitchFamily="34" charset="-120"/>
              </a:rPr>
              <a:t>05 · DIGITALISIERUNG</a:t>
            </a:r>
            <a:endParaRPr lang="en-US" sz="1950" dirty="0"/>
          </a:p>
        </p:txBody>
      </p:sp>
      <p:sp>
        <p:nvSpPr>
          <p:cNvPr id="3" name="Text 1"/>
          <p:cNvSpPr/>
          <p:nvPr/>
        </p:nvSpPr>
        <p:spPr>
          <a:xfrm>
            <a:off x="1143000" y="1400175"/>
            <a:ext cx="17602200" cy="742950"/>
          </a:xfrm>
          <a:prstGeom prst="rect">
            <a:avLst/>
          </a:prstGeom>
          <a:noFill/>
          <a:ln/>
        </p:spPr>
        <p:txBody>
          <a:bodyPr wrap="square" lIns="25400" tIns="25400" rIns="25400" bIns="25400" rtlCol="0" anchor="t">
            <a:normAutofit/>
          </a:bodyPr>
          <a:lstStyle/>
          <a:p>
            <a:pPr algn="l" indent="0" marL="0">
              <a:buNone/>
            </a:pPr>
            <a:r>
              <a:rPr lang="en-US" sz="4800" b="1" spc="-75" kern="0" dirty="0">
                <a:solidFill>
                  <a:srgbClr val="0D3A5C"/>
                </a:solidFill>
                <a:latin typeface="Arial" pitchFamily="34" charset="0"/>
                <a:ea typeface="Arial" pitchFamily="34" charset="-122"/>
                <a:cs typeface="Arial" pitchFamily="34" charset="-120"/>
              </a:rPr>
              <a:t>Gebäudepass in der Vermarktung</a:t>
            </a:r>
            <a:endParaRPr lang="en-US" sz="4800" dirty="0"/>
          </a:p>
        </p:txBody>
      </p:sp>
      <p:sp>
        <p:nvSpPr>
          <p:cNvPr id="4" name="Shape 2"/>
          <p:cNvSpPr/>
          <p:nvPr/>
        </p:nvSpPr>
        <p:spPr>
          <a:xfrm>
            <a:off x="1143000" y="2638425"/>
            <a:ext cx="3800475" cy="3580805"/>
          </a:xfrm>
          <a:prstGeom prst="roundRect">
            <a:avLst>
              <a:gd name="adj" fmla="val 3724"/>
            </a:avLst>
          </a:prstGeom>
          <a:solidFill>
            <a:srgbClr val="FFFFFF"/>
          </a:solidFill>
          <a:ln w="9525">
            <a:solidFill>
              <a:srgbClr val="E2E8F0"/>
            </a:solidFill>
            <a:prstDash val="solid"/>
          </a:ln>
        </p:spPr>
      </p:sp>
      <p:sp>
        <p:nvSpPr>
          <p:cNvPr id="5" name="Shape 3"/>
          <p:cNvSpPr/>
          <p:nvPr/>
        </p:nvSpPr>
        <p:spPr>
          <a:xfrm>
            <a:off x="1152525" y="2647950"/>
            <a:ext cx="3781425" cy="38100"/>
          </a:xfrm>
          <a:prstGeom prst="rect">
            <a:avLst/>
          </a:prstGeom>
          <a:gradFill rotWithShape="1">
            <a:gsLst>
              <a:gs pos="0">
                <a:srgbClr val="00A0D2">
                  <a:alpha val="100000"/>
                </a:srgbClr>
              </a:gs>
              <a:gs pos="100000">
                <a:srgbClr val="00C5E5">
                  <a:alpha val="100000"/>
                </a:srgbClr>
              </a:gs>
            </a:gsLst>
            <a:lin ang="0" scaled="0"/>
          </a:gradFill>
          <a:ln/>
        </p:spPr>
      </p:sp>
      <p:sp>
        <p:nvSpPr>
          <p:cNvPr id="6" name="Text 4"/>
          <p:cNvSpPr/>
          <p:nvPr/>
        </p:nvSpPr>
        <p:spPr>
          <a:xfrm>
            <a:off x="1533525" y="3028950"/>
            <a:ext cx="3321368" cy="590550"/>
          </a:xfrm>
          <a:prstGeom prst="rect">
            <a:avLst/>
          </a:prstGeom>
          <a:noFill/>
          <a:ln/>
        </p:spPr>
        <p:txBody>
          <a:bodyPr wrap="square" lIns="25400" tIns="25400" rIns="25400" bIns="25400" rtlCol="0" anchor="t">
            <a:normAutofit/>
          </a:bodyPr>
          <a:lstStyle/>
          <a:p>
            <a:pPr algn="l" indent="0" marL="0">
              <a:buNone/>
            </a:pPr>
            <a:r>
              <a:rPr lang="en-US" sz="3300" dirty="0">
                <a:solidFill>
                  <a:srgbClr val="FFFFFF"/>
                </a:solidFill>
                <a:latin typeface="Arial" pitchFamily="34" charset="0"/>
                <a:ea typeface="Arial" pitchFamily="34" charset="-122"/>
                <a:cs typeface="Arial" pitchFamily="34" charset="-120"/>
              </a:rPr>
              <a:t>📄</a:t>
            </a:r>
            <a:endParaRPr lang="en-US" sz="3300" dirty="0"/>
          </a:p>
        </p:txBody>
      </p:sp>
      <p:sp>
        <p:nvSpPr>
          <p:cNvPr id="7" name="Text 5"/>
          <p:cNvSpPr/>
          <p:nvPr/>
        </p:nvSpPr>
        <p:spPr>
          <a:xfrm>
            <a:off x="1533525" y="3733800"/>
            <a:ext cx="3110008" cy="860822"/>
          </a:xfrm>
          <a:prstGeom prst="rect">
            <a:avLst/>
          </a:prstGeom>
          <a:noFill/>
          <a:ln/>
        </p:spPr>
        <p:txBody>
          <a:bodyPr wrap="square" lIns="25400" tIns="25400" rIns="25400" bIns="25400" rtlCol="0" anchor="t">
            <a:normAutofit/>
          </a:bodyPr>
          <a:lstStyle/>
          <a:p>
            <a:pPr algn="l" indent="0" marL="0">
              <a:lnSpc>
                <a:spcPct val="102857"/>
              </a:lnSpc>
              <a:buNone/>
            </a:pPr>
            <a:r>
              <a:rPr lang="en-US" sz="2700" b="1" dirty="0">
                <a:solidFill>
                  <a:srgbClr val="0D3A5C"/>
                </a:solidFill>
                <a:latin typeface="Arial" pitchFamily="34" charset="0"/>
                <a:ea typeface="Arial" pitchFamily="34" charset="-122"/>
                <a:cs typeface="Arial" pitchFamily="34" charset="-120"/>
              </a:rPr>
              <a:t>Pflichtangaben aus einer Quelle</a:t>
            </a:r>
            <a:endParaRPr lang="en-US" sz="2700" dirty="0"/>
          </a:p>
        </p:txBody>
      </p:sp>
      <p:sp>
        <p:nvSpPr>
          <p:cNvPr id="8" name="Text 6"/>
          <p:cNvSpPr/>
          <p:nvPr/>
        </p:nvSpPr>
        <p:spPr>
          <a:xfrm>
            <a:off x="1533525" y="4708922"/>
            <a:ext cx="3110008" cy="1157883"/>
          </a:xfrm>
          <a:prstGeom prst="rect">
            <a:avLst/>
          </a:prstGeom>
          <a:noFill/>
          <a:ln/>
        </p:spPr>
        <p:txBody>
          <a:bodyPr wrap="square" lIns="25400" tIns="25400" rIns="25400" bIns="25400" rtlCol="0" anchor="t">
            <a:normAutofit/>
          </a:bodyPr>
          <a:lstStyle/>
          <a:p>
            <a:pPr algn="l" indent="0" marL="0">
              <a:lnSpc>
                <a:spcPct val="122500"/>
              </a:lnSpc>
              <a:buNone/>
            </a:pPr>
            <a:r>
              <a:rPr lang="en-US" sz="2100" dirty="0">
                <a:solidFill>
                  <a:srgbClr val="64748B"/>
                </a:solidFill>
                <a:latin typeface="Arial" pitchFamily="34" charset="0"/>
                <a:ea typeface="Arial" pitchFamily="34" charset="-122"/>
                <a:cs typeface="Arial" pitchFamily="34" charset="-120"/>
              </a:rPr>
              <a:t>Inserat, Exposé und Ausweis zeigen dieselben Werte nach § 87 GModG</a:t>
            </a:r>
            <a:endParaRPr lang="en-US" sz="2100" dirty="0"/>
          </a:p>
        </p:txBody>
      </p:sp>
      <p:sp>
        <p:nvSpPr>
          <p:cNvPr id="9" name="Shape 7"/>
          <p:cNvSpPr/>
          <p:nvPr/>
        </p:nvSpPr>
        <p:spPr>
          <a:xfrm>
            <a:off x="5210175" y="2638425"/>
            <a:ext cx="3800475" cy="3580805"/>
          </a:xfrm>
          <a:prstGeom prst="roundRect">
            <a:avLst>
              <a:gd name="adj" fmla="val 3724"/>
            </a:avLst>
          </a:prstGeom>
          <a:solidFill>
            <a:srgbClr val="FFFFFF"/>
          </a:solidFill>
          <a:ln w="9525">
            <a:solidFill>
              <a:srgbClr val="E2E8F0"/>
            </a:solidFill>
            <a:prstDash val="solid"/>
          </a:ln>
        </p:spPr>
      </p:sp>
      <p:sp>
        <p:nvSpPr>
          <p:cNvPr id="10" name="Shape 8"/>
          <p:cNvSpPr/>
          <p:nvPr/>
        </p:nvSpPr>
        <p:spPr>
          <a:xfrm>
            <a:off x="5219700" y="2647950"/>
            <a:ext cx="3781425" cy="38100"/>
          </a:xfrm>
          <a:prstGeom prst="rect">
            <a:avLst/>
          </a:prstGeom>
          <a:gradFill rotWithShape="1">
            <a:gsLst>
              <a:gs pos="0">
                <a:srgbClr val="00A0D2">
                  <a:alpha val="100000"/>
                </a:srgbClr>
              </a:gs>
              <a:gs pos="100000">
                <a:srgbClr val="00C5E5">
                  <a:alpha val="100000"/>
                </a:srgbClr>
              </a:gs>
            </a:gsLst>
            <a:lin ang="0" scaled="0"/>
          </a:gradFill>
          <a:ln/>
        </p:spPr>
      </p:sp>
      <p:sp>
        <p:nvSpPr>
          <p:cNvPr id="11" name="Text 9"/>
          <p:cNvSpPr/>
          <p:nvPr/>
        </p:nvSpPr>
        <p:spPr>
          <a:xfrm>
            <a:off x="5600700" y="3028950"/>
            <a:ext cx="3321368" cy="590550"/>
          </a:xfrm>
          <a:prstGeom prst="rect">
            <a:avLst/>
          </a:prstGeom>
          <a:noFill/>
          <a:ln/>
        </p:spPr>
        <p:txBody>
          <a:bodyPr wrap="square" lIns="25400" tIns="25400" rIns="25400" bIns="25400" rtlCol="0" anchor="t">
            <a:normAutofit/>
          </a:bodyPr>
          <a:lstStyle/>
          <a:p>
            <a:pPr algn="l" indent="0" marL="0">
              <a:buNone/>
            </a:pPr>
            <a:r>
              <a:rPr lang="en-US" sz="3300" dirty="0">
                <a:solidFill>
                  <a:srgbClr val="FFFFFF"/>
                </a:solidFill>
                <a:latin typeface="Arial" pitchFamily="34" charset="0"/>
                <a:ea typeface="Arial" pitchFamily="34" charset="-122"/>
                <a:cs typeface="Arial" pitchFamily="34" charset="-120"/>
              </a:rPr>
              <a:t>🏠</a:t>
            </a:r>
            <a:endParaRPr lang="en-US" sz="3300" dirty="0"/>
          </a:p>
        </p:txBody>
      </p:sp>
      <p:sp>
        <p:nvSpPr>
          <p:cNvPr id="12" name="Text 10"/>
          <p:cNvSpPr/>
          <p:nvPr/>
        </p:nvSpPr>
        <p:spPr>
          <a:xfrm>
            <a:off x="5600700" y="3733800"/>
            <a:ext cx="3110008" cy="860822"/>
          </a:xfrm>
          <a:prstGeom prst="rect">
            <a:avLst/>
          </a:prstGeom>
          <a:noFill/>
          <a:ln/>
        </p:spPr>
        <p:txBody>
          <a:bodyPr wrap="square" lIns="25400" tIns="25400" rIns="25400" bIns="25400" rtlCol="0" anchor="t">
            <a:normAutofit/>
          </a:bodyPr>
          <a:lstStyle/>
          <a:p>
            <a:pPr algn="l" indent="0" marL="0">
              <a:lnSpc>
                <a:spcPct val="102857"/>
              </a:lnSpc>
              <a:buNone/>
            </a:pPr>
            <a:r>
              <a:rPr lang="en-US" sz="2700" b="1" dirty="0">
                <a:solidFill>
                  <a:srgbClr val="0D3A5C"/>
                </a:solidFill>
                <a:latin typeface="Arial" pitchFamily="34" charset="0"/>
                <a:ea typeface="Arial" pitchFamily="34" charset="-122"/>
                <a:cs typeface="Arial" pitchFamily="34" charset="-120"/>
              </a:rPr>
              <a:t>Sanierungsfahrplan zum Objekt</a:t>
            </a:r>
            <a:endParaRPr lang="en-US" sz="2700" dirty="0"/>
          </a:p>
        </p:txBody>
      </p:sp>
      <p:sp>
        <p:nvSpPr>
          <p:cNvPr id="13" name="Text 11"/>
          <p:cNvSpPr/>
          <p:nvPr/>
        </p:nvSpPr>
        <p:spPr>
          <a:xfrm>
            <a:off x="5600700" y="4708922"/>
            <a:ext cx="3110008" cy="1157883"/>
          </a:xfrm>
          <a:prstGeom prst="rect">
            <a:avLst/>
          </a:prstGeom>
          <a:noFill/>
          <a:ln/>
        </p:spPr>
        <p:txBody>
          <a:bodyPr wrap="square" lIns="25400" tIns="25400" rIns="25400" bIns="25400" rtlCol="0" anchor="t">
            <a:normAutofit/>
          </a:bodyPr>
          <a:lstStyle/>
          <a:p>
            <a:pPr algn="l" indent="0" marL="0">
              <a:lnSpc>
                <a:spcPct val="122500"/>
              </a:lnSpc>
              <a:buNone/>
            </a:pPr>
            <a:r>
              <a:rPr lang="en-US" sz="2100" dirty="0">
                <a:solidFill>
                  <a:srgbClr val="64748B"/>
                </a:solidFill>
                <a:latin typeface="Arial" pitchFamily="34" charset="0"/>
                <a:ea typeface="Arial" pitchFamily="34" charset="-122"/>
                <a:cs typeface="Arial" pitchFamily="34" charset="-120"/>
              </a:rPr>
              <a:t>Käufer sehen Maßnahmen, Reihenfolge und Kosten</a:t>
            </a:r>
            <a:endParaRPr lang="en-US" sz="2100" dirty="0"/>
          </a:p>
        </p:txBody>
      </p:sp>
      <p:sp>
        <p:nvSpPr>
          <p:cNvPr id="14" name="Shape 12"/>
          <p:cNvSpPr/>
          <p:nvPr/>
        </p:nvSpPr>
        <p:spPr>
          <a:xfrm>
            <a:off x="9277350" y="2638425"/>
            <a:ext cx="3800475" cy="3580805"/>
          </a:xfrm>
          <a:prstGeom prst="roundRect">
            <a:avLst>
              <a:gd name="adj" fmla="val 3724"/>
            </a:avLst>
          </a:prstGeom>
          <a:solidFill>
            <a:srgbClr val="FFFFFF"/>
          </a:solidFill>
          <a:ln w="9525">
            <a:solidFill>
              <a:srgbClr val="E2E8F0"/>
            </a:solidFill>
            <a:prstDash val="solid"/>
          </a:ln>
        </p:spPr>
      </p:sp>
      <p:sp>
        <p:nvSpPr>
          <p:cNvPr id="15" name="Shape 13"/>
          <p:cNvSpPr/>
          <p:nvPr/>
        </p:nvSpPr>
        <p:spPr>
          <a:xfrm>
            <a:off x="9286875" y="2647950"/>
            <a:ext cx="3781425" cy="38100"/>
          </a:xfrm>
          <a:prstGeom prst="rect">
            <a:avLst/>
          </a:prstGeom>
          <a:gradFill rotWithShape="1">
            <a:gsLst>
              <a:gs pos="0">
                <a:srgbClr val="00A0D2">
                  <a:alpha val="100000"/>
                </a:srgbClr>
              </a:gs>
              <a:gs pos="100000">
                <a:srgbClr val="00C5E5">
                  <a:alpha val="100000"/>
                </a:srgbClr>
              </a:gs>
            </a:gsLst>
            <a:lin ang="0" scaled="0"/>
          </a:gradFill>
          <a:ln/>
        </p:spPr>
      </p:sp>
      <p:sp>
        <p:nvSpPr>
          <p:cNvPr id="16" name="Text 14"/>
          <p:cNvSpPr/>
          <p:nvPr/>
        </p:nvSpPr>
        <p:spPr>
          <a:xfrm>
            <a:off x="9667875" y="3028950"/>
            <a:ext cx="3321368" cy="590550"/>
          </a:xfrm>
          <a:prstGeom prst="rect">
            <a:avLst/>
          </a:prstGeom>
          <a:noFill/>
          <a:ln/>
        </p:spPr>
        <p:txBody>
          <a:bodyPr wrap="square" lIns="25400" tIns="25400" rIns="25400" bIns="25400" rtlCol="0" anchor="t">
            <a:normAutofit/>
          </a:bodyPr>
          <a:lstStyle/>
          <a:p>
            <a:pPr algn="l" indent="0" marL="0">
              <a:buNone/>
            </a:pPr>
            <a:r>
              <a:rPr lang="en-US" sz="3300" dirty="0">
                <a:solidFill>
                  <a:srgbClr val="FFFFFF"/>
                </a:solidFill>
                <a:latin typeface="Arial" pitchFamily="34" charset="0"/>
                <a:ea typeface="Arial" pitchFamily="34" charset="-122"/>
                <a:cs typeface="Arial" pitchFamily="34" charset="-120"/>
              </a:rPr>
              <a:t>🔬</a:t>
            </a:r>
            <a:endParaRPr lang="en-US" sz="3300" dirty="0"/>
          </a:p>
        </p:txBody>
      </p:sp>
      <p:sp>
        <p:nvSpPr>
          <p:cNvPr id="17" name="Text 15"/>
          <p:cNvSpPr/>
          <p:nvPr/>
        </p:nvSpPr>
        <p:spPr>
          <a:xfrm>
            <a:off x="9667875" y="3733800"/>
            <a:ext cx="3110008" cy="860822"/>
          </a:xfrm>
          <a:prstGeom prst="rect">
            <a:avLst/>
          </a:prstGeom>
          <a:noFill/>
          <a:ln/>
        </p:spPr>
        <p:txBody>
          <a:bodyPr wrap="square" lIns="25400" tIns="25400" rIns="25400" bIns="25400" rtlCol="0" anchor="t">
            <a:normAutofit/>
          </a:bodyPr>
          <a:lstStyle/>
          <a:p>
            <a:pPr algn="l" indent="0" marL="0">
              <a:lnSpc>
                <a:spcPct val="102857"/>
              </a:lnSpc>
              <a:buNone/>
            </a:pPr>
            <a:r>
              <a:rPr lang="en-US" sz="2700" b="1" dirty="0">
                <a:solidFill>
                  <a:srgbClr val="0D3A5C"/>
                </a:solidFill>
                <a:latin typeface="Arial" pitchFamily="34" charset="0"/>
                <a:ea typeface="Arial" pitchFamily="34" charset="-122"/>
                <a:cs typeface="Arial" pitchFamily="34" charset="-120"/>
              </a:rPr>
              <a:t>Nachvollziehbare Werte</a:t>
            </a:r>
            <a:endParaRPr lang="en-US" sz="2700" dirty="0"/>
          </a:p>
        </p:txBody>
      </p:sp>
      <p:sp>
        <p:nvSpPr>
          <p:cNvPr id="18" name="Text 16"/>
          <p:cNvSpPr/>
          <p:nvPr/>
        </p:nvSpPr>
        <p:spPr>
          <a:xfrm>
            <a:off x="9667875" y="4708922"/>
            <a:ext cx="3110008" cy="1157883"/>
          </a:xfrm>
          <a:prstGeom prst="rect">
            <a:avLst/>
          </a:prstGeom>
          <a:noFill/>
          <a:ln/>
        </p:spPr>
        <p:txBody>
          <a:bodyPr wrap="square" lIns="25400" tIns="25400" rIns="25400" bIns="25400" rtlCol="0" anchor="t">
            <a:normAutofit/>
          </a:bodyPr>
          <a:lstStyle/>
          <a:p>
            <a:pPr algn="l" indent="0" marL="0">
              <a:lnSpc>
                <a:spcPct val="122500"/>
              </a:lnSpc>
              <a:buNone/>
            </a:pPr>
            <a:r>
              <a:rPr lang="en-US" sz="2100" dirty="0">
                <a:solidFill>
                  <a:srgbClr val="64748B"/>
                </a:solidFill>
                <a:latin typeface="Arial" pitchFamily="34" charset="0"/>
                <a:ea typeface="Arial" pitchFamily="34" charset="-122"/>
                <a:cs typeface="Arial" pitchFamily="34" charset="-120"/>
              </a:rPr>
              <a:t>Herkunft und Normfassung stehen bei jedem Kennwert</a:t>
            </a:r>
            <a:endParaRPr lang="en-US" sz="2100" dirty="0"/>
          </a:p>
        </p:txBody>
      </p:sp>
      <p:sp>
        <p:nvSpPr>
          <p:cNvPr id="19" name="Shape 17"/>
          <p:cNvSpPr/>
          <p:nvPr/>
        </p:nvSpPr>
        <p:spPr>
          <a:xfrm>
            <a:off x="13344525" y="2638425"/>
            <a:ext cx="3800475" cy="3580805"/>
          </a:xfrm>
          <a:prstGeom prst="roundRect">
            <a:avLst>
              <a:gd name="adj" fmla="val 3724"/>
            </a:avLst>
          </a:prstGeom>
          <a:solidFill>
            <a:srgbClr val="FFFFFF"/>
          </a:solidFill>
          <a:ln w="9525">
            <a:solidFill>
              <a:srgbClr val="E2E8F0"/>
            </a:solidFill>
            <a:prstDash val="solid"/>
          </a:ln>
        </p:spPr>
      </p:sp>
      <p:sp>
        <p:nvSpPr>
          <p:cNvPr id="20" name="Shape 18"/>
          <p:cNvSpPr/>
          <p:nvPr/>
        </p:nvSpPr>
        <p:spPr>
          <a:xfrm>
            <a:off x="13354050" y="2647950"/>
            <a:ext cx="3781425" cy="38100"/>
          </a:xfrm>
          <a:prstGeom prst="rect">
            <a:avLst/>
          </a:prstGeom>
          <a:gradFill rotWithShape="1">
            <a:gsLst>
              <a:gs pos="0">
                <a:srgbClr val="00A0D2">
                  <a:alpha val="100000"/>
                </a:srgbClr>
              </a:gs>
              <a:gs pos="100000">
                <a:srgbClr val="00C5E5">
                  <a:alpha val="100000"/>
                </a:srgbClr>
              </a:gs>
            </a:gsLst>
            <a:lin ang="0" scaled="0"/>
          </a:gradFill>
          <a:ln/>
        </p:spPr>
      </p:sp>
      <p:sp>
        <p:nvSpPr>
          <p:cNvPr id="21" name="Text 19"/>
          <p:cNvSpPr/>
          <p:nvPr/>
        </p:nvSpPr>
        <p:spPr>
          <a:xfrm>
            <a:off x="13735050" y="3028950"/>
            <a:ext cx="3321368" cy="590550"/>
          </a:xfrm>
          <a:prstGeom prst="rect">
            <a:avLst/>
          </a:prstGeom>
          <a:noFill/>
          <a:ln/>
        </p:spPr>
        <p:txBody>
          <a:bodyPr wrap="square" lIns="25400" tIns="25400" rIns="25400" bIns="25400" rtlCol="0" anchor="t">
            <a:normAutofit/>
          </a:bodyPr>
          <a:lstStyle/>
          <a:p>
            <a:pPr algn="l" indent="0" marL="0">
              <a:buNone/>
            </a:pPr>
            <a:r>
              <a:rPr lang="en-US" sz="3300" dirty="0">
                <a:solidFill>
                  <a:srgbClr val="FFFFFF"/>
                </a:solidFill>
                <a:latin typeface="Arial" pitchFamily="34" charset="0"/>
                <a:ea typeface="Arial" pitchFamily="34" charset="-122"/>
                <a:cs typeface="Arial" pitchFamily="34" charset="-120"/>
              </a:rPr>
              <a:t>💰</a:t>
            </a:r>
            <a:endParaRPr lang="en-US" sz="3300" dirty="0"/>
          </a:p>
        </p:txBody>
      </p:sp>
      <p:sp>
        <p:nvSpPr>
          <p:cNvPr id="22" name="Text 20"/>
          <p:cNvSpPr/>
          <p:nvPr/>
        </p:nvSpPr>
        <p:spPr>
          <a:xfrm>
            <a:off x="13735050" y="3733800"/>
            <a:ext cx="3110008" cy="860822"/>
          </a:xfrm>
          <a:prstGeom prst="rect">
            <a:avLst/>
          </a:prstGeom>
          <a:noFill/>
          <a:ln/>
        </p:spPr>
        <p:txBody>
          <a:bodyPr wrap="square" lIns="25400" tIns="25400" rIns="25400" bIns="25400" rtlCol="0" anchor="t">
            <a:normAutofit/>
          </a:bodyPr>
          <a:lstStyle/>
          <a:p>
            <a:pPr algn="l" indent="0" marL="0">
              <a:lnSpc>
                <a:spcPct val="102857"/>
              </a:lnSpc>
              <a:buNone/>
            </a:pPr>
            <a:r>
              <a:rPr lang="en-US" sz="2700" b="1" dirty="0">
                <a:solidFill>
                  <a:srgbClr val="0D3A5C"/>
                </a:solidFill>
                <a:latin typeface="Arial" pitchFamily="34" charset="0"/>
                <a:ea typeface="Arial" pitchFamily="34" charset="-122"/>
                <a:cs typeface="Arial" pitchFamily="34" charset="-120"/>
              </a:rPr>
              <a:t>Bewertung und Finanzierung</a:t>
            </a:r>
            <a:endParaRPr lang="en-US" sz="2700" dirty="0"/>
          </a:p>
        </p:txBody>
      </p:sp>
      <p:sp>
        <p:nvSpPr>
          <p:cNvPr id="23" name="Text 21"/>
          <p:cNvSpPr/>
          <p:nvPr/>
        </p:nvSpPr>
        <p:spPr>
          <a:xfrm>
            <a:off x="13735050" y="4708922"/>
            <a:ext cx="3110008" cy="1157883"/>
          </a:xfrm>
          <a:prstGeom prst="rect">
            <a:avLst/>
          </a:prstGeom>
          <a:noFill/>
          <a:ln/>
        </p:spPr>
        <p:txBody>
          <a:bodyPr wrap="square" lIns="25400" tIns="25400" rIns="25400" bIns="25400" rtlCol="0" anchor="t">
            <a:normAutofit/>
          </a:bodyPr>
          <a:lstStyle/>
          <a:p>
            <a:pPr algn="l" indent="0" marL="0">
              <a:lnSpc>
                <a:spcPct val="122500"/>
              </a:lnSpc>
              <a:buNone/>
            </a:pPr>
            <a:r>
              <a:rPr lang="en-US" sz="2100" dirty="0">
                <a:solidFill>
                  <a:srgbClr val="64748B"/>
                </a:solidFill>
                <a:latin typeface="Arial" pitchFamily="34" charset="0"/>
                <a:ea typeface="Arial" pitchFamily="34" charset="-122"/>
                <a:cs typeface="Arial" pitchFamily="34" charset="-120"/>
              </a:rPr>
              <a:t>Belastbare Daten für Wertermittlung und Bankgespräch</a:t>
            </a:r>
            <a:endParaRPr lang="en-US" sz="2100" dirty="0"/>
          </a:p>
        </p:txBody>
      </p:sp>
      <p:sp>
        <p:nvSpPr>
          <p:cNvPr id="24" name="Text 22"/>
          <p:cNvSpPr/>
          <p:nvPr/>
        </p:nvSpPr>
        <p:spPr>
          <a:xfrm>
            <a:off x="1143000" y="6752630"/>
            <a:ext cx="14716125" cy="921841"/>
          </a:xfrm>
          <a:prstGeom prst="rect">
            <a:avLst/>
          </a:prstGeom>
          <a:noFill/>
          <a:ln/>
        </p:spPr>
        <p:txBody>
          <a:bodyPr wrap="square" lIns="25400" tIns="25400" rIns="25400" bIns="25400" rtlCol="0" anchor="t">
            <a:normAutofit/>
          </a:bodyPr>
          <a:lstStyle/>
          <a:p>
            <a:pPr algn="l" indent="0" marL="0">
              <a:lnSpc>
                <a:spcPct val="125405"/>
              </a:lnSpc>
              <a:buNone/>
            </a:pPr>
            <a:r>
              <a:rPr lang="en-US" sz="2400" dirty="0">
                <a:solidFill>
                  <a:srgbClr val="1E293B"/>
                </a:solidFill>
                <a:latin typeface="Arial" pitchFamily="34" charset="0"/>
                <a:ea typeface="Arial" pitchFamily="34" charset="-122"/>
                <a:cs typeface="Arial" pitchFamily="34" charset="-120"/>
              </a:rPr>
              <a:t>Der Gebäudepass ist eine technische Plattform zur Unterstützung der EPBD-Umsetzung. Nationale Ausweismuster und Datenformate stehen noch aus.</a:t>
            </a:r>
            <a:endParaRPr lang="en-US" sz="2400" dirty="0"/>
          </a:p>
        </p:txBody>
      </p:sp>
      <p:sp>
        <p:nvSpPr>
          <p:cNvPr id="25" name="Text 23"/>
          <p:cNvSpPr/>
          <p:nvPr/>
        </p:nvSpPr>
        <p:spPr>
          <a:xfrm>
            <a:off x="1143000" y="9711779"/>
            <a:ext cx="17602200" cy="34662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64748B"/>
                </a:solidFill>
                <a:latin typeface="Arial" pitchFamily="34" charset="0"/>
                <a:ea typeface="Arial" pitchFamily="34" charset="-122"/>
                <a:cs typeface="Arial" pitchFamily="34" charset="-120"/>
              </a:rPr>
              <a:t>GModG = Gebäudemodernisierungsgesetz · EPBD = EU-Gebäuderichtlinie (EU) 2024/1275 · § 87 = Pflichtangaben in einer Immobilienanzeige</a:t>
            </a:r>
            <a:endParaRPr lang="en-US" sz="1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1143000" y="952500"/>
            <a:ext cx="17602200" cy="333375"/>
          </a:xfrm>
          <a:prstGeom prst="rect">
            <a:avLst/>
          </a:prstGeom>
          <a:noFill/>
          <a:ln/>
        </p:spPr>
        <p:txBody>
          <a:bodyPr wrap="square" lIns="25400" tIns="25400" rIns="25400" bIns="25400" rtlCol="0" anchor="t">
            <a:normAutofit/>
          </a:bodyPr>
          <a:lstStyle/>
          <a:p>
            <a:pPr algn="l" indent="0" marL="0">
              <a:buNone/>
            </a:pPr>
            <a:r>
              <a:rPr lang="en-US" sz="1950" b="1" spc="38" kern="0" dirty="0">
                <a:solidFill>
                  <a:srgbClr val="00A0D2"/>
                </a:solidFill>
                <a:latin typeface="Arial" pitchFamily="34" charset="0"/>
                <a:ea typeface="Arial" pitchFamily="34" charset="-122"/>
                <a:cs typeface="Arial" pitchFamily="34" charset="-120"/>
              </a:rPr>
              <a:t>06 · PRAXIS</a:t>
            </a:r>
            <a:endParaRPr lang="en-US" sz="1950" dirty="0"/>
          </a:p>
        </p:txBody>
      </p:sp>
      <p:sp>
        <p:nvSpPr>
          <p:cNvPr id="3" name="Text 1"/>
          <p:cNvSpPr/>
          <p:nvPr/>
        </p:nvSpPr>
        <p:spPr>
          <a:xfrm>
            <a:off x="1143000" y="1400175"/>
            <a:ext cx="17602200" cy="742950"/>
          </a:xfrm>
          <a:prstGeom prst="rect">
            <a:avLst/>
          </a:prstGeom>
          <a:noFill/>
          <a:ln/>
        </p:spPr>
        <p:txBody>
          <a:bodyPr wrap="square" lIns="25400" tIns="25400" rIns="25400" bIns="25400" rtlCol="0" anchor="t">
            <a:normAutofit/>
          </a:bodyPr>
          <a:lstStyle/>
          <a:p>
            <a:pPr algn="l" indent="0" marL="0">
              <a:buNone/>
            </a:pPr>
            <a:r>
              <a:rPr lang="en-US" sz="4800" b="1" spc="-75" kern="0" dirty="0">
                <a:solidFill>
                  <a:srgbClr val="0D3A5C"/>
                </a:solidFill>
                <a:latin typeface="Arial" pitchFamily="34" charset="0"/>
                <a:ea typeface="Arial" pitchFamily="34" charset="-122"/>
                <a:cs typeface="Arial" pitchFamily="34" charset="-120"/>
              </a:rPr>
              <a:t>Checkliste für Makler</a:t>
            </a:r>
            <a:endParaRPr lang="en-US" sz="4800" dirty="0"/>
          </a:p>
        </p:txBody>
      </p:sp>
      <p:sp>
        <p:nvSpPr>
          <p:cNvPr id="4" name="Shape 2"/>
          <p:cNvSpPr/>
          <p:nvPr/>
        </p:nvSpPr>
        <p:spPr>
          <a:xfrm>
            <a:off x="1143000" y="2638425"/>
            <a:ext cx="7696200" cy="19050"/>
          </a:xfrm>
          <a:prstGeom prst="rect">
            <a:avLst/>
          </a:prstGeom>
          <a:solidFill>
            <a:srgbClr val="E2E8F0"/>
          </a:solidFill>
          <a:ln/>
        </p:spPr>
      </p:sp>
      <p:sp>
        <p:nvSpPr>
          <p:cNvPr id="5" name="Shape 3"/>
          <p:cNvSpPr/>
          <p:nvPr/>
        </p:nvSpPr>
        <p:spPr>
          <a:xfrm>
            <a:off x="1143000" y="2886075"/>
            <a:ext cx="495300" cy="495300"/>
          </a:xfrm>
          <a:prstGeom prst="ellipse">
            <a:avLst/>
          </a:prstGeom>
          <a:solidFill>
            <a:srgbClr val="00A0D2"/>
          </a:solidFill>
          <a:ln/>
        </p:spPr>
      </p:sp>
      <p:sp>
        <p:nvSpPr>
          <p:cNvPr id="6" name="Text 4"/>
          <p:cNvSpPr/>
          <p:nvPr/>
        </p:nvSpPr>
        <p:spPr>
          <a:xfrm>
            <a:off x="1104900" y="2886075"/>
            <a:ext cx="571500" cy="533400"/>
          </a:xfrm>
          <a:prstGeom prst="rect">
            <a:avLst/>
          </a:prstGeom>
          <a:noFill/>
          <a:ln/>
        </p:spPr>
        <p:txBody>
          <a:bodyPr wrap="square" lIns="25400" tIns="25400" rIns="25400" bIns="25400" rtlCol="0" anchor="ctr">
            <a:normAutofit/>
          </a:bodyPr>
          <a:lstStyle/>
          <a:p>
            <a:pPr algn="ctr" indent="0" marL="0">
              <a:buNone/>
            </a:pPr>
            <a:r>
              <a:rPr lang="en-US" sz="2100" b="1" dirty="0">
                <a:solidFill>
                  <a:srgbClr val="FFFFFF"/>
                </a:solidFill>
                <a:latin typeface="Arial" pitchFamily="34" charset="0"/>
                <a:ea typeface="Arial" pitchFamily="34" charset="-122"/>
                <a:cs typeface="Arial" pitchFamily="34" charset="-120"/>
              </a:rPr>
              <a:t>1</a:t>
            </a:r>
            <a:endParaRPr lang="en-US" sz="2100" dirty="0"/>
          </a:p>
        </p:txBody>
      </p:sp>
      <p:sp>
        <p:nvSpPr>
          <p:cNvPr id="7" name="Text 5"/>
          <p:cNvSpPr/>
          <p:nvPr/>
        </p:nvSpPr>
        <p:spPr>
          <a:xfrm>
            <a:off x="1905000" y="2886075"/>
            <a:ext cx="7142226" cy="891480"/>
          </a:xfrm>
          <a:prstGeom prst="rect">
            <a:avLst/>
          </a:prstGeom>
          <a:noFill/>
          <a:ln/>
        </p:spPr>
        <p:txBody>
          <a:bodyPr wrap="square" lIns="25400" tIns="25400" rIns="25400" bIns="25400" rtlCol="0" anchor="t">
            <a:normAutofit/>
          </a:bodyPr>
          <a:lstStyle/>
          <a:p>
            <a:pPr algn="l" indent="0" marL="0">
              <a:lnSpc>
                <a:spcPct val="121081"/>
              </a:lnSpc>
              <a:buNone/>
            </a:pPr>
            <a:r>
              <a:rPr lang="en-US" sz="2400" dirty="0">
                <a:solidFill>
                  <a:srgbClr val="1E293B"/>
                </a:solidFill>
                <a:latin typeface="Arial" pitchFamily="34" charset="0"/>
                <a:ea typeface="Arial" pitchFamily="34" charset="-122"/>
                <a:cs typeface="Arial" pitchFamily="34" charset="-120"/>
              </a:rPr>
              <a:t>Ausweis vor dem Inserat anfordern, Gültigkeit und Ausstellungsdatum prüfen</a:t>
            </a:r>
            <a:endParaRPr lang="en-US" sz="2400" dirty="0"/>
          </a:p>
        </p:txBody>
      </p:sp>
      <p:sp>
        <p:nvSpPr>
          <p:cNvPr id="8" name="Shape 6"/>
          <p:cNvSpPr/>
          <p:nvPr/>
        </p:nvSpPr>
        <p:spPr>
          <a:xfrm>
            <a:off x="9448800" y="2638425"/>
            <a:ext cx="7696200" cy="19050"/>
          </a:xfrm>
          <a:prstGeom prst="rect">
            <a:avLst/>
          </a:prstGeom>
          <a:solidFill>
            <a:srgbClr val="E2E8F0"/>
          </a:solidFill>
          <a:ln/>
        </p:spPr>
      </p:sp>
      <p:sp>
        <p:nvSpPr>
          <p:cNvPr id="9" name="Shape 7"/>
          <p:cNvSpPr/>
          <p:nvPr/>
        </p:nvSpPr>
        <p:spPr>
          <a:xfrm>
            <a:off x="9448800" y="2886075"/>
            <a:ext cx="495300" cy="495300"/>
          </a:xfrm>
          <a:prstGeom prst="ellipse">
            <a:avLst/>
          </a:prstGeom>
          <a:solidFill>
            <a:srgbClr val="00A0D2"/>
          </a:solidFill>
          <a:ln/>
        </p:spPr>
      </p:sp>
      <p:sp>
        <p:nvSpPr>
          <p:cNvPr id="10" name="Text 8"/>
          <p:cNvSpPr/>
          <p:nvPr/>
        </p:nvSpPr>
        <p:spPr>
          <a:xfrm>
            <a:off x="9410700" y="2886075"/>
            <a:ext cx="571500" cy="533400"/>
          </a:xfrm>
          <a:prstGeom prst="rect">
            <a:avLst/>
          </a:prstGeom>
          <a:noFill/>
          <a:ln/>
        </p:spPr>
        <p:txBody>
          <a:bodyPr wrap="square" lIns="25400" tIns="25400" rIns="25400" bIns="25400" rtlCol="0" anchor="ctr">
            <a:normAutofit/>
          </a:bodyPr>
          <a:lstStyle/>
          <a:p>
            <a:pPr algn="ctr" indent="0" marL="0">
              <a:buNone/>
            </a:pPr>
            <a:r>
              <a:rPr lang="en-US" sz="2100" b="1" dirty="0">
                <a:solidFill>
                  <a:srgbClr val="FFFFFF"/>
                </a:solidFill>
                <a:latin typeface="Arial" pitchFamily="34" charset="0"/>
                <a:ea typeface="Arial" pitchFamily="34" charset="-122"/>
                <a:cs typeface="Arial" pitchFamily="34" charset="-120"/>
              </a:rPr>
              <a:t>2</a:t>
            </a:r>
            <a:endParaRPr lang="en-US" sz="2100" dirty="0"/>
          </a:p>
        </p:txBody>
      </p:sp>
      <p:sp>
        <p:nvSpPr>
          <p:cNvPr id="11" name="Text 9"/>
          <p:cNvSpPr/>
          <p:nvPr/>
        </p:nvSpPr>
        <p:spPr>
          <a:xfrm>
            <a:off x="10210800" y="2886075"/>
            <a:ext cx="7142226" cy="891480"/>
          </a:xfrm>
          <a:prstGeom prst="rect">
            <a:avLst/>
          </a:prstGeom>
          <a:noFill/>
          <a:ln/>
        </p:spPr>
        <p:txBody>
          <a:bodyPr wrap="square" lIns="25400" tIns="25400" rIns="25400" bIns="25400" rtlCol="0" anchor="t">
            <a:normAutofit/>
          </a:bodyPr>
          <a:lstStyle/>
          <a:p>
            <a:pPr algn="l" indent="0" marL="0">
              <a:lnSpc>
                <a:spcPct val="121081"/>
              </a:lnSpc>
              <a:buNone/>
            </a:pPr>
            <a:r>
              <a:rPr lang="en-US" sz="2400" dirty="0">
                <a:solidFill>
                  <a:srgbClr val="1E293B"/>
                </a:solidFill>
                <a:latin typeface="Arial" pitchFamily="34" charset="0"/>
                <a:ea typeface="Arial" pitchFamily="34" charset="-122"/>
                <a:cs typeface="Arial" pitchFamily="34" charset="-120"/>
              </a:rPr>
              <a:t>Exposé- und Portalvorlagen zum 01.01.2027 umstellen</a:t>
            </a:r>
            <a:endParaRPr lang="en-US" sz="2400" dirty="0"/>
          </a:p>
        </p:txBody>
      </p:sp>
      <p:sp>
        <p:nvSpPr>
          <p:cNvPr id="12" name="Shape 10"/>
          <p:cNvSpPr/>
          <p:nvPr/>
        </p:nvSpPr>
        <p:spPr>
          <a:xfrm>
            <a:off x="1143000" y="4006155"/>
            <a:ext cx="7696200" cy="19050"/>
          </a:xfrm>
          <a:prstGeom prst="rect">
            <a:avLst/>
          </a:prstGeom>
          <a:solidFill>
            <a:srgbClr val="E2E8F0"/>
          </a:solidFill>
          <a:ln/>
        </p:spPr>
      </p:sp>
      <p:sp>
        <p:nvSpPr>
          <p:cNvPr id="13" name="Shape 11"/>
          <p:cNvSpPr/>
          <p:nvPr/>
        </p:nvSpPr>
        <p:spPr>
          <a:xfrm>
            <a:off x="1143000" y="4253805"/>
            <a:ext cx="495300" cy="495300"/>
          </a:xfrm>
          <a:prstGeom prst="ellipse">
            <a:avLst/>
          </a:prstGeom>
          <a:solidFill>
            <a:srgbClr val="00A0D2"/>
          </a:solidFill>
          <a:ln/>
        </p:spPr>
      </p:sp>
      <p:sp>
        <p:nvSpPr>
          <p:cNvPr id="14" name="Text 12"/>
          <p:cNvSpPr/>
          <p:nvPr/>
        </p:nvSpPr>
        <p:spPr>
          <a:xfrm>
            <a:off x="1104900" y="4253805"/>
            <a:ext cx="571500" cy="533400"/>
          </a:xfrm>
          <a:prstGeom prst="rect">
            <a:avLst/>
          </a:prstGeom>
          <a:noFill/>
          <a:ln/>
        </p:spPr>
        <p:txBody>
          <a:bodyPr wrap="square" lIns="25400" tIns="25400" rIns="25400" bIns="25400" rtlCol="0" anchor="ctr">
            <a:normAutofit/>
          </a:bodyPr>
          <a:lstStyle/>
          <a:p>
            <a:pPr algn="ctr" indent="0" marL="0">
              <a:buNone/>
            </a:pPr>
            <a:r>
              <a:rPr lang="en-US" sz="2100" b="1" dirty="0">
                <a:solidFill>
                  <a:srgbClr val="FFFFFF"/>
                </a:solidFill>
                <a:latin typeface="Arial" pitchFamily="34" charset="0"/>
                <a:ea typeface="Arial" pitchFamily="34" charset="-122"/>
                <a:cs typeface="Arial" pitchFamily="34" charset="-120"/>
              </a:rPr>
              <a:t>3</a:t>
            </a:r>
            <a:endParaRPr lang="en-US" sz="2100" dirty="0"/>
          </a:p>
        </p:txBody>
      </p:sp>
      <p:sp>
        <p:nvSpPr>
          <p:cNvPr id="15" name="Text 13"/>
          <p:cNvSpPr/>
          <p:nvPr/>
        </p:nvSpPr>
        <p:spPr>
          <a:xfrm>
            <a:off x="1905000" y="4253805"/>
            <a:ext cx="7142226" cy="891480"/>
          </a:xfrm>
          <a:prstGeom prst="rect">
            <a:avLst/>
          </a:prstGeom>
          <a:noFill/>
          <a:ln/>
        </p:spPr>
        <p:txBody>
          <a:bodyPr wrap="square" lIns="25400" tIns="25400" rIns="25400" bIns="25400" rtlCol="0" anchor="t">
            <a:normAutofit/>
          </a:bodyPr>
          <a:lstStyle/>
          <a:p>
            <a:pPr algn="l" indent="0" marL="0">
              <a:lnSpc>
                <a:spcPct val="121081"/>
              </a:lnSpc>
              <a:buNone/>
            </a:pPr>
            <a:r>
              <a:rPr lang="en-US" sz="2400" dirty="0">
                <a:solidFill>
                  <a:srgbClr val="1E293B"/>
                </a:solidFill>
                <a:latin typeface="Arial" pitchFamily="34" charset="0"/>
                <a:ea typeface="Arial" pitchFamily="34" charset="-122"/>
                <a:cs typeface="Arial" pitchFamily="34" charset="-120"/>
              </a:rPr>
              <a:t>Bei Nichtwohngebäuden Bedarfsausweis und Klasse A–G einplanen</a:t>
            </a:r>
            <a:endParaRPr lang="en-US" sz="2400" dirty="0"/>
          </a:p>
        </p:txBody>
      </p:sp>
      <p:sp>
        <p:nvSpPr>
          <p:cNvPr id="16" name="Shape 14"/>
          <p:cNvSpPr/>
          <p:nvPr/>
        </p:nvSpPr>
        <p:spPr>
          <a:xfrm>
            <a:off x="9448800" y="4006155"/>
            <a:ext cx="7696200" cy="19050"/>
          </a:xfrm>
          <a:prstGeom prst="rect">
            <a:avLst/>
          </a:prstGeom>
          <a:solidFill>
            <a:srgbClr val="E2E8F0"/>
          </a:solidFill>
          <a:ln/>
        </p:spPr>
      </p:sp>
      <p:sp>
        <p:nvSpPr>
          <p:cNvPr id="17" name="Shape 15"/>
          <p:cNvSpPr/>
          <p:nvPr/>
        </p:nvSpPr>
        <p:spPr>
          <a:xfrm>
            <a:off x="9448800" y="4253805"/>
            <a:ext cx="495300" cy="495300"/>
          </a:xfrm>
          <a:prstGeom prst="ellipse">
            <a:avLst/>
          </a:prstGeom>
          <a:solidFill>
            <a:srgbClr val="00A0D2"/>
          </a:solidFill>
          <a:ln/>
        </p:spPr>
      </p:sp>
      <p:sp>
        <p:nvSpPr>
          <p:cNvPr id="18" name="Text 16"/>
          <p:cNvSpPr/>
          <p:nvPr/>
        </p:nvSpPr>
        <p:spPr>
          <a:xfrm>
            <a:off x="9410700" y="4253805"/>
            <a:ext cx="571500" cy="533400"/>
          </a:xfrm>
          <a:prstGeom prst="rect">
            <a:avLst/>
          </a:prstGeom>
          <a:noFill/>
          <a:ln/>
        </p:spPr>
        <p:txBody>
          <a:bodyPr wrap="square" lIns="25400" tIns="25400" rIns="25400" bIns="25400" rtlCol="0" anchor="ctr">
            <a:normAutofit/>
          </a:bodyPr>
          <a:lstStyle/>
          <a:p>
            <a:pPr algn="ctr" indent="0" marL="0">
              <a:buNone/>
            </a:pPr>
            <a:r>
              <a:rPr lang="en-US" sz="2100" b="1" dirty="0">
                <a:solidFill>
                  <a:srgbClr val="FFFFFF"/>
                </a:solidFill>
                <a:latin typeface="Arial" pitchFamily="34" charset="0"/>
                <a:ea typeface="Arial" pitchFamily="34" charset="-122"/>
                <a:cs typeface="Arial" pitchFamily="34" charset="-120"/>
              </a:rPr>
              <a:t>4</a:t>
            </a:r>
            <a:endParaRPr lang="en-US" sz="2100" dirty="0"/>
          </a:p>
        </p:txBody>
      </p:sp>
      <p:sp>
        <p:nvSpPr>
          <p:cNvPr id="19" name="Text 17"/>
          <p:cNvSpPr/>
          <p:nvPr/>
        </p:nvSpPr>
        <p:spPr>
          <a:xfrm>
            <a:off x="10210800" y="4253805"/>
            <a:ext cx="7142226" cy="891480"/>
          </a:xfrm>
          <a:prstGeom prst="rect">
            <a:avLst/>
          </a:prstGeom>
          <a:noFill/>
          <a:ln/>
        </p:spPr>
        <p:txBody>
          <a:bodyPr wrap="square" lIns="25400" tIns="25400" rIns="25400" bIns="25400" rtlCol="0" anchor="t">
            <a:normAutofit/>
          </a:bodyPr>
          <a:lstStyle/>
          <a:p>
            <a:pPr algn="l" indent="0" marL="0">
              <a:lnSpc>
                <a:spcPct val="121081"/>
              </a:lnSpc>
              <a:buNone/>
            </a:pPr>
            <a:r>
              <a:rPr lang="en-US" sz="2400" dirty="0">
                <a:solidFill>
                  <a:srgbClr val="1E293B"/>
                </a:solidFill>
                <a:latin typeface="Arial" pitchFamily="34" charset="0"/>
                <a:ea typeface="Arial" pitchFamily="34" charset="-122"/>
                <a:cs typeface="Arial" pitchFamily="34" charset="-120"/>
              </a:rPr>
              <a:t>Vermieter auf Ausweispflicht bei Vertragsverlängerung hinweisen</a:t>
            </a:r>
            <a:endParaRPr lang="en-US" sz="2400" dirty="0"/>
          </a:p>
        </p:txBody>
      </p:sp>
      <p:sp>
        <p:nvSpPr>
          <p:cNvPr id="20" name="Shape 18"/>
          <p:cNvSpPr/>
          <p:nvPr/>
        </p:nvSpPr>
        <p:spPr>
          <a:xfrm>
            <a:off x="1143000" y="5373886"/>
            <a:ext cx="7696200" cy="19050"/>
          </a:xfrm>
          <a:prstGeom prst="rect">
            <a:avLst/>
          </a:prstGeom>
          <a:solidFill>
            <a:srgbClr val="E2E8F0"/>
          </a:solidFill>
          <a:ln/>
        </p:spPr>
      </p:sp>
      <p:sp>
        <p:nvSpPr>
          <p:cNvPr id="21" name="Shape 19"/>
          <p:cNvSpPr/>
          <p:nvPr/>
        </p:nvSpPr>
        <p:spPr>
          <a:xfrm>
            <a:off x="1143000" y="5621536"/>
            <a:ext cx="495300" cy="495300"/>
          </a:xfrm>
          <a:prstGeom prst="ellipse">
            <a:avLst/>
          </a:prstGeom>
          <a:solidFill>
            <a:srgbClr val="00A0D2"/>
          </a:solidFill>
          <a:ln/>
        </p:spPr>
      </p:sp>
      <p:sp>
        <p:nvSpPr>
          <p:cNvPr id="22" name="Text 20"/>
          <p:cNvSpPr/>
          <p:nvPr/>
        </p:nvSpPr>
        <p:spPr>
          <a:xfrm>
            <a:off x="1104900" y="5621536"/>
            <a:ext cx="571500" cy="533400"/>
          </a:xfrm>
          <a:prstGeom prst="rect">
            <a:avLst/>
          </a:prstGeom>
          <a:noFill/>
          <a:ln/>
        </p:spPr>
        <p:txBody>
          <a:bodyPr wrap="square" lIns="25400" tIns="25400" rIns="25400" bIns="25400" rtlCol="0" anchor="ctr">
            <a:normAutofit/>
          </a:bodyPr>
          <a:lstStyle/>
          <a:p>
            <a:pPr algn="ctr" indent="0" marL="0">
              <a:buNone/>
            </a:pPr>
            <a:r>
              <a:rPr lang="en-US" sz="2100" b="1" dirty="0">
                <a:solidFill>
                  <a:srgbClr val="FFFFFF"/>
                </a:solidFill>
                <a:latin typeface="Arial" pitchFamily="34" charset="0"/>
                <a:ea typeface="Arial" pitchFamily="34" charset="-122"/>
                <a:cs typeface="Arial" pitchFamily="34" charset="-120"/>
              </a:rPr>
              <a:t>5</a:t>
            </a:r>
            <a:endParaRPr lang="en-US" sz="2100" dirty="0"/>
          </a:p>
        </p:txBody>
      </p:sp>
      <p:sp>
        <p:nvSpPr>
          <p:cNvPr id="23" name="Text 21"/>
          <p:cNvSpPr/>
          <p:nvPr/>
        </p:nvSpPr>
        <p:spPr>
          <a:xfrm>
            <a:off x="1905000" y="5621536"/>
            <a:ext cx="7142226" cy="891480"/>
          </a:xfrm>
          <a:prstGeom prst="rect">
            <a:avLst/>
          </a:prstGeom>
          <a:noFill/>
          <a:ln/>
        </p:spPr>
        <p:txBody>
          <a:bodyPr wrap="square" lIns="25400" tIns="25400" rIns="25400" bIns="25400" rtlCol="0" anchor="t">
            <a:normAutofit/>
          </a:bodyPr>
          <a:lstStyle/>
          <a:p>
            <a:pPr algn="l" indent="0" marL="0">
              <a:lnSpc>
                <a:spcPct val="121081"/>
              </a:lnSpc>
              <a:buNone/>
            </a:pPr>
            <a:r>
              <a:rPr lang="en-US" sz="2400" dirty="0">
                <a:solidFill>
                  <a:srgbClr val="1E293B"/>
                </a:solidFill>
                <a:latin typeface="Arial" pitchFamily="34" charset="0"/>
                <a:ea typeface="Arial" pitchFamily="34" charset="-122"/>
                <a:cs typeface="Arial" pitchFamily="34" charset="-120"/>
              </a:rPr>
              <a:t>Heizungsart und Einbaudatum erfassen: Bio-Treppe und Kostenteilung</a:t>
            </a:r>
            <a:endParaRPr lang="en-US" sz="2400" dirty="0"/>
          </a:p>
        </p:txBody>
      </p:sp>
      <p:sp>
        <p:nvSpPr>
          <p:cNvPr id="24" name="Shape 22"/>
          <p:cNvSpPr/>
          <p:nvPr/>
        </p:nvSpPr>
        <p:spPr>
          <a:xfrm>
            <a:off x="9448800" y="5373886"/>
            <a:ext cx="7696200" cy="19050"/>
          </a:xfrm>
          <a:prstGeom prst="rect">
            <a:avLst/>
          </a:prstGeom>
          <a:solidFill>
            <a:srgbClr val="E2E8F0"/>
          </a:solidFill>
          <a:ln/>
        </p:spPr>
      </p:sp>
      <p:sp>
        <p:nvSpPr>
          <p:cNvPr id="25" name="Shape 23"/>
          <p:cNvSpPr/>
          <p:nvPr/>
        </p:nvSpPr>
        <p:spPr>
          <a:xfrm>
            <a:off x="9448800" y="5621536"/>
            <a:ext cx="495300" cy="495300"/>
          </a:xfrm>
          <a:prstGeom prst="ellipse">
            <a:avLst/>
          </a:prstGeom>
          <a:solidFill>
            <a:srgbClr val="00A0D2"/>
          </a:solidFill>
          <a:ln/>
        </p:spPr>
      </p:sp>
      <p:sp>
        <p:nvSpPr>
          <p:cNvPr id="26" name="Text 24"/>
          <p:cNvSpPr/>
          <p:nvPr/>
        </p:nvSpPr>
        <p:spPr>
          <a:xfrm>
            <a:off x="9410700" y="5621536"/>
            <a:ext cx="571500" cy="533400"/>
          </a:xfrm>
          <a:prstGeom prst="rect">
            <a:avLst/>
          </a:prstGeom>
          <a:noFill/>
          <a:ln/>
        </p:spPr>
        <p:txBody>
          <a:bodyPr wrap="square" lIns="25400" tIns="25400" rIns="25400" bIns="25400" rtlCol="0" anchor="ctr">
            <a:normAutofit/>
          </a:bodyPr>
          <a:lstStyle/>
          <a:p>
            <a:pPr algn="ctr" indent="0" marL="0">
              <a:buNone/>
            </a:pPr>
            <a:r>
              <a:rPr lang="en-US" sz="2100" b="1" dirty="0">
                <a:solidFill>
                  <a:srgbClr val="FFFFFF"/>
                </a:solidFill>
                <a:latin typeface="Arial" pitchFamily="34" charset="0"/>
                <a:ea typeface="Arial" pitchFamily="34" charset="-122"/>
                <a:cs typeface="Arial" pitchFamily="34" charset="-120"/>
              </a:rPr>
              <a:t>6</a:t>
            </a:r>
            <a:endParaRPr lang="en-US" sz="2100" dirty="0"/>
          </a:p>
        </p:txBody>
      </p:sp>
      <p:sp>
        <p:nvSpPr>
          <p:cNvPr id="27" name="Text 25"/>
          <p:cNvSpPr/>
          <p:nvPr/>
        </p:nvSpPr>
        <p:spPr>
          <a:xfrm>
            <a:off x="10210800" y="5621536"/>
            <a:ext cx="6024399" cy="464790"/>
          </a:xfrm>
          <a:prstGeom prst="rect">
            <a:avLst/>
          </a:prstGeom>
          <a:noFill/>
          <a:ln/>
        </p:spPr>
        <p:txBody>
          <a:bodyPr wrap="square" lIns="25400" tIns="25400" rIns="25400" bIns="25400" rtlCol="0" anchor="t">
            <a:normAutofit/>
          </a:bodyPr>
          <a:lstStyle/>
          <a:p>
            <a:pPr algn="l" indent="0" marL="0">
              <a:lnSpc>
                <a:spcPct val="121081"/>
              </a:lnSpc>
              <a:buNone/>
            </a:pPr>
            <a:r>
              <a:rPr lang="en-US" sz="2400" dirty="0">
                <a:solidFill>
                  <a:srgbClr val="1E293B"/>
                </a:solidFill>
                <a:latin typeface="Arial" pitchFamily="34" charset="0"/>
                <a:ea typeface="Arial" pitchFamily="34" charset="-122"/>
                <a:cs typeface="Arial" pitchFamily="34" charset="-120"/>
              </a:rPr>
              <a:t>iSFP und Gebäudepass im Exposé nutzen</a:t>
            </a:r>
            <a:endParaRPr lang="en-US" sz="2400" dirty="0"/>
          </a:p>
        </p:txBody>
      </p:sp>
      <p:sp>
        <p:nvSpPr>
          <p:cNvPr id="28" name="Text 26"/>
          <p:cNvSpPr/>
          <p:nvPr/>
        </p:nvSpPr>
        <p:spPr>
          <a:xfrm>
            <a:off x="1143000" y="9711779"/>
            <a:ext cx="17602200" cy="34662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64748B"/>
                </a:solidFill>
                <a:latin typeface="Arial" pitchFamily="34" charset="0"/>
                <a:ea typeface="Arial" pitchFamily="34" charset="-122"/>
                <a:cs typeface="Arial" pitchFamily="34" charset="-120"/>
              </a:rPr>
              <a:t>iSFP = individueller Sanierungsfahrplan · NWG = Nichtwohngebäude</a:t>
            </a:r>
            <a:endParaRPr lang="en-US"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D3A5C"/>
        </a:solidFill>
      </p:bgPr>
    </p:bg>
    <p:spTree>
      <p:nvGrpSpPr>
        <p:cNvPr id="1" name=""/>
        <p:cNvGrpSpPr/>
        <p:nvPr/>
      </p:nvGrpSpPr>
      <p:grpSpPr>
        <a:xfrm>
          <a:off x="0" y="0"/>
          <a:ext cx="0" cy="0"/>
          <a:chOff x="0" y="0"/>
          <a:chExt cx="0" cy="0"/>
        </a:xfrm>
      </p:grpSpPr>
      <p:sp>
        <p:nvSpPr>
          <p:cNvPr id="2" name="Text 0"/>
          <p:cNvSpPr/>
          <p:nvPr/>
        </p:nvSpPr>
        <p:spPr>
          <a:xfrm>
            <a:off x="1143000" y="3376613"/>
            <a:ext cx="17602200" cy="1562100"/>
          </a:xfrm>
          <a:prstGeom prst="rect">
            <a:avLst/>
          </a:prstGeom>
          <a:noFill/>
          <a:ln/>
        </p:spPr>
        <p:txBody>
          <a:bodyPr wrap="square" lIns="25400" tIns="25400" rIns="25400" bIns="25400" rtlCol="0" anchor="t">
            <a:normAutofit/>
          </a:bodyPr>
          <a:lstStyle/>
          <a:p>
            <a:pPr algn="l" indent="0" marL="0">
              <a:lnSpc>
                <a:spcPct val="70796"/>
              </a:lnSpc>
              <a:buNone/>
            </a:pPr>
            <a:r>
              <a:rPr lang="en-US" sz="12000" b="1" spc="-225" kern="0" dirty="0">
                <a:solidFill>
                  <a:srgbClr val="00C5E5"/>
                </a:solidFill>
                <a:latin typeface="Arial" pitchFamily="34" charset="0"/>
                <a:ea typeface="Arial" pitchFamily="34" charset="-122"/>
                <a:cs typeface="Arial" pitchFamily="34" charset="-120"/>
              </a:rPr>
              <a:t>A</a:t>
            </a:r>
            <a:endParaRPr lang="en-US" sz="12000" dirty="0"/>
          </a:p>
        </p:txBody>
      </p:sp>
      <p:sp>
        <p:nvSpPr>
          <p:cNvPr id="3" name="Text 1"/>
          <p:cNvSpPr/>
          <p:nvPr/>
        </p:nvSpPr>
        <p:spPr>
          <a:xfrm>
            <a:off x="1143000" y="5167313"/>
            <a:ext cx="17602200" cy="1085850"/>
          </a:xfrm>
          <a:prstGeom prst="rect">
            <a:avLst/>
          </a:prstGeom>
          <a:noFill/>
          <a:ln/>
        </p:spPr>
        <p:txBody>
          <a:bodyPr wrap="square" lIns="25400" tIns="25400" rIns="25400" bIns="25400" rtlCol="0" anchor="t">
            <a:normAutofit/>
          </a:bodyPr>
          <a:lstStyle/>
          <a:p>
            <a:pPr algn="l" indent="0" marL="0">
              <a:buNone/>
            </a:pPr>
            <a:r>
              <a:rPr lang="en-US" sz="7200" b="1" spc="-112" kern="0" dirty="0">
                <a:solidFill>
                  <a:srgbClr val="FFFFFF"/>
                </a:solidFill>
                <a:latin typeface="Arial" pitchFamily="34" charset="0"/>
                <a:ea typeface="Arial" pitchFamily="34" charset="-122"/>
                <a:cs typeface="Arial" pitchFamily="34" charset="-120"/>
              </a:rPr>
              <a:t>Anhang: Gesetzestexte</a:t>
            </a:r>
            <a:endParaRPr lang="en-US" sz="7200" dirty="0"/>
          </a:p>
        </p:txBody>
      </p:sp>
      <p:sp>
        <p:nvSpPr>
          <p:cNvPr id="4" name="Text 2"/>
          <p:cNvSpPr/>
          <p:nvPr/>
        </p:nvSpPr>
        <p:spPr>
          <a:xfrm>
            <a:off x="1143000" y="6481763"/>
            <a:ext cx="17602200" cy="466725"/>
          </a:xfrm>
          <a:prstGeom prst="rect">
            <a:avLst/>
          </a:prstGeom>
          <a:noFill/>
          <a:ln/>
        </p:spPr>
        <p:txBody>
          <a:bodyPr wrap="square" lIns="25400" tIns="25400" rIns="25400" bIns="25400" rtlCol="0" anchor="t">
            <a:normAutofit/>
          </a:bodyPr>
          <a:lstStyle/>
          <a:p>
            <a:pPr algn="l" indent="0" marL="0">
              <a:buNone/>
            </a:pPr>
            <a:r>
              <a:rPr lang="en-US" sz="2700" dirty="0">
                <a:solidFill>
                  <a:srgbClr val="FFFFFF">
                    <a:alpha val="85000"/>
                  </a:srgbClr>
                </a:solidFill>
                <a:latin typeface="Arial" pitchFamily="34" charset="0"/>
                <a:ea typeface="Arial" pitchFamily="34" charset="-122"/>
                <a:cs typeface="Arial" pitchFamily="34" charset="-120"/>
              </a:rPr>
              <a:t>Wortlaut aus GModG und EPBD</a:t>
            </a:r>
            <a:endParaRPr lang="en-US" sz="2700" dirty="0"/>
          </a:p>
        </p:txBody>
      </p:sp>
      <p:sp>
        <p:nvSpPr>
          <p:cNvPr id="5" name="Text 3"/>
          <p:cNvSpPr/>
          <p:nvPr/>
        </p:nvSpPr>
        <p:spPr>
          <a:xfrm>
            <a:off x="1143000" y="9711779"/>
            <a:ext cx="17602200" cy="34662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FFFFFF">
                    <a:alpha val="75000"/>
                  </a:srgbClr>
                </a:solidFill>
                <a:latin typeface="Arial" pitchFamily="34" charset="0"/>
                <a:ea typeface="Arial" pitchFamily="34" charset="-122"/>
                <a:cs typeface="Arial" pitchFamily="34" charset="-120"/>
              </a:rPr>
              <a:t>GModG = Gebäudemodernisierungsgesetz · EPBD = EU-Gebäuderichtlinie (EU) 2024/1275</a:t>
            </a:r>
            <a:endParaRPr lang="en-US"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1143000" y="762000"/>
            <a:ext cx="17602200" cy="333375"/>
          </a:xfrm>
          <a:prstGeom prst="rect">
            <a:avLst/>
          </a:prstGeom>
          <a:noFill/>
          <a:ln/>
        </p:spPr>
        <p:txBody>
          <a:bodyPr wrap="square" lIns="25400" tIns="25400" rIns="25400" bIns="25400" rtlCol="0" anchor="t">
            <a:normAutofit/>
          </a:bodyPr>
          <a:lstStyle/>
          <a:p>
            <a:pPr algn="l" indent="0" marL="0">
              <a:buNone/>
            </a:pPr>
            <a:r>
              <a:rPr lang="en-US" sz="1950" b="1" spc="38" kern="0" dirty="0">
                <a:solidFill>
                  <a:srgbClr val="00A0D2"/>
                </a:solidFill>
                <a:latin typeface="Arial" pitchFamily="34" charset="0"/>
                <a:ea typeface="Arial" pitchFamily="34" charset="-122"/>
                <a:cs typeface="Arial" pitchFamily="34" charset="-120"/>
              </a:rPr>
              <a:t>ANHANG · GMODG</a:t>
            </a:r>
            <a:endParaRPr lang="en-US" sz="1950" dirty="0"/>
          </a:p>
        </p:txBody>
      </p:sp>
      <p:sp>
        <p:nvSpPr>
          <p:cNvPr id="3" name="Text 1"/>
          <p:cNvSpPr/>
          <p:nvPr/>
        </p:nvSpPr>
        <p:spPr>
          <a:xfrm>
            <a:off x="1143000" y="1190625"/>
            <a:ext cx="17602200" cy="609600"/>
          </a:xfrm>
          <a:prstGeom prst="rect">
            <a:avLst/>
          </a:prstGeom>
          <a:noFill/>
          <a:ln/>
        </p:spPr>
        <p:txBody>
          <a:bodyPr wrap="square" lIns="25400" tIns="25400" rIns="25400" bIns="25400" rtlCol="0" anchor="t">
            <a:normAutofit/>
          </a:bodyPr>
          <a:lstStyle/>
          <a:p>
            <a:pPr algn="l" indent="0" marL="0">
              <a:buNone/>
            </a:pPr>
            <a:r>
              <a:rPr lang="en-US" sz="3900" b="1" spc="-75" kern="0" dirty="0">
                <a:solidFill>
                  <a:srgbClr val="0D3A5C"/>
                </a:solidFill>
                <a:latin typeface="Arial" pitchFamily="34" charset="0"/>
                <a:ea typeface="Arial" pitchFamily="34" charset="-122"/>
                <a:cs typeface="Arial" pitchFamily="34" charset="-120"/>
              </a:rPr>
              <a:t>§ 80 GModG · Ausstellung und Verwendung von Energieausweisen</a:t>
            </a:r>
            <a:endParaRPr lang="en-US" sz="3900" dirty="0"/>
          </a:p>
        </p:txBody>
      </p:sp>
      <p:sp>
        <p:nvSpPr>
          <p:cNvPr id="4" name="Shape 2"/>
          <p:cNvSpPr/>
          <p:nvPr/>
        </p:nvSpPr>
        <p:spPr>
          <a:xfrm>
            <a:off x="1143000" y="1990725"/>
            <a:ext cx="16002000" cy="2215158"/>
          </a:xfrm>
          <a:custGeom>
            <a:avLst/>
            <a:gdLst/>
            <a:ahLst/>
            <a:cxnLst/>
            <a:rect l="l" t="t" r="r" b="b"/>
            <a:pathLst>
              <a:path w="16002000" h="2215158">
                <a:moveTo>
                  <a:pt x="0" y="0"/>
                </a:moveTo>
                <a:lnTo>
                  <a:pt x="15887700" y="0"/>
                </a:lnTo>
                <a:arcTo hR="114300" wR="114300" stAng="16200000" swAng="5400000"/>
                <a:lnTo>
                  <a:pt x="16002000" y="2100858"/>
                </a:lnTo>
                <a:arcTo hR="114300" wR="114300" stAng="0" swAng="5400000"/>
                <a:lnTo>
                  <a:pt x="0" y="2215158"/>
                </a:lnTo>
                <a:lnTo>
                  <a:pt x="0" y="0"/>
                </a:lnTo>
                <a:close/>
              </a:path>
            </a:pathLst>
          </a:custGeom>
          <a:solidFill>
            <a:srgbClr val="F5F7FA"/>
          </a:solidFill>
          <a:ln/>
        </p:spPr>
      </p:sp>
      <p:sp>
        <p:nvSpPr>
          <p:cNvPr id="5" name="Shape 3"/>
          <p:cNvSpPr/>
          <p:nvPr/>
        </p:nvSpPr>
        <p:spPr>
          <a:xfrm>
            <a:off x="1143000" y="1990725"/>
            <a:ext cx="38100" cy="2215158"/>
          </a:xfrm>
          <a:prstGeom prst="rect">
            <a:avLst/>
          </a:prstGeom>
          <a:solidFill>
            <a:srgbClr val="00A0D2"/>
          </a:solidFill>
          <a:ln/>
        </p:spPr>
      </p:sp>
      <p:sp>
        <p:nvSpPr>
          <p:cNvPr id="6" name="Text 4"/>
          <p:cNvSpPr/>
          <p:nvPr/>
        </p:nvSpPr>
        <p:spPr>
          <a:xfrm>
            <a:off x="1524000" y="2181225"/>
            <a:ext cx="16805910" cy="304800"/>
          </a:xfrm>
          <a:prstGeom prst="rect">
            <a:avLst/>
          </a:prstGeom>
          <a:noFill/>
          <a:ln/>
        </p:spPr>
        <p:txBody>
          <a:bodyPr wrap="square" lIns="25400" tIns="25400" rIns="25400" bIns="25400" rtlCol="0" anchor="t">
            <a:normAutofit/>
          </a:bodyPr>
          <a:lstStyle/>
          <a:p>
            <a:pPr algn="l" indent="0" marL="0">
              <a:buNone/>
            </a:pPr>
            <a:r>
              <a:rPr lang="en-US" sz="1800" b="1" dirty="0">
                <a:solidFill>
                  <a:srgbClr val="00A0D2"/>
                </a:solidFill>
                <a:latin typeface="Arial" pitchFamily="34" charset="0"/>
                <a:ea typeface="Arial" pitchFamily="34" charset="-122"/>
                <a:cs typeface="Arial" pitchFamily="34" charset="-120"/>
              </a:rPr>
              <a:t>Abs. 3 Satz 1 · Fassung seit 29.07.2026</a:t>
            </a:r>
            <a:endParaRPr lang="en-US" sz="1800" dirty="0"/>
          </a:p>
        </p:txBody>
      </p:sp>
      <p:sp>
        <p:nvSpPr>
          <p:cNvPr id="7" name="Text 5"/>
          <p:cNvSpPr/>
          <p:nvPr/>
        </p:nvSpPr>
        <p:spPr>
          <a:xfrm>
            <a:off x="1524000" y="2524125"/>
            <a:ext cx="15736443" cy="1529358"/>
          </a:xfrm>
          <a:prstGeom prst="rect">
            <a:avLst/>
          </a:prstGeom>
          <a:noFill/>
          <a:ln/>
        </p:spPr>
        <p:txBody>
          <a:bodyPr wrap="square" lIns="25400" tIns="25400" rIns="25400" bIns="25400" rtlCol="0" anchor="t">
            <a:normAutofit/>
          </a:bodyPr>
          <a:lstStyle/>
          <a:p>
            <a:pPr algn="l" indent="0" marL="0">
              <a:lnSpc>
                <a:spcPct val="126290"/>
              </a:lnSpc>
              <a:buNone/>
            </a:pPr>
            <a:r>
              <a:rPr lang="en-US" sz="2025" dirty="0">
                <a:solidFill>
                  <a:srgbClr val="1E293B"/>
                </a:solidFill>
                <a:latin typeface="Arial" pitchFamily="34" charset="0"/>
                <a:ea typeface="Arial" pitchFamily="34" charset="-122"/>
                <a:cs typeface="Arial" pitchFamily="34" charset="-120"/>
              </a:rPr>
              <a:t>Soll ein mit einem Gebäude bebautes Grundstück oder Wohnungs- oder Teileigentum verkauft, ein Erbbaurecht an einem bebauten Grundstück begründet oder übertragen oder ein Gebäude, eine Wohnung oder eine sonstige selbständige Nutzungseinheit vermietet, verpachtet oder verleast werden, ist ein Energieausweis auszustellen, wenn nicht bereits ein gültiger Energieausweis für das Gebäude vorliegt.</a:t>
            </a:r>
            <a:endParaRPr lang="en-US" sz="2025" dirty="0"/>
          </a:p>
        </p:txBody>
      </p:sp>
      <p:sp>
        <p:nvSpPr>
          <p:cNvPr id="8" name="Shape 6"/>
          <p:cNvSpPr/>
          <p:nvPr/>
        </p:nvSpPr>
        <p:spPr>
          <a:xfrm>
            <a:off x="1143000" y="4434483"/>
            <a:ext cx="16002000" cy="2215158"/>
          </a:xfrm>
          <a:custGeom>
            <a:avLst/>
            <a:gdLst/>
            <a:ahLst/>
            <a:cxnLst/>
            <a:rect l="l" t="t" r="r" b="b"/>
            <a:pathLst>
              <a:path w="16002000" h="2215158">
                <a:moveTo>
                  <a:pt x="0" y="0"/>
                </a:moveTo>
                <a:lnTo>
                  <a:pt x="15887700" y="0"/>
                </a:lnTo>
                <a:arcTo hR="114300" wR="114300" stAng="16200000" swAng="5400000"/>
                <a:lnTo>
                  <a:pt x="16002000" y="2100858"/>
                </a:lnTo>
                <a:arcTo hR="114300" wR="114300" stAng="0" swAng="5400000"/>
                <a:lnTo>
                  <a:pt x="0" y="2215158"/>
                </a:lnTo>
                <a:lnTo>
                  <a:pt x="0" y="0"/>
                </a:lnTo>
                <a:close/>
              </a:path>
            </a:pathLst>
          </a:custGeom>
          <a:solidFill>
            <a:srgbClr val="F5F7FA"/>
          </a:solidFill>
          <a:ln/>
        </p:spPr>
      </p:sp>
      <p:sp>
        <p:nvSpPr>
          <p:cNvPr id="9" name="Shape 7"/>
          <p:cNvSpPr/>
          <p:nvPr/>
        </p:nvSpPr>
        <p:spPr>
          <a:xfrm>
            <a:off x="1143000" y="4434483"/>
            <a:ext cx="38100" cy="2215158"/>
          </a:xfrm>
          <a:prstGeom prst="rect">
            <a:avLst/>
          </a:prstGeom>
          <a:solidFill>
            <a:srgbClr val="00A0D2"/>
          </a:solidFill>
          <a:ln/>
        </p:spPr>
      </p:sp>
      <p:sp>
        <p:nvSpPr>
          <p:cNvPr id="10" name="Text 8"/>
          <p:cNvSpPr/>
          <p:nvPr/>
        </p:nvSpPr>
        <p:spPr>
          <a:xfrm>
            <a:off x="1524000" y="4624983"/>
            <a:ext cx="16805910" cy="304800"/>
          </a:xfrm>
          <a:prstGeom prst="rect">
            <a:avLst/>
          </a:prstGeom>
          <a:noFill/>
          <a:ln/>
        </p:spPr>
        <p:txBody>
          <a:bodyPr wrap="square" lIns="25400" tIns="25400" rIns="25400" bIns="25400" rtlCol="0" anchor="t">
            <a:normAutofit/>
          </a:bodyPr>
          <a:lstStyle/>
          <a:p>
            <a:pPr algn="l" indent="0" marL="0">
              <a:buNone/>
            </a:pPr>
            <a:r>
              <a:rPr lang="en-US" sz="1800" b="1" dirty="0">
                <a:solidFill>
                  <a:srgbClr val="00A0D2"/>
                </a:solidFill>
                <a:latin typeface="Arial" pitchFamily="34" charset="0"/>
                <a:ea typeface="Arial" pitchFamily="34" charset="-122"/>
                <a:cs typeface="Arial" pitchFamily="34" charset="-120"/>
              </a:rPr>
              <a:t>Abs. 4 Sätze 1 und 2</a:t>
            </a:r>
            <a:endParaRPr lang="en-US" sz="1800" dirty="0"/>
          </a:p>
        </p:txBody>
      </p:sp>
      <p:sp>
        <p:nvSpPr>
          <p:cNvPr id="11" name="Text 9"/>
          <p:cNvSpPr/>
          <p:nvPr/>
        </p:nvSpPr>
        <p:spPr>
          <a:xfrm>
            <a:off x="1524000" y="4967883"/>
            <a:ext cx="15736443" cy="1529358"/>
          </a:xfrm>
          <a:prstGeom prst="rect">
            <a:avLst/>
          </a:prstGeom>
          <a:noFill/>
          <a:ln/>
        </p:spPr>
        <p:txBody>
          <a:bodyPr wrap="square" lIns="25400" tIns="25400" rIns="25400" bIns="25400" rtlCol="0" anchor="t">
            <a:normAutofit/>
          </a:bodyPr>
          <a:lstStyle/>
          <a:p>
            <a:pPr algn="l" indent="0" marL="0">
              <a:lnSpc>
                <a:spcPct val="126290"/>
              </a:lnSpc>
              <a:buNone/>
            </a:pPr>
            <a:r>
              <a:rPr lang="en-US" sz="2025" dirty="0">
                <a:solidFill>
                  <a:srgbClr val="1E293B"/>
                </a:solidFill>
                <a:latin typeface="Arial" pitchFamily="34" charset="0"/>
                <a:ea typeface="Arial" pitchFamily="34" charset="-122"/>
                <a:cs typeface="Arial" pitchFamily="34" charset="-120"/>
              </a:rPr>
              <a:t>Im Falle eines Verkaufs oder der Bestellung eines Rechts im Sinne des Absatzes 3 Satz 1 hat der Verkäufer oder der Immobilienmakler dem potenziellen Käufer spätestens bei der Besichtigung einen Energieausweis oder eine Kopie hiervon vorzulegen. Findet keine Besichtigung statt, haben der Verkäufer oder der Immobilienmakler den Energieausweis oder eine Kopie hiervon dem potenziellen Käufer unverzüglich vorzulegen.</a:t>
            </a:r>
            <a:endParaRPr lang="en-US" sz="2025" dirty="0"/>
          </a:p>
        </p:txBody>
      </p:sp>
      <p:sp>
        <p:nvSpPr>
          <p:cNvPr id="12" name="Shape 10"/>
          <p:cNvSpPr/>
          <p:nvPr/>
        </p:nvSpPr>
        <p:spPr>
          <a:xfrm>
            <a:off x="1143000" y="6878241"/>
            <a:ext cx="16002000" cy="1469529"/>
          </a:xfrm>
          <a:custGeom>
            <a:avLst/>
            <a:gdLst/>
            <a:ahLst/>
            <a:cxnLst/>
            <a:rect l="l" t="t" r="r" b="b"/>
            <a:pathLst>
              <a:path w="16002000" h="1469529">
                <a:moveTo>
                  <a:pt x="0" y="0"/>
                </a:moveTo>
                <a:lnTo>
                  <a:pt x="15887700" y="0"/>
                </a:lnTo>
                <a:arcTo hR="114300" wR="114300" stAng="16200000" swAng="5400000"/>
                <a:lnTo>
                  <a:pt x="16002000" y="1355229"/>
                </a:lnTo>
                <a:arcTo hR="114300" wR="114300" stAng="0" swAng="5400000"/>
                <a:lnTo>
                  <a:pt x="0" y="1469529"/>
                </a:lnTo>
                <a:lnTo>
                  <a:pt x="0" y="0"/>
                </a:lnTo>
                <a:close/>
              </a:path>
            </a:pathLst>
          </a:custGeom>
          <a:solidFill>
            <a:srgbClr val="F5F7FA"/>
          </a:solidFill>
          <a:ln/>
        </p:spPr>
      </p:sp>
      <p:sp>
        <p:nvSpPr>
          <p:cNvPr id="13" name="Shape 11"/>
          <p:cNvSpPr/>
          <p:nvPr/>
        </p:nvSpPr>
        <p:spPr>
          <a:xfrm>
            <a:off x="1143000" y="6878241"/>
            <a:ext cx="38100" cy="1469529"/>
          </a:xfrm>
          <a:prstGeom prst="rect">
            <a:avLst/>
          </a:prstGeom>
          <a:solidFill>
            <a:srgbClr val="1B4B82"/>
          </a:solidFill>
          <a:ln/>
        </p:spPr>
      </p:sp>
      <p:sp>
        <p:nvSpPr>
          <p:cNvPr id="14" name="Text 12"/>
          <p:cNvSpPr/>
          <p:nvPr/>
        </p:nvSpPr>
        <p:spPr>
          <a:xfrm>
            <a:off x="1524000" y="7068741"/>
            <a:ext cx="16805910" cy="304800"/>
          </a:xfrm>
          <a:prstGeom prst="rect">
            <a:avLst/>
          </a:prstGeom>
          <a:noFill/>
          <a:ln/>
        </p:spPr>
        <p:txBody>
          <a:bodyPr wrap="square" lIns="25400" tIns="25400" rIns="25400" bIns="25400" rtlCol="0" anchor="t">
            <a:normAutofit/>
          </a:bodyPr>
          <a:lstStyle/>
          <a:p>
            <a:pPr algn="l" indent="0" marL="0">
              <a:buNone/>
            </a:pPr>
            <a:r>
              <a:rPr lang="en-US" sz="1800" b="1" dirty="0">
                <a:solidFill>
                  <a:srgbClr val="1B4B82"/>
                </a:solidFill>
                <a:latin typeface="Arial" pitchFamily="34" charset="0"/>
                <a:ea typeface="Arial" pitchFamily="34" charset="-122"/>
                <a:cs typeface="Arial" pitchFamily="34" charset="-120"/>
              </a:rPr>
              <a:t>Abs. 3 ab 01.01.2027 · Ergänzung laut Regierungsentwurf</a:t>
            </a:r>
            <a:endParaRPr lang="en-US" sz="1800" dirty="0"/>
          </a:p>
        </p:txBody>
      </p:sp>
      <p:sp>
        <p:nvSpPr>
          <p:cNvPr id="15" name="Text 13"/>
          <p:cNvSpPr/>
          <p:nvPr/>
        </p:nvSpPr>
        <p:spPr>
          <a:xfrm>
            <a:off x="1524000" y="7411641"/>
            <a:ext cx="15736443" cy="783729"/>
          </a:xfrm>
          <a:prstGeom prst="rect">
            <a:avLst/>
          </a:prstGeom>
          <a:noFill/>
          <a:ln/>
        </p:spPr>
        <p:txBody>
          <a:bodyPr wrap="square" lIns="25400" tIns="25400" rIns="25400" bIns="25400" rtlCol="0" anchor="t">
            <a:normAutofit/>
          </a:bodyPr>
          <a:lstStyle/>
          <a:p>
            <a:pPr algn="l" indent="0" marL="0">
              <a:lnSpc>
                <a:spcPct val="126290"/>
              </a:lnSpc>
              <a:buNone/>
            </a:pPr>
            <a:r>
              <a:rPr lang="en-US" sz="2025" dirty="0">
                <a:solidFill>
                  <a:srgbClr val="1E293B"/>
                </a:solidFill>
                <a:latin typeface="Arial" pitchFamily="34" charset="0"/>
                <a:ea typeface="Arial" pitchFamily="34" charset="-122"/>
                <a:cs typeface="Arial" pitchFamily="34" charset="-120"/>
              </a:rPr>
              <a:t>„… vermietet, verpachtet oder verleast oder ein solcher Miet-, Pacht oder Leasingvertrag verlängert werden, ist ein Energieausweis auszustellen, wenn nicht bereits ein gültiger Energieausweis für das Gebäude vorliegt.“</a:t>
            </a:r>
            <a:endParaRPr lang="en-US" sz="2025" dirty="0"/>
          </a:p>
        </p:txBody>
      </p:sp>
      <p:sp>
        <p:nvSpPr>
          <p:cNvPr id="16" name="Text 14"/>
          <p:cNvSpPr/>
          <p:nvPr/>
        </p:nvSpPr>
        <p:spPr>
          <a:xfrm>
            <a:off x="1143000" y="9403259"/>
            <a:ext cx="16482060" cy="65514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64748B"/>
                </a:solidFill>
                <a:latin typeface="Arial" pitchFamily="34" charset="0"/>
                <a:ea typeface="Arial" pitchFamily="34" charset="-122"/>
                <a:cs typeface="Arial" pitchFamily="34" charset="-120"/>
              </a:rPr>
              <a:t>Abs. = Absatz · GModG = Gebäudemodernisierungsgesetz · Quelle: GModG, Stand 23.07.2026; Regierungsentwurf BMWE vom 13.05.2026 · BMWE = Bundesministerium für Wirtschaft und Energie</a:t>
            </a:r>
            <a:endParaRPr lang="en-US"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1143000" y="762000"/>
            <a:ext cx="17602200" cy="333375"/>
          </a:xfrm>
          <a:prstGeom prst="rect">
            <a:avLst/>
          </a:prstGeom>
          <a:noFill/>
          <a:ln/>
        </p:spPr>
        <p:txBody>
          <a:bodyPr wrap="square" lIns="25400" tIns="25400" rIns="25400" bIns="25400" rtlCol="0" anchor="t">
            <a:normAutofit/>
          </a:bodyPr>
          <a:lstStyle/>
          <a:p>
            <a:pPr algn="l" indent="0" marL="0">
              <a:buNone/>
            </a:pPr>
            <a:r>
              <a:rPr lang="en-US" sz="1950" b="1" spc="38" kern="0" dirty="0">
                <a:solidFill>
                  <a:srgbClr val="00A0D2"/>
                </a:solidFill>
                <a:latin typeface="Arial" pitchFamily="34" charset="0"/>
                <a:ea typeface="Arial" pitchFamily="34" charset="-122"/>
                <a:cs typeface="Arial" pitchFamily="34" charset="-120"/>
              </a:rPr>
              <a:t>ANHANG · GMODG</a:t>
            </a:r>
            <a:endParaRPr lang="en-US" sz="1950" dirty="0"/>
          </a:p>
        </p:txBody>
      </p:sp>
      <p:sp>
        <p:nvSpPr>
          <p:cNvPr id="3" name="Text 1"/>
          <p:cNvSpPr/>
          <p:nvPr/>
        </p:nvSpPr>
        <p:spPr>
          <a:xfrm>
            <a:off x="1143000" y="1190625"/>
            <a:ext cx="17602200" cy="609600"/>
          </a:xfrm>
          <a:prstGeom prst="rect">
            <a:avLst/>
          </a:prstGeom>
          <a:noFill/>
          <a:ln/>
        </p:spPr>
        <p:txBody>
          <a:bodyPr wrap="square" lIns="25400" tIns="25400" rIns="25400" bIns="25400" rtlCol="0" anchor="t">
            <a:normAutofit/>
          </a:bodyPr>
          <a:lstStyle/>
          <a:p>
            <a:pPr algn="l" indent="0" marL="0">
              <a:buNone/>
            </a:pPr>
            <a:r>
              <a:rPr lang="en-US" sz="3900" b="1" spc="-75" kern="0" dirty="0">
                <a:solidFill>
                  <a:srgbClr val="0D3A5C"/>
                </a:solidFill>
                <a:latin typeface="Arial" pitchFamily="34" charset="0"/>
                <a:ea typeface="Arial" pitchFamily="34" charset="-122"/>
                <a:cs typeface="Arial" pitchFamily="34" charset="-120"/>
              </a:rPr>
              <a:t>§ 87 GModG · Pflichtangaben in einer Immobilienanzeige</a:t>
            </a:r>
            <a:endParaRPr lang="en-US" sz="3900" dirty="0"/>
          </a:p>
        </p:txBody>
      </p:sp>
      <p:sp>
        <p:nvSpPr>
          <p:cNvPr id="4" name="Shape 2"/>
          <p:cNvSpPr/>
          <p:nvPr/>
        </p:nvSpPr>
        <p:spPr>
          <a:xfrm>
            <a:off x="1143000" y="1990725"/>
            <a:ext cx="16002000" cy="4155430"/>
          </a:xfrm>
          <a:custGeom>
            <a:avLst/>
            <a:gdLst/>
            <a:ahLst/>
            <a:cxnLst/>
            <a:rect l="l" t="t" r="r" b="b"/>
            <a:pathLst>
              <a:path w="16002000" h="4155430">
                <a:moveTo>
                  <a:pt x="0" y="0"/>
                </a:moveTo>
                <a:lnTo>
                  <a:pt x="15887700" y="0"/>
                </a:lnTo>
                <a:arcTo hR="114300" wR="114300" stAng="16200000" swAng="5400000"/>
                <a:lnTo>
                  <a:pt x="16002000" y="4041130"/>
                </a:lnTo>
                <a:arcTo hR="114300" wR="114300" stAng="0" swAng="5400000"/>
                <a:lnTo>
                  <a:pt x="0" y="4155430"/>
                </a:lnTo>
                <a:lnTo>
                  <a:pt x="0" y="0"/>
                </a:lnTo>
                <a:close/>
              </a:path>
            </a:pathLst>
          </a:custGeom>
          <a:solidFill>
            <a:srgbClr val="F5F7FA"/>
          </a:solidFill>
          <a:ln/>
        </p:spPr>
      </p:sp>
      <p:sp>
        <p:nvSpPr>
          <p:cNvPr id="5" name="Shape 3"/>
          <p:cNvSpPr/>
          <p:nvPr/>
        </p:nvSpPr>
        <p:spPr>
          <a:xfrm>
            <a:off x="1143000" y="1990725"/>
            <a:ext cx="38100" cy="4155430"/>
          </a:xfrm>
          <a:prstGeom prst="rect">
            <a:avLst/>
          </a:prstGeom>
          <a:solidFill>
            <a:srgbClr val="00A0D2"/>
          </a:solidFill>
          <a:ln/>
        </p:spPr>
      </p:sp>
      <p:sp>
        <p:nvSpPr>
          <p:cNvPr id="6" name="Text 4"/>
          <p:cNvSpPr/>
          <p:nvPr/>
        </p:nvSpPr>
        <p:spPr>
          <a:xfrm>
            <a:off x="1524000" y="2181225"/>
            <a:ext cx="16805910" cy="304800"/>
          </a:xfrm>
          <a:prstGeom prst="rect">
            <a:avLst/>
          </a:prstGeom>
          <a:noFill/>
          <a:ln/>
        </p:spPr>
        <p:txBody>
          <a:bodyPr wrap="square" lIns="25400" tIns="25400" rIns="25400" bIns="25400" rtlCol="0" anchor="t">
            <a:normAutofit/>
          </a:bodyPr>
          <a:lstStyle/>
          <a:p>
            <a:pPr algn="l" indent="0" marL="0">
              <a:buNone/>
            </a:pPr>
            <a:r>
              <a:rPr lang="en-US" sz="1800" b="1" dirty="0">
                <a:solidFill>
                  <a:srgbClr val="00A0D2"/>
                </a:solidFill>
                <a:latin typeface="Arial" pitchFamily="34" charset="0"/>
                <a:ea typeface="Arial" pitchFamily="34" charset="-122"/>
                <a:cs typeface="Arial" pitchFamily="34" charset="-120"/>
              </a:rPr>
              <a:t>Abs. 1 · Fassung seit 29.07.2026</a:t>
            </a:r>
            <a:endParaRPr lang="en-US" sz="1800" dirty="0"/>
          </a:p>
        </p:txBody>
      </p:sp>
      <p:sp>
        <p:nvSpPr>
          <p:cNvPr id="7" name="Text 5"/>
          <p:cNvSpPr/>
          <p:nvPr/>
        </p:nvSpPr>
        <p:spPr>
          <a:xfrm>
            <a:off x="1524000" y="2524125"/>
            <a:ext cx="15736443" cy="1902172"/>
          </a:xfrm>
          <a:prstGeom prst="rect">
            <a:avLst/>
          </a:prstGeom>
          <a:noFill/>
          <a:ln/>
        </p:spPr>
        <p:txBody>
          <a:bodyPr wrap="square" lIns="25400" tIns="25400" rIns="25400" bIns="25400" rtlCol="0" anchor="t">
            <a:normAutofit/>
          </a:bodyPr>
          <a:lstStyle/>
          <a:p>
            <a:pPr algn="l" indent="0" marL="0">
              <a:lnSpc>
                <a:spcPct val="126290"/>
              </a:lnSpc>
              <a:buNone/>
            </a:pPr>
            <a:r>
              <a:rPr lang="en-US" sz="2025" dirty="0">
                <a:solidFill>
                  <a:srgbClr val="1E293B"/>
                </a:solidFill>
                <a:latin typeface="Arial" pitchFamily="34" charset="0"/>
                <a:ea typeface="Arial" pitchFamily="34" charset="-122"/>
                <a:cs typeface="Arial" pitchFamily="34" charset="-120"/>
              </a:rPr>
              <a:t>Wird vor dem Verkauf, der Vermietung, der Verpachtung oder dem Leasing eines Gebäudes, einer Wohnung oder einer sonstigen selbständigen Nutzungseinheit eine Immobilienanzeige in kommerziellen Medien aufgegeben und liegt zu diesem Zeitpunkt ein Energieausweis vor, so hat der Verkäufer, der Vermieter, der Verpächter, der Leasinggeber oder der Immobilienmakler, wenn eine dieser Personen die Veröffentlichung der Immobilienanzeige verantwortet, sicherzustellen, dass die Immobilienanzeige folgende Pflichtangaben enthält:</a:t>
            </a:r>
            <a:endParaRPr lang="en-US" sz="2025" dirty="0"/>
          </a:p>
        </p:txBody>
      </p:sp>
      <p:sp>
        <p:nvSpPr>
          <p:cNvPr id="8" name="Text 6"/>
          <p:cNvSpPr/>
          <p:nvPr/>
        </p:nvSpPr>
        <p:spPr>
          <a:xfrm>
            <a:off x="1524000" y="4464397"/>
            <a:ext cx="15736443" cy="1529358"/>
          </a:xfrm>
          <a:prstGeom prst="rect">
            <a:avLst/>
          </a:prstGeom>
          <a:noFill/>
          <a:ln/>
        </p:spPr>
        <p:txBody>
          <a:bodyPr wrap="square" lIns="25400" tIns="25400" rIns="25400" bIns="25400" rtlCol="0" anchor="t">
            <a:normAutofit/>
          </a:bodyPr>
          <a:lstStyle/>
          <a:p>
            <a:pPr algn="l" indent="0" marL="0">
              <a:lnSpc>
                <a:spcPct val="126290"/>
              </a:lnSpc>
              <a:buNone/>
            </a:pPr>
            <a:r>
              <a:rPr lang="en-US" sz="2025" dirty="0">
                <a:solidFill>
                  <a:srgbClr val="1E293B"/>
                </a:solidFill>
                <a:latin typeface="Arial" pitchFamily="34" charset="0"/>
                <a:ea typeface="Arial" pitchFamily="34" charset="-122"/>
                <a:cs typeface="Arial" pitchFamily="34" charset="-120"/>
              </a:rPr>
              <a:t>1. die Art des Energieausweises: Energiebedarfsausweis im Sinne von § 81 oder Energieverbrauchsausweis im Sinne von § 82, 2. den im Energieausweis genannten Wert des Endenergiebedarfs oder des Endenergieverbrauchs für das Gebäude, 3. die im Energieausweis genannten wesentlichen Energieträger für die Heizung des Gebäudes, 4. bei einem Wohngebäude das im Energieausweis genannte Baujahr und 5. bei einem Wohngebäude die im Energieausweis genannte Energieeffizienzklasse.</a:t>
            </a:r>
            <a:endParaRPr lang="en-US" sz="2025" dirty="0"/>
          </a:p>
        </p:txBody>
      </p:sp>
      <p:sp>
        <p:nvSpPr>
          <p:cNvPr id="9" name="Shape 7"/>
          <p:cNvSpPr/>
          <p:nvPr/>
        </p:nvSpPr>
        <p:spPr>
          <a:xfrm>
            <a:off x="1143000" y="6374755"/>
            <a:ext cx="16002000" cy="1842343"/>
          </a:xfrm>
          <a:custGeom>
            <a:avLst/>
            <a:gdLst/>
            <a:ahLst/>
            <a:cxnLst/>
            <a:rect l="l" t="t" r="r" b="b"/>
            <a:pathLst>
              <a:path w="16002000" h="1842343">
                <a:moveTo>
                  <a:pt x="0" y="0"/>
                </a:moveTo>
                <a:lnTo>
                  <a:pt x="15887700" y="0"/>
                </a:lnTo>
                <a:arcTo hR="114300" wR="114300" stAng="16200000" swAng="5400000"/>
                <a:lnTo>
                  <a:pt x="16002000" y="1728043"/>
                </a:lnTo>
                <a:arcTo hR="114300" wR="114300" stAng="0" swAng="5400000"/>
                <a:lnTo>
                  <a:pt x="0" y="1842343"/>
                </a:lnTo>
                <a:lnTo>
                  <a:pt x="0" y="0"/>
                </a:lnTo>
                <a:close/>
              </a:path>
            </a:pathLst>
          </a:custGeom>
          <a:solidFill>
            <a:srgbClr val="F5F7FA"/>
          </a:solidFill>
          <a:ln/>
        </p:spPr>
      </p:sp>
      <p:sp>
        <p:nvSpPr>
          <p:cNvPr id="10" name="Shape 8"/>
          <p:cNvSpPr/>
          <p:nvPr/>
        </p:nvSpPr>
        <p:spPr>
          <a:xfrm>
            <a:off x="1143000" y="6374755"/>
            <a:ext cx="38100" cy="1842343"/>
          </a:xfrm>
          <a:prstGeom prst="rect">
            <a:avLst/>
          </a:prstGeom>
          <a:solidFill>
            <a:srgbClr val="00A0D2"/>
          </a:solidFill>
          <a:ln/>
        </p:spPr>
      </p:sp>
      <p:sp>
        <p:nvSpPr>
          <p:cNvPr id="11" name="Text 9"/>
          <p:cNvSpPr/>
          <p:nvPr/>
        </p:nvSpPr>
        <p:spPr>
          <a:xfrm>
            <a:off x="1524000" y="6565255"/>
            <a:ext cx="16805910" cy="304800"/>
          </a:xfrm>
          <a:prstGeom prst="rect">
            <a:avLst/>
          </a:prstGeom>
          <a:noFill/>
          <a:ln/>
        </p:spPr>
        <p:txBody>
          <a:bodyPr wrap="square" lIns="25400" tIns="25400" rIns="25400" bIns="25400" rtlCol="0" anchor="t">
            <a:normAutofit/>
          </a:bodyPr>
          <a:lstStyle/>
          <a:p>
            <a:pPr algn="l" indent="0" marL="0">
              <a:buNone/>
            </a:pPr>
            <a:r>
              <a:rPr lang="en-US" sz="1800" b="1" dirty="0">
                <a:solidFill>
                  <a:srgbClr val="00A0D2"/>
                </a:solidFill>
                <a:latin typeface="Arial" pitchFamily="34" charset="0"/>
                <a:ea typeface="Arial" pitchFamily="34" charset="-122"/>
                <a:cs typeface="Arial" pitchFamily="34" charset="-120"/>
              </a:rPr>
              <a:t>Abs. 2</a:t>
            </a:r>
            <a:endParaRPr lang="en-US" sz="1800" dirty="0"/>
          </a:p>
        </p:txBody>
      </p:sp>
      <p:sp>
        <p:nvSpPr>
          <p:cNvPr id="12" name="Text 10"/>
          <p:cNvSpPr/>
          <p:nvPr/>
        </p:nvSpPr>
        <p:spPr>
          <a:xfrm>
            <a:off x="1524000" y="6908155"/>
            <a:ext cx="15736443" cy="1156543"/>
          </a:xfrm>
          <a:prstGeom prst="rect">
            <a:avLst/>
          </a:prstGeom>
          <a:noFill/>
          <a:ln/>
        </p:spPr>
        <p:txBody>
          <a:bodyPr wrap="square" lIns="25400" tIns="25400" rIns="25400" bIns="25400" rtlCol="0" anchor="t">
            <a:normAutofit/>
          </a:bodyPr>
          <a:lstStyle/>
          <a:p>
            <a:pPr algn="l" indent="0" marL="0">
              <a:lnSpc>
                <a:spcPct val="126290"/>
              </a:lnSpc>
              <a:buNone/>
            </a:pPr>
            <a:r>
              <a:rPr lang="en-US" sz="2025" dirty="0">
                <a:solidFill>
                  <a:srgbClr val="1E293B"/>
                </a:solidFill>
                <a:latin typeface="Arial" pitchFamily="34" charset="0"/>
                <a:ea typeface="Arial" pitchFamily="34" charset="-122"/>
                <a:cs typeface="Arial" pitchFamily="34" charset="-120"/>
              </a:rPr>
              <a:t>Bei einem Nichtwohngebäude ist bei einem Energiebedarfsausweis und bei einem Energieverbrauchsausweis als Pflichtangabe nach Absatz 1 Nummer 2 der Endenergiebedarf oder Endenergieverbrauch sowohl für Wärme als auch für Strom jeweils getrennt aufzuführen.</a:t>
            </a:r>
            <a:endParaRPr lang="en-US" sz="2025" dirty="0"/>
          </a:p>
        </p:txBody>
      </p:sp>
      <p:sp>
        <p:nvSpPr>
          <p:cNvPr id="13" name="Text 11"/>
          <p:cNvSpPr/>
          <p:nvPr/>
        </p:nvSpPr>
        <p:spPr>
          <a:xfrm>
            <a:off x="1143000" y="9711779"/>
            <a:ext cx="17602200" cy="34662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64748B"/>
                </a:solidFill>
                <a:latin typeface="Arial" pitchFamily="34" charset="0"/>
                <a:ea typeface="Arial" pitchFamily="34" charset="-122"/>
                <a:cs typeface="Arial" pitchFamily="34" charset="-120"/>
              </a:rPr>
              <a:t>Abs. = Absatz · GModG = Gebäudemodernisierungsgesetz · Quelle: GModG, zuletzt geändert am 23.07.2026</a:t>
            </a:r>
            <a:endParaRPr lang="en-US" sz="1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1143000" y="762000"/>
            <a:ext cx="17602200" cy="333375"/>
          </a:xfrm>
          <a:prstGeom prst="rect">
            <a:avLst/>
          </a:prstGeom>
          <a:noFill/>
          <a:ln/>
        </p:spPr>
        <p:txBody>
          <a:bodyPr wrap="square" lIns="25400" tIns="25400" rIns="25400" bIns="25400" rtlCol="0" anchor="t">
            <a:normAutofit/>
          </a:bodyPr>
          <a:lstStyle/>
          <a:p>
            <a:pPr algn="l" indent="0" marL="0">
              <a:buNone/>
            </a:pPr>
            <a:r>
              <a:rPr lang="en-US" sz="1950" b="1" spc="38" kern="0" dirty="0">
                <a:solidFill>
                  <a:srgbClr val="00A0D2"/>
                </a:solidFill>
                <a:latin typeface="Arial" pitchFamily="34" charset="0"/>
                <a:ea typeface="Arial" pitchFamily="34" charset="-122"/>
                <a:cs typeface="Arial" pitchFamily="34" charset="-120"/>
              </a:rPr>
              <a:t>ANHANG · GMODG</a:t>
            </a:r>
            <a:endParaRPr lang="en-US" sz="1950" dirty="0"/>
          </a:p>
        </p:txBody>
      </p:sp>
      <p:sp>
        <p:nvSpPr>
          <p:cNvPr id="3" name="Text 1"/>
          <p:cNvSpPr/>
          <p:nvPr/>
        </p:nvSpPr>
        <p:spPr>
          <a:xfrm>
            <a:off x="1143000" y="1190625"/>
            <a:ext cx="17602200" cy="609600"/>
          </a:xfrm>
          <a:prstGeom prst="rect">
            <a:avLst/>
          </a:prstGeom>
          <a:noFill/>
          <a:ln/>
        </p:spPr>
        <p:txBody>
          <a:bodyPr wrap="square" lIns="25400" tIns="25400" rIns="25400" bIns="25400" rtlCol="0" anchor="t">
            <a:normAutofit/>
          </a:bodyPr>
          <a:lstStyle/>
          <a:p>
            <a:pPr algn="l" indent="0" marL="0">
              <a:buNone/>
            </a:pPr>
            <a:r>
              <a:rPr lang="en-US" sz="3900" b="1" spc="-75" kern="0" dirty="0">
                <a:solidFill>
                  <a:srgbClr val="0D3A5C"/>
                </a:solidFill>
                <a:latin typeface="Arial" pitchFamily="34" charset="0"/>
                <a:ea typeface="Arial" pitchFamily="34" charset="-122"/>
                <a:cs typeface="Arial" pitchFamily="34" charset="-120"/>
              </a:rPr>
              <a:t>§ 43 GModG · Einbau einer Gas-, Öl- oder Flüssiggasheizung</a:t>
            </a:r>
            <a:endParaRPr lang="en-US" sz="3900" dirty="0"/>
          </a:p>
        </p:txBody>
      </p:sp>
      <p:sp>
        <p:nvSpPr>
          <p:cNvPr id="4" name="Shape 2"/>
          <p:cNvSpPr/>
          <p:nvPr/>
        </p:nvSpPr>
        <p:spPr>
          <a:xfrm>
            <a:off x="1143000" y="1990725"/>
            <a:ext cx="16002000" cy="2587972"/>
          </a:xfrm>
          <a:custGeom>
            <a:avLst/>
            <a:gdLst/>
            <a:ahLst/>
            <a:cxnLst/>
            <a:rect l="l" t="t" r="r" b="b"/>
            <a:pathLst>
              <a:path w="16002000" h="2587972">
                <a:moveTo>
                  <a:pt x="0" y="0"/>
                </a:moveTo>
                <a:lnTo>
                  <a:pt x="15887700" y="0"/>
                </a:lnTo>
                <a:arcTo hR="114300" wR="114300" stAng="16200000" swAng="5400000"/>
                <a:lnTo>
                  <a:pt x="16002000" y="2473672"/>
                </a:lnTo>
                <a:arcTo hR="114300" wR="114300" stAng="0" swAng="5400000"/>
                <a:lnTo>
                  <a:pt x="0" y="2587972"/>
                </a:lnTo>
                <a:lnTo>
                  <a:pt x="0" y="0"/>
                </a:lnTo>
                <a:close/>
              </a:path>
            </a:pathLst>
          </a:custGeom>
          <a:solidFill>
            <a:srgbClr val="F5F7FA"/>
          </a:solidFill>
          <a:ln/>
        </p:spPr>
      </p:sp>
      <p:sp>
        <p:nvSpPr>
          <p:cNvPr id="5" name="Shape 3"/>
          <p:cNvSpPr/>
          <p:nvPr/>
        </p:nvSpPr>
        <p:spPr>
          <a:xfrm>
            <a:off x="1143000" y="1990725"/>
            <a:ext cx="38100" cy="2587972"/>
          </a:xfrm>
          <a:prstGeom prst="rect">
            <a:avLst/>
          </a:prstGeom>
          <a:solidFill>
            <a:srgbClr val="00A0D2"/>
          </a:solidFill>
          <a:ln/>
        </p:spPr>
      </p:sp>
      <p:sp>
        <p:nvSpPr>
          <p:cNvPr id="6" name="Text 4"/>
          <p:cNvSpPr/>
          <p:nvPr/>
        </p:nvSpPr>
        <p:spPr>
          <a:xfrm>
            <a:off x="1524000" y="2181225"/>
            <a:ext cx="16805910" cy="304800"/>
          </a:xfrm>
          <a:prstGeom prst="rect">
            <a:avLst/>
          </a:prstGeom>
          <a:noFill/>
          <a:ln/>
        </p:spPr>
        <p:txBody>
          <a:bodyPr wrap="square" lIns="25400" tIns="25400" rIns="25400" bIns="25400" rtlCol="0" anchor="t">
            <a:normAutofit/>
          </a:bodyPr>
          <a:lstStyle/>
          <a:p>
            <a:pPr algn="l" indent="0" marL="0">
              <a:buNone/>
            </a:pPr>
            <a:r>
              <a:rPr lang="en-US" sz="1800" b="1" dirty="0">
                <a:solidFill>
                  <a:srgbClr val="00A0D2"/>
                </a:solidFill>
                <a:latin typeface="Arial" pitchFamily="34" charset="0"/>
                <a:ea typeface="Arial" pitchFamily="34" charset="-122"/>
                <a:cs typeface="Arial" pitchFamily="34" charset="-120"/>
              </a:rPr>
              <a:t>Abs. 1 · in Kraft seit 29.07.2026</a:t>
            </a:r>
            <a:endParaRPr lang="en-US" sz="1800" dirty="0"/>
          </a:p>
        </p:txBody>
      </p:sp>
      <p:sp>
        <p:nvSpPr>
          <p:cNvPr id="7" name="Text 5"/>
          <p:cNvSpPr/>
          <p:nvPr/>
        </p:nvSpPr>
        <p:spPr>
          <a:xfrm>
            <a:off x="1524000" y="2524125"/>
            <a:ext cx="15736443" cy="1902172"/>
          </a:xfrm>
          <a:prstGeom prst="rect">
            <a:avLst/>
          </a:prstGeom>
          <a:noFill/>
          <a:ln/>
        </p:spPr>
        <p:txBody>
          <a:bodyPr wrap="square" lIns="25400" tIns="25400" rIns="25400" bIns="25400" rtlCol="0" anchor="t">
            <a:normAutofit/>
          </a:bodyPr>
          <a:lstStyle/>
          <a:p>
            <a:pPr algn="l" indent="0" marL="0">
              <a:lnSpc>
                <a:spcPct val="126290"/>
              </a:lnSpc>
              <a:buNone/>
            </a:pPr>
            <a:r>
              <a:rPr lang="en-US" sz="2025" dirty="0">
                <a:solidFill>
                  <a:srgbClr val="1E293B"/>
                </a:solidFill>
                <a:latin typeface="Arial" pitchFamily="34" charset="0"/>
                <a:ea typeface="Arial" pitchFamily="34" charset="-122"/>
                <a:cs typeface="Arial" pitchFamily="34" charset="-120"/>
              </a:rPr>
              <a:t>Wird eine Heizungsanlage, die mit Gas, Heizöl oder Flüssiggas beschickt wird, nach dem 29. Juli 2026 in ein bestehendes Gebäude neu eingebaut, hat der Eigentümer des Gebäudes sicherzustellen, dass ab dem 1. Januar 2029 mindestens 10 Prozent, ab dem 1. Januar 2030 mindestens 15 Prozent, ab dem 1. Januar 2035 mindestens 30 Prozent und ab dem 1. Januar 2040 mindestens 60 Prozent der mit der Anlage bereitgestellten Wärme aus Biomethan, Bioöl, biogenem Flüssiggas, grünem, blauem, orangenem oder türkisem Wasserstoff einschließlich daraus hergestellter Derivate erzeugt wird.</a:t>
            </a:r>
            <a:endParaRPr lang="en-US" sz="2025" dirty="0"/>
          </a:p>
        </p:txBody>
      </p:sp>
      <p:sp>
        <p:nvSpPr>
          <p:cNvPr id="8" name="Text 6"/>
          <p:cNvSpPr/>
          <p:nvPr/>
        </p:nvSpPr>
        <p:spPr>
          <a:xfrm>
            <a:off x="1143000" y="9403259"/>
            <a:ext cx="16482060" cy="65514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64748B"/>
                </a:solidFill>
                <a:latin typeface="Arial" pitchFamily="34" charset="0"/>
                <a:ea typeface="Arial" pitchFamily="34" charset="-122"/>
                <a:cs typeface="Arial" pitchFamily="34" charset="-120"/>
              </a:rPr>
              <a:t>Abs. = Absatz · GModG = Gebäudemodernisierungsgesetz · Derivate = aus Wasserstoff hergestellte Brennstoffe · Quelle: GModG, zuletzt geändert am 23.07.2026</a:t>
            </a:r>
            <a:endParaRPr lang="en-US" sz="1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1143000" y="762000"/>
            <a:ext cx="17602200" cy="333375"/>
          </a:xfrm>
          <a:prstGeom prst="rect">
            <a:avLst/>
          </a:prstGeom>
          <a:noFill/>
          <a:ln/>
        </p:spPr>
        <p:txBody>
          <a:bodyPr wrap="square" lIns="25400" tIns="25400" rIns="25400" bIns="25400" rtlCol="0" anchor="t">
            <a:normAutofit/>
          </a:bodyPr>
          <a:lstStyle/>
          <a:p>
            <a:pPr algn="l" indent="0" marL="0">
              <a:buNone/>
            </a:pPr>
            <a:r>
              <a:rPr lang="en-US" sz="1950" b="1" spc="38" kern="0" dirty="0">
                <a:solidFill>
                  <a:srgbClr val="00A0D2"/>
                </a:solidFill>
                <a:latin typeface="Arial" pitchFamily="34" charset="0"/>
                <a:ea typeface="Arial" pitchFamily="34" charset="-122"/>
                <a:cs typeface="Arial" pitchFamily="34" charset="-120"/>
              </a:rPr>
              <a:t>ANHANG · EPBD</a:t>
            </a:r>
            <a:endParaRPr lang="en-US" sz="1950" dirty="0"/>
          </a:p>
        </p:txBody>
      </p:sp>
      <p:sp>
        <p:nvSpPr>
          <p:cNvPr id="3" name="Text 1"/>
          <p:cNvSpPr/>
          <p:nvPr/>
        </p:nvSpPr>
        <p:spPr>
          <a:xfrm>
            <a:off x="1143000" y="1190625"/>
            <a:ext cx="17602200" cy="609600"/>
          </a:xfrm>
          <a:prstGeom prst="rect">
            <a:avLst/>
          </a:prstGeom>
          <a:noFill/>
          <a:ln/>
        </p:spPr>
        <p:txBody>
          <a:bodyPr wrap="square" lIns="25400" tIns="25400" rIns="25400" bIns="25400" rtlCol="0" anchor="t">
            <a:normAutofit/>
          </a:bodyPr>
          <a:lstStyle/>
          <a:p>
            <a:pPr algn="l" indent="0" marL="0">
              <a:buNone/>
            </a:pPr>
            <a:r>
              <a:rPr lang="en-US" sz="3900" b="1" spc="-75" kern="0" dirty="0">
                <a:solidFill>
                  <a:srgbClr val="0D3A5C"/>
                </a:solidFill>
                <a:latin typeface="Arial" pitchFamily="34" charset="0"/>
                <a:ea typeface="Arial" pitchFamily="34" charset="-122"/>
                <a:cs typeface="Arial" pitchFamily="34" charset="-120"/>
              </a:rPr>
              <a:t>Art. 9 EPBD · Mindestvorgaben und Renovierungspfad</a:t>
            </a:r>
            <a:endParaRPr lang="en-US" sz="3900" dirty="0"/>
          </a:p>
        </p:txBody>
      </p:sp>
      <p:sp>
        <p:nvSpPr>
          <p:cNvPr id="4" name="Shape 2"/>
          <p:cNvSpPr/>
          <p:nvPr/>
        </p:nvSpPr>
        <p:spPr>
          <a:xfrm>
            <a:off x="1143000" y="1990725"/>
            <a:ext cx="16002000" cy="3036987"/>
          </a:xfrm>
          <a:custGeom>
            <a:avLst/>
            <a:gdLst/>
            <a:ahLst/>
            <a:cxnLst/>
            <a:rect l="l" t="t" r="r" b="b"/>
            <a:pathLst>
              <a:path w="16002000" h="3036987">
                <a:moveTo>
                  <a:pt x="0" y="0"/>
                </a:moveTo>
                <a:lnTo>
                  <a:pt x="15887700" y="0"/>
                </a:lnTo>
                <a:arcTo hR="114300" wR="114300" stAng="16200000" swAng="5400000"/>
                <a:lnTo>
                  <a:pt x="16002000" y="2922687"/>
                </a:lnTo>
                <a:arcTo hR="114300" wR="114300" stAng="0" swAng="5400000"/>
                <a:lnTo>
                  <a:pt x="0" y="3036987"/>
                </a:lnTo>
                <a:lnTo>
                  <a:pt x="0" y="0"/>
                </a:lnTo>
                <a:close/>
              </a:path>
            </a:pathLst>
          </a:custGeom>
          <a:solidFill>
            <a:srgbClr val="F5F7FA"/>
          </a:solidFill>
          <a:ln/>
        </p:spPr>
      </p:sp>
      <p:sp>
        <p:nvSpPr>
          <p:cNvPr id="5" name="Shape 3"/>
          <p:cNvSpPr/>
          <p:nvPr/>
        </p:nvSpPr>
        <p:spPr>
          <a:xfrm>
            <a:off x="1143000" y="1990725"/>
            <a:ext cx="38100" cy="3036987"/>
          </a:xfrm>
          <a:prstGeom prst="rect">
            <a:avLst/>
          </a:prstGeom>
          <a:solidFill>
            <a:srgbClr val="00A0D2"/>
          </a:solidFill>
          <a:ln/>
        </p:spPr>
      </p:sp>
      <p:sp>
        <p:nvSpPr>
          <p:cNvPr id="6" name="Text 4"/>
          <p:cNvSpPr/>
          <p:nvPr/>
        </p:nvSpPr>
        <p:spPr>
          <a:xfrm>
            <a:off x="1524000" y="2181225"/>
            <a:ext cx="16805910" cy="304800"/>
          </a:xfrm>
          <a:prstGeom prst="rect">
            <a:avLst/>
          </a:prstGeom>
          <a:noFill/>
          <a:ln/>
        </p:spPr>
        <p:txBody>
          <a:bodyPr wrap="square" lIns="25400" tIns="25400" rIns="25400" bIns="25400" rtlCol="0" anchor="t">
            <a:normAutofit/>
          </a:bodyPr>
          <a:lstStyle/>
          <a:p>
            <a:pPr algn="l" indent="0" marL="0">
              <a:buNone/>
            </a:pPr>
            <a:r>
              <a:rPr lang="en-US" sz="1800" b="1" dirty="0">
                <a:solidFill>
                  <a:srgbClr val="00A0D2"/>
                </a:solidFill>
                <a:latin typeface="Arial" pitchFamily="34" charset="0"/>
                <a:ea typeface="Arial" pitchFamily="34" charset="-122"/>
                <a:cs typeface="Arial" pitchFamily="34" charset="-120"/>
              </a:rPr>
              <a:t>Art. 9 Abs. 1 · Nichtwohngebäude (Auszug)</a:t>
            </a:r>
            <a:endParaRPr lang="en-US" sz="1800" dirty="0"/>
          </a:p>
        </p:txBody>
      </p:sp>
      <p:sp>
        <p:nvSpPr>
          <p:cNvPr id="7" name="Text 5"/>
          <p:cNvSpPr/>
          <p:nvPr/>
        </p:nvSpPr>
        <p:spPr>
          <a:xfrm>
            <a:off x="1524000" y="2524125"/>
            <a:ext cx="15736443" cy="1529358"/>
          </a:xfrm>
          <a:prstGeom prst="rect">
            <a:avLst/>
          </a:prstGeom>
          <a:noFill/>
          <a:ln/>
        </p:spPr>
        <p:txBody>
          <a:bodyPr wrap="square" lIns="25400" tIns="25400" rIns="25400" bIns="25400" rtlCol="0" anchor="t">
            <a:normAutofit/>
          </a:bodyPr>
          <a:lstStyle/>
          <a:p>
            <a:pPr algn="l" indent="0" marL="0">
              <a:lnSpc>
                <a:spcPct val="126290"/>
              </a:lnSpc>
              <a:buNone/>
            </a:pPr>
            <a:r>
              <a:rPr lang="en-US" sz="2025" dirty="0">
                <a:solidFill>
                  <a:srgbClr val="1E293B"/>
                </a:solidFill>
                <a:latin typeface="Arial" pitchFamily="34" charset="0"/>
                <a:ea typeface="Arial" pitchFamily="34" charset="-122"/>
                <a:cs typeface="Arial" pitchFamily="34" charset="-120"/>
              </a:rPr>
              <a:t>Jeder Mitgliedstaat legt einen maximalen Schwellenwert für die Gesamtenergieeffizienz fest, sodass 16 % seines nationalen Nichtwohngebäudebestands über diesem Schwellenwert liegen (im Folgenden „16 %-Schwellenwert“). Jeder Mitgliedstaat legt auch einen maximalen Schwellenwert für die Gesamtenergieeffizienz von 26 % fest, sodass 26 % seines nationalen Nichtwohngebäudebestands über diesem Schwellenwert liegen (im Folgenden „26 %-Schwellenwert“).</a:t>
            </a:r>
            <a:endParaRPr lang="en-US" sz="2025" dirty="0"/>
          </a:p>
        </p:txBody>
      </p:sp>
      <p:sp>
        <p:nvSpPr>
          <p:cNvPr id="8" name="Text 6"/>
          <p:cNvSpPr/>
          <p:nvPr/>
        </p:nvSpPr>
        <p:spPr>
          <a:xfrm>
            <a:off x="1524000" y="4091583"/>
            <a:ext cx="15736443" cy="783729"/>
          </a:xfrm>
          <a:prstGeom prst="rect">
            <a:avLst/>
          </a:prstGeom>
          <a:noFill/>
          <a:ln/>
        </p:spPr>
        <p:txBody>
          <a:bodyPr wrap="square" lIns="25400" tIns="25400" rIns="25400" bIns="25400" rtlCol="0" anchor="t">
            <a:normAutofit/>
          </a:bodyPr>
          <a:lstStyle/>
          <a:p>
            <a:pPr algn="l" indent="0" marL="0">
              <a:lnSpc>
                <a:spcPct val="126290"/>
              </a:lnSpc>
              <a:buNone/>
            </a:pPr>
            <a:r>
              <a:rPr lang="en-US" sz="2025" dirty="0">
                <a:solidFill>
                  <a:srgbClr val="1E293B"/>
                </a:solidFill>
                <a:latin typeface="Arial" pitchFamily="34" charset="0"/>
                <a:ea typeface="Arial" pitchFamily="34" charset="-122"/>
                <a:cs typeface="Arial" pitchFamily="34" charset="-120"/>
              </a:rPr>
              <a:t>Die Mindestvorgaben für die Gesamtenergieeffizienz müssen mindestens gewährleisten, dass alle Nichtwohngebäude a) ab 2030 unterhalb des Schwellenwerts von 16 % liegen und b) ab 2033 unterhalb des Schwellenwerts von 26 % liegen.</a:t>
            </a:r>
            <a:endParaRPr lang="en-US" sz="2025" dirty="0"/>
          </a:p>
        </p:txBody>
      </p:sp>
      <p:sp>
        <p:nvSpPr>
          <p:cNvPr id="9" name="Shape 7"/>
          <p:cNvSpPr/>
          <p:nvPr/>
        </p:nvSpPr>
        <p:spPr>
          <a:xfrm>
            <a:off x="1143000" y="5256312"/>
            <a:ext cx="16002000" cy="1842343"/>
          </a:xfrm>
          <a:custGeom>
            <a:avLst/>
            <a:gdLst/>
            <a:ahLst/>
            <a:cxnLst/>
            <a:rect l="l" t="t" r="r" b="b"/>
            <a:pathLst>
              <a:path w="16002000" h="1842343">
                <a:moveTo>
                  <a:pt x="0" y="0"/>
                </a:moveTo>
                <a:lnTo>
                  <a:pt x="15887700" y="0"/>
                </a:lnTo>
                <a:arcTo hR="114300" wR="114300" stAng="16200000" swAng="5400000"/>
                <a:lnTo>
                  <a:pt x="16002000" y="1728043"/>
                </a:lnTo>
                <a:arcTo hR="114300" wR="114300" stAng="0" swAng="5400000"/>
                <a:lnTo>
                  <a:pt x="0" y="1842343"/>
                </a:lnTo>
                <a:lnTo>
                  <a:pt x="0" y="0"/>
                </a:lnTo>
                <a:close/>
              </a:path>
            </a:pathLst>
          </a:custGeom>
          <a:solidFill>
            <a:srgbClr val="F5F7FA"/>
          </a:solidFill>
          <a:ln/>
        </p:spPr>
      </p:sp>
      <p:sp>
        <p:nvSpPr>
          <p:cNvPr id="10" name="Shape 8"/>
          <p:cNvSpPr/>
          <p:nvPr/>
        </p:nvSpPr>
        <p:spPr>
          <a:xfrm>
            <a:off x="1143000" y="5256312"/>
            <a:ext cx="38100" cy="1842343"/>
          </a:xfrm>
          <a:prstGeom prst="rect">
            <a:avLst/>
          </a:prstGeom>
          <a:solidFill>
            <a:srgbClr val="00A0D2"/>
          </a:solidFill>
          <a:ln/>
        </p:spPr>
      </p:sp>
      <p:sp>
        <p:nvSpPr>
          <p:cNvPr id="11" name="Text 9"/>
          <p:cNvSpPr/>
          <p:nvPr/>
        </p:nvSpPr>
        <p:spPr>
          <a:xfrm>
            <a:off x="1524000" y="5446812"/>
            <a:ext cx="16805910" cy="304800"/>
          </a:xfrm>
          <a:prstGeom prst="rect">
            <a:avLst/>
          </a:prstGeom>
          <a:noFill/>
          <a:ln/>
        </p:spPr>
        <p:txBody>
          <a:bodyPr wrap="square" lIns="25400" tIns="25400" rIns="25400" bIns="25400" rtlCol="0" anchor="t">
            <a:normAutofit/>
          </a:bodyPr>
          <a:lstStyle/>
          <a:p>
            <a:pPr algn="l" indent="0" marL="0">
              <a:buNone/>
            </a:pPr>
            <a:r>
              <a:rPr lang="en-US" sz="1800" b="1" dirty="0">
                <a:solidFill>
                  <a:srgbClr val="00A0D2"/>
                </a:solidFill>
                <a:latin typeface="Arial" pitchFamily="34" charset="0"/>
                <a:ea typeface="Arial" pitchFamily="34" charset="-122"/>
                <a:cs typeface="Arial" pitchFamily="34" charset="-120"/>
              </a:rPr>
              <a:t>Art. 9 Abs. 2 · Wohngebäudebestand (Auszug)</a:t>
            </a:r>
            <a:endParaRPr lang="en-US" sz="1800" dirty="0"/>
          </a:p>
        </p:txBody>
      </p:sp>
      <p:sp>
        <p:nvSpPr>
          <p:cNvPr id="12" name="Text 10"/>
          <p:cNvSpPr/>
          <p:nvPr/>
        </p:nvSpPr>
        <p:spPr>
          <a:xfrm>
            <a:off x="1524000" y="5789712"/>
            <a:ext cx="15736443" cy="1156543"/>
          </a:xfrm>
          <a:prstGeom prst="rect">
            <a:avLst/>
          </a:prstGeom>
          <a:noFill/>
          <a:ln/>
        </p:spPr>
        <p:txBody>
          <a:bodyPr wrap="square" lIns="25400" tIns="25400" rIns="25400" bIns="25400" rtlCol="0" anchor="t">
            <a:normAutofit/>
          </a:bodyPr>
          <a:lstStyle/>
          <a:p>
            <a:pPr algn="l" indent="0" marL="0">
              <a:lnSpc>
                <a:spcPct val="126290"/>
              </a:lnSpc>
              <a:buNone/>
            </a:pPr>
            <a:r>
              <a:rPr lang="en-US" sz="2025" dirty="0">
                <a:solidFill>
                  <a:srgbClr val="1E293B"/>
                </a:solidFill>
                <a:latin typeface="Arial" pitchFamily="34" charset="0"/>
                <a:ea typeface="Arial" pitchFamily="34" charset="-122"/>
                <a:cs typeface="Arial" pitchFamily="34" charset="-120"/>
              </a:rPr>
              <a:t>Die Mitgliedstaaten stellen sicher, dass der durchschnittliche Primärenergieverbrauch in kWh/(m².a) des gesamten Wohngebäudebestands a) bis 2030 im Vergleich zu 2020 um mindestens 16 % abnimmt; b) bis 2035 im Vergleich zu 2020 um mindestens 20–22 % abnimmt.</a:t>
            </a:r>
            <a:endParaRPr lang="en-US" sz="2025" dirty="0"/>
          </a:p>
        </p:txBody>
      </p:sp>
      <p:sp>
        <p:nvSpPr>
          <p:cNvPr id="13" name="Text 11"/>
          <p:cNvSpPr/>
          <p:nvPr/>
        </p:nvSpPr>
        <p:spPr>
          <a:xfrm>
            <a:off x="1143000" y="9403259"/>
            <a:ext cx="16482060" cy="65514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64748B"/>
                </a:solidFill>
                <a:latin typeface="Arial" pitchFamily="34" charset="0"/>
                <a:ea typeface="Arial" pitchFamily="34" charset="-122"/>
                <a:cs typeface="Arial" pitchFamily="34" charset="-120"/>
              </a:rPr>
              <a:t>Art. = Artikel · Abs. = Absatz · EPBD = EU-Gebäuderichtlinie (EU) 2024/1275 · kWh/(m².a) = Kilowattstunden je Quadratmeter und Jahr · Quelle: ABl. L 2024/1275 vom 08.05.2024</a:t>
            </a:r>
            <a:endParaRPr lang="en-US" sz="1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1143000" y="762000"/>
            <a:ext cx="17602200" cy="333375"/>
          </a:xfrm>
          <a:prstGeom prst="rect">
            <a:avLst/>
          </a:prstGeom>
          <a:noFill/>
          <a:ln/>
        </p:spPr>
        <p:txBody>
          <a:bodyPr wrap="square" lIns="25400" tIns="25400" rIns="25400" bIns="25400" rtlCol="0" anchor="t">
            <a:normAutofit/>
          </a:bodyPr>
          <a:lstStyle/>
          <a:p>
            <a:pPr algn="l" indent="0" marL="0">
              <a:buNone/>
            </a:pPr>
            <a:r>
              <a:rPr lang="en-US" sz="1950" b="1" spc="38" kern="0" dirty="0">
                <a:solidFill>
                  <a:srgbClr val="00A0D2"/>
                </a:solidFill>
                <a:latin typeface="Arial" pitchFamily="34" charset="0"/>
                <a:ea typeface="Arial" pitchFamily="34" charset="-122"/>
                <a:cs typeface="Arial" pitchFamily="34" charset="-120"/>
              </a:rPr>
              <a:t>ANHANG · EPBD</a:t>
            </a:r>
            <a:endParaRPr lang="en-US" sz="1950" dirty="0"/>
          </a:p>
        </p:txBody>
      </p:sp>
      <p:sp>
        <p:nvSpPr>
          <p:cNvPr id="3" name="Text 1"/>
          <p:cNvSpPr/>
          <p:nvPr/>
        </p:nvSpPr>
        <p:spPr>
          <a:xfrm>
            <a:off x="1143000" y="1190625"/>
            <a:ext cx="17602200" cy="609600"/>
          </a:xfrm>
          <a:prstGeom prst="rect">
            <a:avLst/>
          </a:prstGeom>
          <a:noFill/>
          <a:ln/>
        </p:spPr>
        <p:txBody>
          <a:bodyPr wrap="square" lIns="25400" tIns="25400" rIns="25400" bIns="25400" rtlCol="0" anchor="t">
            <a:normAutofit/>
          </a:bodyPr>
          <a:lstStyle/>
          <a:p>
            <a:pPr algn="l" indent="0" marL="0">
              <a:buNone/>
            </a:pPr>
            <a:r>
              <a:rPr lang="en-US" sz="3900" b="1" spc="-75" kern="0" dirty="0">
                <a:solidFill>
                  <a:srgbClr val="0D3A5C"/>
                </a:solidFill>
                <a:latin typeface="Arial" pitchFamily="34" charset="0"/>
                <a:ea typeface="Arial" pitchFamily="34" charset="-122"/>
                <a:cs typeface="Arial" pitchFamily="34" charset="-120"/>
              </a:rPr>
              <a:t>Art. 19 EPBD · Ausweis über die Gesamtenergieeffizienz</a:t>
            </a:r>
            <a:endParaRPr lang="en-US" sz="3900" dirty="0"/>
          </a:p>
        </p:txBody>
      </p:sp>
      <p:sp>
        <p:nvSpPr>
          <p:cNvPr id="4" name="Shape 2"/>
          <p:cNvSpPr/>
          <p:nvPr/>
        </p:nvSpPr>
        <p:spPr>
          <a:xfrm>
            <a:off x="1143000" y="1990725"/>
            <a:ext cx="16002000" cy="2587972"/>
          </a:xfrm>
          <a:custGeom>
            <a:avLst/>
            <a:gdLst/>
            <a:ahLst/>
            <a:cxnLst/>
            <a:rect l="l" t="t" r="r" b="b"/>
            <a:pathLst>
              <a:path w="16002000" h="2587972">
                <a:moveTo>
                  <a:pt x="0" y="0"/>
                </a:moveTo>
                <a:lnTo>
                  <a:pt x="15887700" y="0"/>
                </a:lnTo>
                <a:arcTo hR="114300" wR="114300" stAng="16200000" swAng="5400000"/>
                <a:lnTo>
                  <a:pt x="16002000" y="2473672"/>
                </a:lnTo>
                <a:arcTo hR="114300" wR="114300" stAng="0" swAng="5400000"/>
                <a:lnTo>
                  <a:pt x="0" y="2587972"/>
                </a:lnTo>
                <a:lnTo>
                  <a:pt x="0" y="0"/>
                </a:lnTo>
                <a:close/>
              </a:path>
            </a:pathLst>
          </a:custGeom>
          <a:solidFill>
            <a:srgbClr val="F5F7FA"/>
          </a:solidFill>
          <a:ln/>
        </p:spPr>
      </p:sp>
      <p:sp>
        <p:nvSpPr>
          <p:cNvPr id="5" name="Shape 3"/>
          <p:cNvSpPr/>
          <p:nvPr/>
        </p:nvSpPr>
        <p:spPr>
          <a:xfrm>
            <a:off x="1143000" y="1990725"/>
            <a:ext cx="38100" cy="2587972"/>
          </a:xfrm>
          <a:prstGeom prst="rect">
            <a:avLst/>
          </a:prstGeom>
          <a:solidFill>
            <a:srgbClr val="00A0D2"/>
          </a:solidFill>
          <a:ln/>
        </p:spPr>
      </p:sp>
      <p:sp>
        <p:nvSpPr>
          <p:cNvPr id="6" name="Text 4"/>
          <p:cNvSpPr/>
          <p:nvPr/>
        </p:nvSpPr>
        <p:spPr>
          <a:xfrm>
            <a:off x="1524000" y="2181225"/>
            <a:ext cx="16805910" cy="304800"/>
          </a:xfrm>
          <a:prstGeom prst="rect">
            <a:avLst/>
          </a:prstGeom>
          <a:noFill/>
          <a:ln/>
        </p:spPr>
        <p:txBody>
          <a:bodyPr wrap="square" lIns="25400" tIns="25400" rIns="25400" bIns="25400" rtlCol="0" anchor="t">
            <a:normAutofit/>
          </a:bodyPr>
          <a:lstStyle/>
          <a:p>
            <a:pPr algn="l" indent="0" marL="0">
              <a:buNone/>
            </a:pPr>
            <a:r>
              <a:rPr lang="en-US" sz="1800" b="1" dirty="0">
                <a:solidFill>
                  <a:srgbClr val="00A0D2"/>
                </a:solidFill>
                <a:latin typeface="Arial" pitchFamily="34" charset="0"/>
                <a:ea typeface="Arial" pitchFamily="34" charset="-122"/>
                <a:cs typeface="Arial" pitchFamily="34" charset="-120"/>
              </a:rPr>
              <a:t>Art. 19 Abs. 1 (Auszug)</a:t>
            </a:r>
            <a:endParaRPr lang="en-US" sz="1800" dirty="0"/>
          </a:p>
        </p:txBody>
      </p:sp>
      <p:sp>
        <p:nvSpPr>
          <p:cNvPr id="7" name="Text 5"/>
          <p:cNvSpPr/>
          <p:nvPr/>
        </p:nvSpPr>
        <p:spPr>
          <a:xfrm>
            <a:off x="1524000" y="2524125"/>
            <a:ext cx="15736443" cy="1902172"/>
          </a:xfrm>
          <a:prstGeom prst="rect">
            <a:avLst/>
          </a:prstGeom>
          <a:noFill/>
          <a:ln/>
        </p:spPr>
        <p:txBody>
          <a:bodyPr wrap="square" lIns="25400" tIns="25400" rIns="25400" bIns="25400" rtlCol="0" anchor="t">
            <a:normAutofit/>
          </a:bodyPr>
          <a:lstStyle/>
          <a:p>
            <a:pPr algn="l" indent="0" marL="0">
              <a:lnSpc>
                <a:spcPct val="126290"/>
              </a:lnSpc>
              <a:buNone/>
            </a:pPr>
            <a:r>
              <a:rPr lang="en-US" sz="2025" dirty="0">
                <a:solidFill>
                  <a:srgbClr val="1E293B"/>
                </a:solidFill>
                <a:latin typeface="Arial" pitchFamily="34" charset="0"/>
                <a:ea typeface="Arial" pitchFamily="34" charset="-122"/>
                <a:cs typeface="Arial" pitchFamily="34" charset="-120"/>
              </a:rPr>
              <a:t>Der Ausweis über die Gesamtenergieeffizienz muss die durch einen numerischen Indikator für den Primärenergieverbrauch in kWh/(m².a) ausgedrückte Gesamtenergieeffizienz von Gebäuden und Referenzwerte wie Mindestanforderungen an die Gesamtenergieeffizienz, Mindestvorgaben für die Gesamtenergieeffizienz, Anforderungen an Niedrigstenergiegebäude und Anforderungen an Nullemissionsgebäude enthalten, um den Eigentümern oder Mietern von Gebäuden oder Gebäudeeinheiten einen Vergleich und eine Beurteilung ihrer Gesamtenergieeffizienz zu ermöglichen.</a:t>
            </a:r>
            <a:endParaRPr lang="en-US" sz="2025" dirty="0"/>
          </a:p>
        </p:txBody>
      </p:sp>
      <p:sp>
        <p:nvSpPr>
          <p:cNvPr id="8" name="Shape 6"/>
          <p:cNvSpPr/>
          <p:nvPr/>
        </p:nvSpPr>
        <p:spPr>
          <a:xfrm>
            <a:off x="1143000" y="4807297"/>
            <a:ext cx="16002000" cy="1096714"/>
          </a:xfrm>
          <a:custGeom>
            <a:avLst/>
            <a:gdLst/>
            <a:ahLst/>
            <a:cxnLst/>
            <a:rect l="l" t="t" r="r" b="b"/>
            <a:pathLst>
              <a:path w="16002000" h="1096714">
                <a:moveTo>
                  <a:pt x="0" y="0"/>
                </a:moveTo>
                <a:lnTo>
                  <a:pt x="15887700" y="0"/>
                </a:lnTo>
                <a:arcTo hR="114300" wR="114300" stAng="16200000" swAng="5400000"/>
                <a:lnTo>
                  <a:pt x="16002000" y="982414"/>
                </a:lnTo>
                <a:arcTo hR="114300" wR="114300" stAng="0" swAng="5400000"/>
                <a:lnTo>
                  <a:pt x="0" y="1096714"/>
                </a:lnTo>
                <a:lnTo>
                  <a:pt x="0" y="0"/>
                </a:lnTo>
                <a:close/>
              </a:path>
            </a:pathLst>
          </a:custGeom>
          <a:solidFill>
            <a:srgbClr val="F5F7FA"/>
          </a:solidFill>
          <a:ln/>
        </p:spPr>
      </p:sp>
      <p:sp>
        <p:nvSpPr>
          <p:cNvPr id="9" name="Shape 7"/>
          <p:cNvSpPr/>
          <p:nvPr/>
        </p:nvSpPr>
        <p:spPr>
          <a:xfrm>
            <a:off x="1143000" y="4807297"/>
            <a:ext cx="38100" cy="1096714"/>
          </a:xfrm>
          <a:prstGeom prst="rect">
            <a:avLst/>
          </a:prstGeom>
          <a:solidFill>
            <a:srgbClr val="00A0D2"/>
          </a:solidFill>
          <a:ln/>
        </p:spPr>
      </p:sp>
      <p:sp>
        <p:nvSpPr>
          <p:cNvPr id="10" name="Text 8"/>
          <p:cNvSpPr/>
          <p:nvPr/>
        </p:nvSpPr>
        <p:spPr>
          <a:xfrm>
            <a:off x="1524000" y="4997797"/>
            <a:ext cx="16805910" cy="304800"/>
          </a:xfrm>
          <a:prstGeom prst="rect">
            <a:avLst/>
          </a:prstGeom>
          <a:noFill/>
          <a:ln/>
        </p:spPr>
        <p:txBody>
          <a:bodyPr wrap="square" lIns="25400" tIns="25400" rIns="25400" bIns="25400" rtlCol="0" anchor="t">
            <a:normAutofit/>
          </a:bodyPr>
          <a:lstStyle/>
          <a:p>
            <a:pPr algn="l" indent="0" marL="0">
              <a:buNone/>
            </a:pPr>
            <a:r>
              <a:rPr lang="en-US" sz="1800" b="1" dirty="0">
                <a:solidFill>
                  <a:srgbClr val="00A0D2"/>
                </a:solidFill>
                <a:latin typeface="Arial" pitchFamily="34" charset="0"/>
                <a:ea typeface="Arial" pitchFamily="34" charset="-122"/>
                <a:cs typeface="Arial" pitchFamily="34" charset="-120"/>
              </a:rPr>
              <a:t>Art. 19 Abs. 2 Satz 1</a:t>
            </a:r>
            <a:endParaRPr lang="en-US" sz="1800" dirty="0"/>
          </a:p>
        </p:txBody>
      </p:sp>
      <p:sp>
        <p:nvSpPr>
          <p:cNvPr id="11" name="Text 9"/>
          <p:cNvSpPr/>
          <p:nvPr/>
        </p:nvSpPr>
        <p:spPr>
          <a:xfrm>
            <a:off x="1524000" y="5340697"/>
            <a:ext cx="16805910" cy="410914"/>
          </a:xfrm>
          <a:prstGeom prst="rect">
            <a:avLst/>
          </a:prstGeom>
          <a:noFill/>
          <a:ln/>
        </p:spPr>
        <p:txBody>
          <a:bodyPr wrap="square" lIns="25400" tIns="25400" rIns="25400" bIns="25400" rtlCol="0" anchor="t">
            <a:normAutofit/>
          </a:bodyPr>
          <a:lstStyle/>
          <a:p>
            <a:pPr algn="l" indent="0" marL="0">
              <a:lnSpc>
                <a:spcPct val="126290"/>
              </a:lnSpc>
              <a:buNone/>
            </a:pPr>
            <a:r>
              <a:rPr lang="en-US" sz="2025" dirty="0">
                <a:solidFill>
                  <a:srgbClr val="1E293B"/>
                </a:solidFill>
                <a:latin typeface="Arial" pitchFamily="34" charset="0"/>
                <a:ea typeface="Arial" pitchFamily="34" charset="-122"/>
                <a:cs typeface="Arial" pitchFamily="34" charset="-120"/>
              </a:rPr>
              <a:t>Bis zum 29. Mai 2026 muss der Ausweis über die Gesamtenergieeffizienz der Vorlage in Anhang V entsprechen.</a:t>
            </a:r>
            <a:endParaRPr lang="en-US" sz="2025" dirty="0"/>
          </a:p>
        </p:txBody>
      </p:sp>
      <p:sp>
        <p:nvSpPr>
          <p:cNvPr id="12" name="Shape 10"/>
          <p:cNvSpPr/>
          <p:nvPr/>
        </p:nvSpPr>
        <p:spPr>
          <a:xfrm>
            <a:off x="1143000" y="6132612"/>
            <a:ext cx="16002000" cy="1842343"/>
          </a:xfrm>
          <a:custGeom>
            <a:avLst/>
            <a:gdLst/>
            <a:ahLst/>
            <a:cxnLst/>
            <a:rect l="l" t="t" r="r" b="b"/>
            <a:pathLst>
              <a:path w="16002000" h="1842343">
                <a:moveTo>
                  <a:pt x="0" y="0"/>
                </a:moveTo>
                <a:lnTo>
                  <a:pt x="15887700" y="0"/>
                </a:lnTo>
                <a:arcTo hR="114300" wR="114300" stAng="16200000" swAng="5400000"/>
                <a:lnTo>
                  <a:pt x="16002000" y="1728043"/>
                </a:lnTo>
                <a:arcTo hR="114300" wR="114300" stAng="0" swAng="5400000"/>
                <a:lnTo>
                  <a:pt x="0" y="1842343"/>
                </a:lnTo>
                <a:lnTo>
                  <a:pt x="0" y="0"/>
                </a:lnTo>
                <a:close/>
              </a:path>
            </a:pathLst>
          </a:custGeom>
          <a:solidFill>
            <a:srgbClr val="F5F7FA"/>
          </a:solidFill>
          <a:ln/>
        </p:spPr>
      </p:sp>
      <p:sp>
        <p:nvSpPr>
          <p:cNvPr id="13" name="Shape 11"/>
          <p:cNvSpPr/>
          <p:nvPr/>
        </p:nvSpPr>
        <p:spPr>
          <a:xfrm>
            <a:off x="1143000" y="6132612"/>
            <a:ext cx="38100" cy="1842343"/>
          </a:xfrm>
          <a:prstGeom prst="rect">
            <a:avLst/>
          </a:prstGeom>
          <a:solidFill>
            <a:srgbClr val="1B4B82"/>
          </a:solidFill>
          <a:ln/>
        </p:spPr>
      </p:sp>
      <p:sp>
        <p:nvSpPr>
          <p:cNvPr id="14" name="Text 12"/>
          <p:cNvSpPr/>
          <p:nvPr/>
        </p:nvSpPr>
        <p:spPr>
          <a:xfrm>
            <a:off x="1524000" y="6323112"/>
            <a:ext cx="16805910" cy="304800"/>
          </a:xfrm>
          <a:prstGeom prst="rect">
            <a:avLst/>
          </a:prstGeom>
          <a:noFill/>
          <a:ln/>
        </p:spPr>
        <p:txBody>
          <a:bodyPr wrap="square" lIns="25400" tIns="25400" rIns="25400" bIns="25400" rtlCol="0" anchor="t">
            <a:normAutofit/>
          </a:bodyPr>
          <a:lstStyle/>
          <a:p>
            <a:pPr algn="l" indent="0" marL="0">
              <a:buNone/>
            </a:pPr>
            <a:r>
              <a:rPr lang="en-US" sz="1800" b="1" dirty="0">
                <a:solidFill>
                  <a:srgbClr val="1B4B82"/>
                </a:solidFill>
                <a:latin typeface="Arial" pitchFamily="34" charset="0"/>
                <a:ea typeface="Arial" pitchFamily="34" charset="-122"/>
                <a:cs typeface="Arial" pitchFamily="34" charset="-120"/>
              </a:rPr>
              <a:t>Erwägungsgrund 67 (Auszug)</a:t>
            </a:r>
            <a:endParaRPr lang="en-US" sz="1800" dirty="0"/>
          </a:p>
        </p:txBody>
      </p:sp>
      <p:sp>
        <p:nvSpPr>
          <p:cNvPr id="15" name="Text 13"/>
          <p:cNvSpPr/>
          <p:nvPr/>
        </p:nvSpPr>
        <p:spPr>
          <a:xfrm>
            <a:off x="1524000" y="6666012"/>
            <a:ext cx="15736443" cy="1156543"/>
          </a:xfrm>
          <a:prstGeom prst="rect">
            <a:avLst/>
          </a:prstGeom>
          <a:noFill/>
          <a:ln/>
        </p:spPr>
        <p:txBody>
          <a:bodyPr wrap="square" lIns="25400" tIns="25400" rIns="25400" bIns="25400" rtlCol="0" anchor="t">
            <a:normAutofit/>
          </a:bodyPr>
          <a:lstStyle/>
          <a:p>
            <a:pPr algn="l" indent="0" marL="0">
              <a:lnSpc>
                <a:spcPct val="126290"/>
              </a:lnSpc>
              <a:buNone/>
            </a:pPr>
            <a:r>
              <a:rPr lang="en-US" sz="2025" dirty="0">
                <a:solidFill>
                  <a:srgbClr val="1E293B"/>
                </a:solidFill>
                <a:latin typeface="Arial" pitchFamily="34" charset="0"/>
                <a:ea typeface="Arial" pitchFamily="34" charset="-122"/>
                <a:cs typeface="Arial" pitchFamily="34" charset="-120"/>
              </a:rPr>
              <a:t>… sollte für Gebäude oder Gebäudeteile, die zum Verkauf oder zur Vermietung angeboten werden, ein Ausweis über die Gesamtenergieeffizienz vorliegen, und die Gesamtenergieeffizienzklasse und der Indikator der Gesamtenergieeffizienz sollten in allen Anzeigen angegeben werden.</a:t>
            </a:r>
            <a:endParaRPr lang="en-US" sz="2025" dirty="0"/>
          </a:p>
        </p:txBody>
      </p:sp>
      <p:sp>
        <p:nvSpPr>
          <p:cNvPr id="16" name="Text 14"/>
          <p:cNvSpPr/>
          <p:nvPr/>
        </p:nvSpPr>
        <p:spPr>
          <a:xfrm>
            <a:off x="1143000" y="9403259"/>
            <a:ext cx="16482060" cy="65514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64748B"/>
                </a:solidFill>
                <a:latin typeface="Arial" pitchFamily="34" charset="0"/>
                <a:ea typeface="Arial" pitchFamily="34" charset="-122"/>
                <a:cs typeface="Arial" pitchFamily="34" charset="-120"/>
              </a:rPr>
              <a:t>Art. = Artikel · Abs. = Absatz · EPBD = EU-Gebäuderichtlinie (EU) 2024/1275 · kWh/(m².a) = Kilowattstunden je Quadratmeter und Jahr · Quelle: ABl. L 2024/1275 vom 08.05.2024 · ABl. = Amtsblatt der EU</a:t>
            </a:r>
            <a:endParaRPr lang="en-US" sz="1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gradFill rotWithShape="1">
            <a:gsLst>
              <a:gs pos="0">
                <a:srgbClr val="0D3A5C">
                  <a:alpha val="100000"/>
                </a:srgbClr>
              </a:gs>
              <a:gs pos="100000">
                <a:srgbClr val="1B4B82">
                  <a:alpha val="100000"/>
                </a:srgbClr>
              </a:gs>
            </a:gsLst>
            <a:lin ang="2700000" scaled="0"/>
          </a:gradFill>
          <a:ln/>
        </p:spPr>
      </p:sp>
      <p:sp>
        <p:nvSpPr>
          <p:cNvPr id="3" name="Text 1"/>
          <p:cNvSpPr/>
          <p:nvPr/>
        </p:nvSpPr>
        <p:spPr>
          <a:xfrm>
            <a:off x="1143000" y="3286125"/>
            <a:ext cx="12028170" cy="1085850"/>
          </a:xfrm>
          <a:prstGeom prst="rect">
            <a:avLst/>
          </a:prstGeom>
          <a:noFill/>
          <a:ln/>
        </p:spPr>
        <p:txBody>
          <a:bodyPr wrap="square" lIns="25400" tIns="25400" rIns="25400" bIns="25400" rtlCol="0" anchor="t">
            <a:normAutofit/>
          </a:bodyPr>
          <a:lstStyle/>
          <a:p>
            <a:pPr algn="l" indent="0" marL="0">
              <a:buNone/>
            </a:pPr>
            <a:r>
              <a:rPr lang="en-US" sz="7200" b="1" spc="-112" kern="0" dirty="0">
                <a:solidFill>
                  <a:srgbClr val="FFFFFF"/>
                </a:solidFill>
                <a:latin typeface="Arial" pitchFamily="34" charset="0"/>
                <a:ea typeface="Arial" pitchFamily="34" charset="-122"/>
                <a:cs typeface="Arial" pitchFamily="34" charset="-120"/>
              </a:rPr>
              <a:t>Fragen</a:t>
            </a:r>
            <a:endParaRPr lang="en-US" sz="7200" dirty="0"/>
          </a:p>
        </p:txBody>
      </p:sp>
      <p:sp>
        <p:nvSpPr>
          <p:cNvPr id="4" name="Text 2"/>
          <p:cNvSpPr/>
          <p:nvPr/>
        </p:nvSpPr>
        <p:spPr>
          <a:xfrm>
            <a:off x="1143000" y="4714875"/>
            <a:ext cx="12028170" cy="466725"/>
          </a:xfrm>
          <a:prstGeom prst="rect">
            <a:avLst/>
          </a:prstGeom>
          <a:noFill/>
          <a:ln/>
        </p:spPr>
        <p:txBody>
          <a:bodyPr wrap="square" lIns="25400" tIns="25400" rIns="25400" bIns="25400" rtlCol="0" anchor="t">
            <a:normAutofit/>
          </a:bodyPr>
          <a:lstStyle/>
          <a:p>
            <a:pPr algn="l" indent="0" marL="0">
              <a:buNone/>
            </a:pPr>
            <a:r>
              <a:rPr lang="en-US" sz="3000" b="1" dirty="0">
                <a:solidFill>
                  <a:srgbClr val="FFFFFF"/>
                </a:solidFill>
                <a:latin typeface="Arial" pitchFamily="34" charset="0"/>
                <a:ea typeface="Arial" pitchFamily="34" charset="-122"/>
                <a:cs typeface="Arial" pitchFamily="34" charset="-120"/>
              </a:rPr>
              <a:t>Dipl.-Ing. Rolf Krause</a:t>
            </a:r>
            <a:endParaRPr lang="en-US" sz="3000" dirty="0"/>
          </a:p>
        </p:txBody>
      </p:sp>
      <p:sp>
        <p:nvSpPr>
          <p:cNvPr id="5" name="Text 3"/>
          <p:cNvSpPr/>
          <p:nvPr/>
        </p:nvSpPr>
        <p:spPr>
          <a:xfrm>
            <a:off x="1143000" y="5257800"/>
            <a:ext cx="12028170" cy="419100"/>
          </a:xfrm>
          <a:prstGeom prst="rect">
            <a:avLst/>
          </a:prstGeom>
          <a:noFill/>
          <a:ln/>
        </p:spPr>
        <p:txBody>
          <a:bodyPr wrap="square" lIns="25400" tIns="25400" rIns="25400" bIns="25400" rtlCol="0" anchor="t">
            <a:normAutofit/>
          </a:bodyPr>
          <a:lstStyle/>
          <a:p>
            <a:pPr algn="l" indent="0" marL="0">
              <a:buNone/>
            </a:pPr>
            <a:r>
              <a:rPr lang="en-US" sz="2400" dirty="0">
                <a:solidFill>
                  <a:srgbClr val="FFFFFF">
                    <a:alpha val="85000"/>
                  </a:srgbClr>
                </a:solidFill>
                <a:latin typeface="Arial" pitchFamily="34" charset="0"/>
                <a:ea typeface="Arial" pitchFamily="34" charset="-122"/>
                <a:cs typeface="Arial" pitchFamily="34" charset="-120"/>
              </a:rPr>
              <a:t>ingenieurbüro rolf krause · Brüggen (NRW)</a:t>
            </a:r>
            <a:endParaRPr lang="en-US" sz="2400" dirty="0"/>
          </a:p>
        </p:txBody>
      </p:sp>
      <p:sp>
        <p:nvSpPr>
          <p:cNvPr id="6" name="Shape 4"/>
          <p:cNvSpPr/>
          <p:nvPr/>
        </p:nvSpPr>
        <p:spPr>
          <a:xfrm>
            <a:off x="1143000" y="6019800"/>
            <a:ext cx="10934700" cy="9525"/>
          </a:xfrm>
          <a:prstGeom prst="rect">
            <a:avLst/>
          </a:prstGeom>
          <a:solidFill>
            <a:srgbClr val="FFFFFF">
              <a:alpha val="18000"/>
            </a:srgbClr>
          </a:solidFill>
          <a:ln/>
        </p:spPr>
      </p:sp>
      <p:sp>
        <p:nvSpPr>
          <p:cNvPr id="7" name="Text 5"/>
          <p:cNvSpPr/>
          <p:nvPr/>
        </p:nvSpPr>
        <p:spPr>
          <a:xfrm>
            <a:off x="1143000" y="6372225"/>
            <a:ext cx="12028170" cy="409575"/>
          </a:xfrm>
          <a:prstGeom prst="rect">
            <a:avLst/>
          </a:prstGeom>
          <a:noFill/>
          <a:ln/>
        </p:spPr>
        <p:txBody>
          <a:bodyPr wrap="square" lIns="25400" tIns="25400" rIns="25400" bIns="25400" rtlCol="0" anchor="t">
            <a:normAutofit/>
          </a:bodyPr>
          <a:lstStyle/>
          <a:p>
            <a:pPr algn="l" indent="0" marL="0">
              <a:buNone/>
            </a:pPr>
            <a:r>
              <a:rPr lang="en-US" sz="2550" b="1" dirty="0">
                <a:solidFill>
                  <a:srgbClr val="00C5E5"/>
                </a:solidFill>
                <a:latin typeface="Arial" pitchFamily="34" charset="0"/>
                <a:ea typeface="Arial" pitchFamily="34" charset="-122"/>
                <a:cs typeface="Arial" pitchFamily="34" charset="-120"/>
              </a:rPr>
              <a:t>das-energieberater-team.de</a:t>
            </a:r>
            <a:endParaRPr lang="en-US" sz="2550" dirty="0"/>
          </a:p>
        </p:txBody>
      </p:sp>
      <p:sp>
        <p:nvSpPr>
          <p:cNvPr id="8" name="Text 6"/>
          <p:cNvSpPr/>
          <p:nvPr/>
        </p:nvSpPr>
        <p:spPr>
          <a:xfrm>
            <a:off x="1143000" y="6858000"/>
            <a:ext cx="12028170" cy="371475"/>
          </a:xfrm>
          <a:prstGeom prst="rect">
            <a:avLst/>
          </a:prstGeom>
          <a:noFill/>
          <a:ln/>
        </p:spPr>
        <p:txBody>
          <a:bodyPr wrap="square" lIns="25400" tIns="25400" rIns="25400" bIns="25400" rtlCol="0" anchor="t">
            <a:normAutofit/>
          </a:bodyPr>
          <a:lstStyle/>
          <a:p>
            <a:pPr algn="l" indent="0" marL="0">
              <a:buNone/>
            </a:pPr>
            <a:r>
              <a:rPr lang="en-US" sz="2100" dirty="0">
                <a:solidFill>
                  <a:srgbClr val="FFFFFF">
                    <a:alpha val="85000"/>
                  </a:srgbClr>
                </a:solidFill>
                <a:latin typeface="Arial" pitchFamily="34" charset="0"/>
                <a:ea typeface="Arial" pitchFamily="34" charset="-122"/>
                <a:cs typeface="Arial" pitchFamily="34" charset="-120"/>
              </a:rPr>
              <a:t>Dipl.-Ing. RWTH Aachen · Bauphysik TU Darmstadt · KfW-Experte · BAFA-zugelassen</a:t>
            </a:r>
            <a:endParaRPr lang="en-US" sz="2100" dirty="0"/>
          </a:p>
        </p:txBody>
      </p:sp>
      <p:sp>
        <p:nvSpPr>
          <p:cNvPr id="9" name="Shape 7"/>
          <p:cNvSpPr/>
          <p:nvPr/>
        </p:nvSpPr>
        <p:spPr>
          <a:xfrm>
            <a:off x="13030200" y="3181350"/>
            <a:ext cx="4114800" cy="4114800"/>
          </a:xfrm>
          <a:prstGeom prst="ellipse">
            <a:avLst/>
          </a:prstGeom>
          <a:ln w="57150">
            <a:solidFill>
              <a:srgbClr val="FFFFFF">
                <a:alpha val="18000"/>
              </a:srgbClr>
            </a:solidFill>
            <a:prstDash val="solid"/>
          </a:ln>
        </p:spPr>
      </p:sp>
      <p:pic>
        <p:nvPicPr>
          <p:cNvPr id="10" name="Image 0" descr="preencoded.png">    </p:cNvPr>
          <p:cNvPicPr>
            <a:picLocks noChangeAspect="1"/>
          </p:cNvPicPr>
          <p:nvPr/>
        </p:nvPicPr>
        <p:blipFill>
          <a:blip r:embed="rId1"/>
          <a:srcRect l="0" r="0" t="3875" b="3875"/>
          <a:stretch/>
        </p:blipFill>
        <p:spPr>
          <a:xfrm>
            <a:off x="13030200" y="3181350"/>
            <a:ext cx="4114800" cy="4114800"/>
          </a:xfrm>
          <a:prstGeom prst="ellipse">
            <a:avLst/>
          </a:prstGeom>
        </p:spPr>
      </p:pic>
      <p:sp>
        <p:nvSpPr>
          <p:cNvPr id="11" name="Text 8"/>
          <p:cNvSpPr/>
          <p:nvPr/>
        </p:nvSpPr>
        <p:spPr>
          <a:xfrm>
            <a:off x="1143000" y="9403259"/>
            <a:ext cx="16482060" cy="655141"/>
          </a:xfrm>
          <a:prstGeom prst="rect">
            <a:avLst/>
          </a:prstGeom>
          <a:noFill/>
          <a:ln/>
        </p:spPr>
        <p:txBody>
          <a:bodyPr wrap="square" lIns="25400" tIns="25400" rIns="25400" bIns="25400" rtlCol="0" anchor="t">
            <a:normAutofit/>
          </a:bodyPr>
          <a:lstStyle/>
          <a:p>
            <a:pPr algn="l" indent="0" marL="0">
              <a:lnSpc>
                <a:spcPct val="115714"/>
              </a:lnSpc>
              <a:buNone/>
            </a:pPr>
            <a:r>
              <a:rPr lang="en-US" sz="1800" dirty="0">
                <a:solidFill>
                  <a:srgbClr val="FFFFFF">
                    <a:alpha val="75000"/>
                  </a:srgbClr>
                </a:solidFill>
                <a:latin typeface="Arial" pitchFamily="34" charset="0"/>
                <a:ea typeface="Arial" pitchFamily="34" charset="-122"/>
                <a:cs typeface="Arial" pitchFamily="34" charset="-120"/>
              </a:rPr>
              <a:t>Dipl.-Ing. = Diplom-Ingenieur · RWTH = Rheinisch-Westfälische Technische Hochschule · TU = Technische Universität · KfW = Kreditanstalt für Wiederaufbau · BAFA = Bundesamt für Wirtschaft und Ausfuhrkontrolle · NRW = Nordrhein-Westfalen</a:t>
            </a:r>
            <a:endParaRPr lang="en-US" sz="1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olie" descr="Neue Bezugsfläche: Ab 2027 zählen die Räume"/>
          <p:cNvPicPr>
            <a:picLocks noChangeAspect="1"/>
          </p:cNvPicPr>
          <p:nvPr/>
        </p:nvPicPr>
        <p:blipFill>
          <a:blip r:embed="rId3"/>
          <a:stretch>
            <a:fillRect/>
          </a:stretch>
        </p:blipFill>
        <p:spPr>
          <a:xfrm>
            <a:off x="0" y="0"/>
            <a:ext cx="18288000" cy="10287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olie" descr="MEPS: Mindeststandards für bestehende Gebäude"/>
          <p:cNvPicPr>
            <a:picLocks noChangeAspect="1"/>
          </p:cNvPicPr>
          <p:nvPr/>
        </p:nvPicPr>
        <p:blipFill>
          <a:blip r:embed="rId3"/>
          <a:stretch>
            <a:fillRect/>
          </a:stretch>
        </p:blipFill>
        <p:spPr>
          <a:xfrm>
            <a:off x="0" y="0"/>
            <a:ext cx="18288000" cy="10287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olie" descr="§ 40 in Zahlen: der Faktor zum Referenzgebäude"/>
          <p:cNvPicPr>
            <a:picLocks noChangeAspect="1"/>
          </p:cNvPicPr>
          <p:nvPr/>
        </p:nvPicPr>
        <p:blipFill>
          <a:blip r:embed="rId3"/>
          <a:stretch>
            <a:fillRect/>
          </a:stretch>
        </p:blipFill>
        <p:spPr>
          <a:xfrm>
            <a:off x="0" y="0"/>
            <a:ext cx="18288000" cy="102870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olie" descr="Erst prüfen, dann rechnen: vier Fälle"/>
          <p:cNvPicPr>
            <a:picLocks noChangeAspect="1"/>
          </p:cNvPicPr>
          <p:nvPr/>
        </p:nvPicPr>
        <p:blipFill>
          <a:blip r:embed="rId3"/>
          <a:stretch>
            <a:fillRect/>
          </a:stretch>
        </p:blipFill>
        <p:spPr>
          <a:xfrm>
            <a:off x="0" y="0"/>
            <a:ext cx="18288000" cy="102870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olie" descr="Nachweis nach § 41 und alte Bedarfsausweise"/>
          <p:cNvPicPr>
            <a:picLocks noChangeAspect="1"/>
          </p:cNvPicPr>
          <p:nvPr/>
        </p:nvPicPr>
        <p:blipFill>
          <a:blip r:embed="rId3"/>
          <a:stretch>
            <a:fillRect/>
          </a:stretch>
        </p:blipFill>
        <p:spPr>
          <a:xfrm>
            <a:off x="0" y="0"/>
            <a:ext cx="18288000" cy="10287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olie" descr="§ 40 GModG · Renovierungsanforderungen an bestehende Nichtwohngebäude"/>
          <p:cNvPicPr>
            <a:picLocks noChangeAspect="1"/>
          </p:cNvPicPr>
          <p:nvPr/>
        </p:nvPicPr>
        <p:blipFill>
          <a:blip r:embed="rId3"/>
          <a:stretch>
            <a:fillRect/>
          </a:stretch>
        </p:blipFill>
        <p:spPr>
          <a:xfrm>
            <a:off x="0" y="0"/>
            <a:ext cx="18288000" cy="102870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olie" descr="§ 41 GModG · Nachweis zur Gesamtenergieeffizienz von Nichtwohngebäuden"/>
          <p:cNvPicPr>
            <a:picLocks noChangeAspect="1"/>
          </p:cNvPicPr>
          <p:nvPr/>
        </p:nvPicPr>
        <p:blipFill>
          <a:blip r:embed="rId3"/>
          <a:stretch>
            <a:fillRect/>
          </a:stretch>
        </p:blipFill>
        <p:spPr>
          <a:xfrm>
            <a:off x="0" y="0"/>
            <a:ext cx="18288000" cy="10287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29</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2026-10-09T14:58:36Z</dcterms:created>
  <dcterms:modified xsi:type="dcterms:W3CDTF">2026-10-09T14:58:36Z</dcterms:modified>
</cp:coreProperties>
</file>