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Slides/notesSlide1.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3.xml" ContentType="application/vnd.openxmlformats-officedocument.presentationml.notesSlide+xml"/>
  <Override PartName="/ppt/notesSlides/notesSlide27.xml" ContentType="application/vnd.openxmlformats-officedocument.presentationml.notesSlide+xml"/>
  <Override PartName="/ppt/notesSlides/notesSlide29.xml" ContentType="application/vnd.openxmlformats-officedocument.presentationml.notesSlide+xml"/>
  <Override PartName="/ppt/notesSlides/notesSlide36.xml" ContentType="application/vnd.openxmlformats-officedocument.presentationml.notesSlide+xml"/>
  <Override PartName="/ppt/notesSlides/notesSlide42.xml" ContentType="application/vnd.openxmlformats-officedocument.presentationml.notesSlide+xml"/>
  <Override PartName="/ppt/notesSlides/notesSlide44.xml" ContentType="application/vnd.openxmlformats-officedocument.presentationml.notesSlide+xml"/>
  <Override PartName="/ppt/notesSlides/notesSlide46.xml" ContentType="application/vnd.openxmlformats-officedocument.presentationml.notesSlide+xml"/>
  <Override PartName="/ppt/notesSlides/notesSlide50.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Lst>
  <p:sldSz cx="12192000" cy="6858000"/>
  <p:notesSz cx="6858000" cy="12192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Theme" Type="http://schemas.openxmlformats.org/officeDocument/2006/relationships/theme" Target="theme/theme1.xml"/></Relationships>
</file>

<file path=ppt/notesSlides/_rels/notesSlide1.xml.rels><?xml version="1.0" encoding="UTF-8" standalone="yes"?>
<Relationships xmlns="http://schemas.openxmlformats.org/package/2006/relationships"><Relationship Id="rId1" Type="http://schemas.openxmlformats.org/officeDocument/2006/relationships/slide" Target="../slides/slide1.xml"/></Relationships>
</file>

<file path=ppt/notesSlides/_rels/notesSlide11.xml.rels><?xml version="1.0" encoding="UTF-8" standalone="yes"?>
<Relationships xmlns="http://schemas.openxmlformats.org/package/2006/relationships"><Relationship Id="rId1" Type="http://schemas.openxmlformats.org/officeDocument/2006/relationships/slide" Target="../slides/slide11.xml"/></Relationships>
</file>

<file path=ppt/notesSlides/_rels/notesSlide13.xml.rels><?xml version="1.0" encoding="UTF-8" standalone="yes"?>
<Relationships xmlns="http://schemas.openxmlformats.org/package/2006/relationships"><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slide" Target="../slides/slide14.xml"/></Relationships>
</file>

<file path=ppt/notesSlides/_rels/notesSlide16.xml.rels><?xml version="1.0" encoding="UTF-8" standalone="yes"?>
<Relationships xmlns="http://schemas.openxmlformats.org/package/2006/relationships"><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slide" Target="../slides/slide19.xml"/></Relationships>
</file>

<file path=ppt/notesSlides/_rels/notesSlide20.xml.rels><?xml version="1.0" encoding="UTF-8" standalone="yes"?>
<Relationships xmlns="http://schemas.openxmlformats.org/package/2006/relationships"><Relationship Id="rId1" Type="http://schemas.openxmlformats.org/officeDocument/2006/relationships/slide" Target="../slides/slide20.xml"/></Relationships>
</file>

<file path=ppt/notesSlides/_rels/notesSlide23.xml.rels><?xml version="1.0" encoding="UTF-8" standalone="yes"?>
<Relationships xmlns="http://schemas.openxmlformats.org/package/2006/relationships"><Relationship Id="rId1" Type="http://schemas.openxmlformats.org/officeDocument/2006/relationships/slide" Target="../slides/slide23.xml"/></Relationships>
</file>

<file path=ppt/notesSlides/_rels/notesSlide27.xml.rels><?xml version="1.0" encoding="UTF-8" standalone="yes"?>
<Relationships xmlns="http://schemas.openxmlformats.org/package/2006/relationships"><Relationship Id="rId1" Type="http://schemas.openxmlformats.org/officeDocument/2006/relationships/slide" Target="../slides/slide27.xml"/></Relationships>
</file>

<file path=ppt/notesSlides/_rels/notesSlide29.xml.rels><?xml version="1.0" encoding="UTF-8" standalone="yes"?>
<Relationships xmlns="http://schemas.openxmlformats.org/package/2006/relationships"><Relationship Id="rId1" Type="http://schemas.openxmlformats.org/officeDocument/2006/relationships/slide" Target="../slides/slide29.xml"/></Relationships>
</file>

<file path=ppt/notesSlides/_rels/notesSlide36.xml.rels><?xml version="1.0" encoding="UTF-8" standalone="yes"?>
<Relationships xmlns="http://schemas.openxmlformats.org/package/2006/relationships"><Relationship Id="rId1" Type="http://schemas.openxmlformats.org/officeDocument/2006/relationships/slide" Target="../slides/slide36.xml"/></Relationships>
</file>

<file path=ppt/notesSlides/_rels/notesSlide4.xml.rels><?xml version="1.0" encoding="UTF-8" standalone="yes"?>
<Relationships xmlns="http://schemas.openxmlformats.org/package/2006/relationships"><Relationship Id="rId1" Type="http://schemas.openxmlformats.org/officeDocument/2006/relationships/slide" Target="../slides/slide4.xml"/></Relationships>
</file>

<file path=ppt/notesSlides/_rels/notesSlide42.xml.rels><?xml version="1.0" encoding="UTF-8" standalone="yes"?>
<Relationships xmlns="http://schemas.openxmlformats.org/package/2006/relationships"><Relationship Id="rId1" Type="http://schemas.openxmlformats.org/officeDocument/2006/relationships/slide" Target="../slides/slide42.xml"/></Relationships>
</file>

<file path=ppt/notesSlides/_rels/notesSlide44.xml.rels><?xml version="1.0" encoding="UTF-8" standalone="yes"?>
<Relationships xmlns="http://schemas.openxmlformats.org/package/2006/relationships"><Relationship Id="rId1" Type="http://schemas.openxmlformats.org/officeDocument/2006/relationships/slide" Target="../slides/slide44.xml"/></Relationships>
</file>

<file path=ppt/notesSlides/_rels/notesSlide46.xml.rels><?xml version="1.0" encoding="UTF-8" standalone="yes"?>
<Relationships xmlns="http://schemas.openxmlformats.org/package/2006/relationships"><Relationship Id="rId1" Type="http://schemas.openxmlformats.org/officeDocument/2006/relationships/slide" Target="../slides/slide46.xml"/></Relationships>
</file>

<file path=ppt/notesSlides/_rels/notesSlide5.xml.rels><?xml version="1.0" encoding="UTF-8" standalone="yes"?>
<Relationships xmlns="http://schemas.openxmlformats.org/package/2006/relationships"><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slide" Target="../slides/slide50.xml"/></Relationships>
</file>

<file path=ppt/notesSlides/_rels/notesSlide54.xml.rels><?xml version="1.0" encoding="UTF-8" standalone="yes"?>
<Relationships xmlns="http://schemas.openxmlformats.org/package/2006/relationships"><Relationship Id="rId1" Type="http://schemas.openxmlformats.org/officeDocument/2006/relationships/slide" Target="../slides/slide54.xml"/></Relationships>
</file>

<file path=ppt/notesSlides/_rels/notesSlide7.xml.rels><?xml version="1.0" encoding="UTF-8" standalone="yes"?>
<Relationships xmlns="http://schemas.openxmlformats.org/package/2006/relationships"><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izen"/>
          <p:cNvSpPr txBox="1"/>
          <p:nvPr>
            <p:ph type="body" idx="1"/>
          </p:nvPr>
        </p:nvSpPr>
        <p:spPr/>
        <p:txBody>
          <a:bodyPr/>
          <a:lstStyle/>
          <a:p>
            <a:r>
              <a:rPr lang="de-DE" dirty="0"/>
              <a:t>Vor Beginn: Taste T startet die Uhr. Chips mit Fundstelle öffnen das amtliche PDF rechts als Panel; B öffnet das Register aller Fundstellen.</a:t>
            </a:r>
          </a:p>
        </p:txBody>
      </p:sp>
    </p:spTree>
  </p:cSld>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izen"/>
          <p:cNvSpPr txBox="1"/>
          <p:nvPr>
            <p:ph type="body" idx="1"/>
          </p:nvPr>
        </p:nvSpPr>
        <p:spPr/>
        <p:txBody>
          <a:bodyPr/>
          <a:lstStyle/>
          <a:p>
            <a:r>
              <a:rPr lang="de-DE" dirty="0"/>
              <a:t>Das Gesetz verbietet den Gaskessel nicht. Es macht ihn ab 2029 schrittweise teurer im Betrieb — und wer das im Fahrplan berücksichtigt, tauscht ihn vorher.</a:t>
            </a:r>
          </a:p>
        </p:txBody>
      </p:sp>
    </p:spTree>
  </p:cSld>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izen"/>
          <p:cNvSpPr txBox="1"/>
          <p:nvPr>
            <p:ph type="body" idx="1"/>
          </p:nvPr>
        </p:nvSpPr>
        <p:spPr/>
        <p:txBody>
          <a:bodyPr/>
          <a:lstStyle/>
          <a:p>
            <a:r>
              <a:rPr lang="de-DE" dirty="0"/>
              <a:t>Damit wachsen Energieausweis und Ökobilanz im Gesetz zusammen (Nr. 17 ↔ § 88b). Bei Zweifel im Publikum: Chip öffnen, Seite 29, Nummern 26 und 27 zeigen.</a:t>
            </a:r>
          </a:p>
        </p:txBody>
      </p:sp>
    </p:spTree>
  </p:cSld>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izen"/>
          <p:cNvSpPr txBox="1"/>
          <p:nvPr>
            <p:ph type="body" idx="1"/>
          </p:nvPr>
        </p:nvSpPr>
        <p:spPr/>
        <p:txBody>
          <a:bodyPr/>
          <a:lstStyle/>
          <a:p>
            <a:r>
              <a:rPr lang="de-DE" dirty="0"/>
              <a:t>Der Renovierungspass ist nicht Zukunftsmusik — er steht seit April 2024 im europäischen Recht, mit Frist Mai 2026, und er gilt ausdrücklich auch für die einzelne Wohnung. Was fehlt, ist die deutsche Umsetzung. Bis dahin ist er ein fachliches Dokument, das man freiwillig erstellen kann — und Absatz 3 sieht ausdrücklich vor, ihn zusammen mit dem Energieausweis auszustellen.</a:t>
            </a:r>
          </a:p>
        </p:txBody>
      </p:sp>
    </p:spTree>
  </p:cSld>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izen"/>
          <p:cNvSpPr txBox="1"/>
          <p:nvPr>
            <p:ph type="body" idx="1"/>
          </p:nvPr>
        </p:nvSpPr>
        <p:spPr/>
        <p:txBody>
          <a:bodyPr/>
          <a:lstStyle/>
          <a:p>
            <a:r>
              <a:rPr lang="de-DE" dirty="0"/>
              <a:t>Nicht vorlesen. Nur Art. 12 ansteuern (hervorgehoben). Der Rest ist Nachschlagetabelle — Register mit B .</a:t>
            </a:r>
          </a:p>
        </p:txBody>
      </p:sp>
    </p:spTree>
  </p:cSld>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izen"/>
          <p:cNvSpPr txBox="1"/>
          <p:nvPr>
            <p:ph type="body" idx="1"/>
          </p:nvPr>
        </p:nvSpPr>
        <p:spPr/>
        <p:txBody>
          <a:bodyPr/>
          <a:lstStyle/>
          <a:p>
            <a:r>
              <a:rPr lang="de-DE" dirty="0"/>
              <a:t>Hier nur Art. 19 ansteuern (hervorgehoben). Alles Weitere beantwortet das Register.</a:t>
            </a:r>
          </a:p>
        </p:txBody>
      </p:sp>
    </p:spTree>
  </p:cSld>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izen"/>
          <p:cNvSpPr txBox="1"/>
          <p:nvPr>
            <p:ph type="body" idx="1"/>
          </p:nvPr>
        </p:nvSpPr>
        <p:spPr/>
        <p:txBody>
          <a:bodyPr/>
          <a:lstStyle/>
          <a:p>
            <a:r>
              <a:rPr lang="de-DE" dirty="0"/>
              <a:t>Nicht zeilenweise vorlesen. Kernbotschaft: der Ausweis ist angekommen, § 43 ist sogar strenger als die EU. Die Lücke kommt auf der nächsten Folie.</a:t>
            </a:r>
          </a:p>
        </p:txBody>
      </p:sp>
    </p:spTree>
  </p:cSld>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izen"/>
          <p:cNvSpPr txBox="1"/>
          <p:nvPr>
            <p:ph type="body" idx="1"/>
          </p:nvPr>
        </p:nvSpPr>
        <p:spPr/>
        <p:txBody>
          <a:bodyPr/>
          <a:lstStyle/>
          <a:p>
            <a:r>
              <a:rPr lang="de-DE" dirty="0"/>
              <a:t>Diese drei Zeilen sind die Lücke, die ein Gebäudepass heute privatwirtschaftlich füllt — nächste Folie.</a:t>
            </a:r>
          </a:p>
        </p:txBody>
      </p:sp>
    </p:spTree>
  </p:cSld>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izen"/>
          <p:cNvSpPr txBox="1"/>
          <p:nvPr>
            <p:ph type="body" idx="1"/>
          </p:nvPr>
        </p:nvSpPr>
        <p:spPr/>
        <p:txBody>
          <a:bodyPr/>
          <a:lstStyle/>
          <a:p>
            <a:r>
              <a:rPr lang="de-DE" dirty="0"/>
              <a:t>Der Satz, der die Tabelle zusammenfasst: Die Richtlinie verlangt nicht mehr Papier, sondern Daten, die weiterverwendet werden können — und sie verlangt, dass ein Gebäude einen Weg vor sich hat, nicht nur einen Zustand hinter sich. Im Publikum sitzt immer jemand, der die zwei Wörter verwechselt.</a:t>
            </a:r>
          </a:p>
        </p:txBody>
      </p:sp>
    </p:spTree>
  </p:cSld>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izen"/>
          <p:cNvSpPr txBox="1"/>
          <p:nvPr>
            <p:ph type="body" idx="1"/>
          </p:nvPr>
        </p:nvSpPr>
        <p:spPr/>
        <p:txBody>
          <a:bodyPr/>
          <a:lstStyle/>
          <a:p>
            <a:r>
              <a:rPr lang="de-DE" dirty="0"/>
              <a:t>„nicht ermittelbar“ heißt amtliche Lücke, nicht Erfassungsversäumnis — sonst sucht man den Fehler am Objekt.</a:t>
            </a:r>
          </a:p>
        </p:txBody>
      </p:sp>
    </p:spTree>
  </p:cSld>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izen"/>
          <p:cNvSpPr txBox="1"/>
          <p:nvPr>
            <p:ph type="body" idx="1"/>
          </p:nvPr>
        </p:nvSpPr>
        <p:spPr/>
        <p:txBody>
          <a:bodyPr/>
          <a:lstStyle/>
          <a:p>
            <a:r>
              <a:rPr lang="de-DE" dirty="0"/>
              <a:t>Art. 16 verlangt Zugang zu Gebäudedaten für Eigentümer, Mieter und von ihnen benannte Dritte — genau das bildet die Leiter ab.</a:t>
            </a:r>
          </a:p>
        </p:txBody>
      </p:sp>
    </p:spTree>
  </p:cSld>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izen"/>
          <p:cNvSpPr txBox="1"/>
          <p:nvPr>
            <p:ph type="body" idx="1"/>
          </p:nvPr>
        </p:nvSpPr>
        <p:spPr/>
        <p:txBody>
          <a:bodyPr/>
          <a:lstStyle/>
          <a:p>
            <a:r>
              <a:rPr lang="de-DE" dirty="0"/>
              <a:t>Schritt 3 bleibt offen, weil keine Anlagengröße hinterlegt ist — die Lücke steht im Pass, statt geschätzt zu werden.</a:t>
            </a:r>
          </a:p>
        </p:txBody>
      </p:sp>
    </p:spTree>
  </p:cSld>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izen"/>
          <p:cNvSpPr txBox="1"/>
          <p:nvPr>
            <p:ph type="body" idx="1"/>
          </p:nvPr>
        </p:nvSpPr>
        <p:spPr/>
        <p:txBody>
          <a:bodyPr/>
          <a:lstStyle/>
          <a:p>
            <a:r>
              <a:rPr lang="de-DE" dirty="0"/>
              <a:t>Eine Zahl, die wie ein Befund aussieht und in Wahrheit eine Erfassungslücke ist, wäre in einer Kreditakte das Gefährlichste überhaupt. Deshalb zeigen wir sie lieber gar nicht.</a:t>
            </a:r>
          </a:p>
        </p:txBody>
      </p:sp>
    </p:spTree>
  </p:cSld>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izen"/>
          <p:cNvSpPr txBox="1"/>
          <p:nvPr>
            <p:ph type="body" idx="1"/>
          </p:nvPr>
        </p:nvSpPr>
        <p:spPr/>
        <p:txBody>
          <a:bodyPr/>
          <a:lstStyle/>
          <a:p>
            <a:r>
              <a:rPr lang="de-DE" dirty="0"/>
              <a:t>Ich zeige Ihnen heute keine Präsentation über eine Richtlinie. Ich zeige Ihnen ein Haus von 1971 mit Ölkessel — und was mit seinen Daten passiert, wenn man die Richtlinie ernst nimmt.</a:t>
            </a:r>
          </a:p>
        </p:txBody>
      </p:sp>
    </p:spTree>
  </p:cSld>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izen"/>
          <p:cNvSpPr txBox="1"/>
          <p:nvPr>
            <p:ph type="body" idx="1"/>
          </p:nvPr>
        </p:nvSpPr>
        <p:spPr/>
        <p:txBody>
          <a:bodyPr/>
          <a:lstStyle/>
          <a:p>
            <a:r>
              <a:rPr lang="de-DE" dirty="0"/>
              <a:t>Nicht im Vortragslauf zeigen. Über Esc (Übersicht) oder B (Register) gezielt ansteuern, wenn eine Frage danach verlangt. Alle Seitenzahlen sind am PDF nachgeprüft.</a:t>
            </a:r>
          </a:p>
        </p:txBody>
      </p:sp>
    </p:spTree>
  </p:cSld>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izen"/>
          <p:cNvSpPr txBox="1"/>
          <p:nvPr>
            <p:ph type="body" idx="1"/>
          </p:nvPr>
        </p:nvSpPr>
        <p:spPr/>
        <p:txBody>
          <a:bodyPr/>
          <a:lstStyle/>
          <a:p>
            <a:r>
              <a:rPr lang="de-DE" dirty="0"/>
              <a:t>Das ist die häufigste Verwechslung überhaupt: „Das GModG ist doch seit Juli in Kraft.“ — Ja, Artikel 1. Der Ausweisteil kommt am 1. Januar 2027.</a:t>
            </a:r>
          </a:p>
        </p:txBody>
      </p:sp>
    </p:spTree>
  </p:cSld>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izen"/>
          <p:cNvSpPr txBox="1"/>
          <p:nvPr>
            <p:ph type="body" idx="1"/>
          </p:nvPr>
        </p:nvSpPr>
        <p:spPr/>
        <p:txBody>
          <a:bodyPr/>
          <a:lstStyle/>
          <a:p>
            <a:r>
              <a:rPr lang="de-DE" dirty="0"/>
              <a:t>Das ist die sauberste 1:1-Umsetzung im ganzen Gesetz — und zugleich der Beleg dafür, dass die beiden Felder wirklich erfasst werden müssen und nicht abgeleitet werden dürfen.</a:t>
            </a:r>
          </a:p>
        </p:txBody>
      </p:sp>
    </p:spTree>
  </p:cSld>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izen"/>
          <p:cNvSpPr txBox="1"/>
          <p:nvPr>
            <p:ph type="body" idx="1"/>
          </p:nvPr>
        </p:nvSpPr>
        <p:spPr/>
        <p:txBody>
          <a:bodyPr/>
          <a:lstStyle/>
          <a:p>
            <a:r>
              <a:rPr lang="de-DE" dirty="0"/>
              <a:t>Dieses Haus kommt in Abschnitt 06 wieder — dort durchgerechnet. Hier nur das Bild setzen: Zeitachse statt Blatt.</a:t>
            </a:r>
          </a:p>
        </p:txBody>
      </p:sp>
    </p:spTree>
  </p:cSld>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izen"/>
          <p:cNvSpPr txBox="1"/>
          <p:nvPr>
            <p:ph type="body" idx="1"/>
          </p:nvPr>
        </p:nvSpPr>
        <p:spPr/>
        <p:txBody>
          <a:bodyPr/>
          <a:lstStyle/>
          <a:p>
            <a:r>
              <a:rPr lang="de-DE" dirty="0"/>
              <a:t>Das war lange eine offene Frage in unseren Werkzeugen: 70, 100 oder 290 kW. Antwort: 70 kW, Frist 31.12.2029, wörtlich aus Art. 13 Abs. 9 lit. b übernommen.</a:t>
            </a:r>
          </a:p>
        </p:txBody>
      </p:sp>
    </p:spTree>
  </p:cSld>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izen"/>
          <p:cNvSpPr txBox="1"/>
          <p:nvPr>
            <p:ph type="body" idx="1"/>
          </p:nvPr>
        </p:nvSpPr>
        <p:spPr/>
        <p:txBody>
          <a:bodyPr/>
          <a:lstStyle/>
          <a:p>
            <a:r>
              <a:rPr lang="de-DE" dirty="0"/>
              <a:t>Alle Seitenzahlen in diesem Vortrag sind gegen die PDF-Seiten der beiden Originaldokumente geprüft. Das Register (Taste B) führt jede Fundstelle mit der geprüften Seite.</a:t>
            </a:r>
          </a:p>
        </p:txBody>
      </p:sp>
    </p:spTree>
  </p:cSld>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izen"/>
          <p:cNvSpPr txBox="1"/>
          <p:nvPr>
            <p:ph type="body" idx="1"/>
          </p:nvPr>
        </p:nvSpPr>
        <p:spPr/>
        <p:txBody>
          <a:bodyPr/>
          <a:lstStyle/>
          <a:p>
            <a:r>
              <a:rPr lang="de-DE" dirty="0"/>
              <a:t>Die wichtigste Zahl auf dieser Folie ist nicht 2050. Es ist 2029. Wer heute einen Ölkessel einbaut, hat in drei Jahren eine Quote am Bein — und in vier eine höhere.</a:t>
            </a:r>
          </a:p>
        </p:txBody>
      </p:sp>
    </p:spTree>
  </p:cSld>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izen"/>
          <p:cNvSpPr txBox="1"/>
          <p:nvPr>
            <p:ph type="body" idx="1"/>
          </p:nvPr>
        </p:nvSpPr>
        <p:spPr/>
        <p:txBody>
          <a:bodyPr/>
          <a:lstStyle/>
          <a:p>
            <a:r>
              <a:rPr lang="de-DE" dirty="0"/>
              <a:t>Ehrlichkeitsgrenze aktiv aussprechen. Bei Rückfrage zu 2029: § 43 öffnen, Absatz 1 im Wortlaut zeigen — kommt auf der übernächsten Folie ohnehin.</a:t>
            </a:r>
          </a:p>
        </p:txBody>
      </p:sp>
    </p:spTree>
  </p:cSld>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Tree>
  </p:cSld>
  <p:clrMap bg1="lt1" tx1="dk1" bg2="lt2" tx2="dk2" accent1="accent1" accent2="accent2" accent3="accent3" accent4="accent4" accent5="accent5" accent6="accent6" hlink="hlink" folHlink="folHlink"/>
  <p:sldLayoutIdLst>
    <p:sldLayoutId id="2147483649" r:id="rId1"/>
  </p:sldLayoutId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p:cNvSpPr txBox="1"/>
          <p:nvPr/>
        </p:nvSpPr>
        <p:spPr>
          <a:xfrm>
            <a:off x="640000" y="900000"/>
            <a:ext cx="10912000" cy="1600000"/>
          </a:xfrm>
          <a:prstGeom prst="rect">
            <a:avLst/>
          </a:prstGeom>
        </p:spPr>
        <p:txBody>
          <a:bodyPr wrap="square" rtlCol="0">
            <a:normAutofit/>
          </a:bodyPr>
          <a:lstStyle/>
          <a:p>
            <a:pPr marL="0"/>
            <a:r>
              <a:rPr lang="de-DE" sz="4000" b="1" dirty="0">
                <a:solidFill>
                  <a:srgbClr val="1B4B82"/>
                </a:solidFill>
                <a:latin typeface="Outfit"/>
              </a:rPr>
              <a:t>Vom Blatt Papier zum Datensatz</a:t>
            </a:r>
          </a:p>
        </p:txBody>
      </p:sp>
      <p:sp>
        <p:nvSpPr>
          <p:cNvPr id="3" name="Inhalt"/>
          <p:cNvSpPr txBox="1"/>
          <p:nvPr/>
        </p:nvSpPr>
        <p:spPr>
          <a:xfrm>
            <a:off x="640000" y="2700000"/>
            <a:ext cx="10912000" cy="3458000"/>
          </a:xfrm>
          <a:prstGeom prst="rect">
            <a:avLst/>
          </a:prstGeom>
        </p:spPr>
        <p:txBody>
          <a:bodyPr wrap="square" rtlCol="0">
            <a:normAutofit/>
          </a:bodyPr>
          <a:lstStyle/>
          <a:p>
            <a:pPr marL="0"/>
            <a:r>
              <a:rPr lang="de-DE" sz="1600" b="0" dirty="0">
                <a:solidFill>
                  <a:srgbClr val="1E293B"/>
                </a:solidFill>
                <a:latin typeface="Outfit"/>
              </a:rPr>
              <a:t>Was die EPBD 2024/1275 für Energieausweis, Gebäudepass und Renovierungspass bedeutet — und wie eine Umsetzung aussieht, die man vorführen kann. 
 Dipl.-Ing. Rolf Krause · ingenieurbüro rolf krause · 60 Minuten · Stand 6. September 2026</a:t>
            </a:r>
          </a:p>
        </p:txBody>
      </p:sp>
      <p:sp>
        <p:nvSpPr>
          <p:cNvPr id="4"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1</a:t>
            </a:r>
          </a:p>
        </p:txBody>
      </p:sp>
    </p:spTree>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03 · RECHTSGRUNDLAGEN</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Zwei Ebenen greifen ineinander</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Wer über Pflichten spricht, sollte sagen können, woraus sie folgen. Deshalb heute: jede Pflicht mit Fundstelle — zum Anklicken.</a:t>
            </a:r>
          </a:p>
          <a:p>
            <a:pPr marL="0"/>
            <a:r>
              <a:rPr lang="de-DE" sz="1600" b="0" dirty="0">
                <a:solidFill>
                  <a:srgbClr val="1E293B"/>
                </a:solidFill>
                <a:latin typeface="Outfit"/>
              </a:rPr>
              <a:t>Das GModG sagt über sich selbst: „Dieses Gesetz dient der Umsetzung der Richtlinie (EU) 2024/1275 …“</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EPBD 2024/1275 · Titelseite → https://www.das-ingenieurbuero.com/rechtsquellen/eu/eu_gebaeuderichtlinie_neufassung_2024.pdf#page=1</a:t>
            </a:r>
          </a:p>
          <a:p>
            <a:pPr marL="0"/>
            <a:r>
              <a:rPr lang="de-DE" sz="1000" b="0" dirty="0">
                <a:solidFill>
                  <a:srgbClr val="00A0D2"/>
                </a:solidFill>
                <a:latin typeface="Outfit"/>
              </a:rPr>
              <a:t>Fundstelle: GModG · BGBl. 2026 I Nr. 226 · S. 1 → https://www.das-ingenieurbuero.com/rechtsquellen/bund/GmodG-letzte.pdf#page=1</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10</a:t>
            </a:r>
          </a:p>
        </p:txBody>
      </p:sp>
    </p:spTree>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03 · RECHTSGRUNDLAGEN · GMODG</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 43 — die „Bio-Treppe“</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Diese Norm bestimmt den zeitlichen Zuschnitt jedes Sanierungsfahrplans.</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 43 Abs. 1 · BGBl. S. 9 → https://www.das-ingenieurbuero.com/rechtsquellen/bund/GmodG-letzte.pdf#page=9</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11</a:t>
            </a:r>
          </a:p>
        </p:txBody>
      </p:sp>
    </p:spTree>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03 · RECHTSGRUNDLAGEN · GMODG</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 43 — die Erfüllungswege der weiteren Absätze</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Absatz 3 · Solarthermie Gilt 2029 bis Ende 2034 als erfüllt bei mindestens 0,04 m² Aperturfläche je m² Nutzfläche (bis zwei Wohnungen) bzw. 0,03 m² (mehr als zwei Wohnungen). Für einen Anrechnungsanteil über 15 % ist ein Nachweis durch eine fachkundige Person oder eine Unternehmererklärung nötig.</a:t>
            </a:r>
          </a:p>
          <a:p>
            <a:pPr marL="0"/>
            <a:r>
              <a:rPr lang="de-DE" sz="1600" b="0" dirty="0">
                <a:solidFill>
                  <a:srgbClr val="1E293B"/>
                </a:solidFill>
                <a:latin typeface="Outfit"/>
              </a:rPr>
              <a:t>Absatz 4 · Lüftung mit Wärmerückgewinnung Erfüllt die Pflicht 2029 bis Ende 2034, wenn der Wärmerückgewinnungsgrad mindestens 73 % erreicht, die Leistungszahl mindestens 10 beträgt und die Anlage das gesamte Gebäude versorgt.</a:t>
            </a:r>
          </a:p>
          <a:p>
            <a:pPr marL="0"/>
            <a:r>
              <a:rPr lang="de-DE" sz="1600" b="0" dirty="0">
                <a:solidFill>
                  <a:srgbClr val="1E293B"/>
                </a:solidFill>
                <a:latin typeface="Outfit"/>
              </a:rPr>
              <a:t>Absatz 5 · Wärmepumpen-Hybridheizung Anforderung gilt als erfüllt, wenn die Wärmepumpe im Teillastpunkt A nach DIN EN 14825 mindestens 30 % (bivalent alternativ: 40 % ) der Spitzenlast erbringt.</a:t>
            </a:r>
          </a:p>
          <a:p>
            <a:pPr marL="0"/>
            <a:r>
              <a:rPr lang="de-DE" sz="1600" b="0" dirty="0">
                <a:solidFill>
                  <a:srgbClr val="1E293B"/>
                </a:solidFill>
                <a:latin typeface="Outfit"/>
              </a:rPr>
              <a:t>Absatz 7 · Irreparabler Ausfall Bei irreparablem Ausfall der Heizung gelten Übergangsfristen von zwölf Monaten .</a:t>
            </a:r>
          </a:p>
          <a:p>
            <a:pPr marL="0"/>
            <a:r>
              <a:rPr lang="de-DE" sz="1600" b="0" dirty="0">
                <a:solidFill>
                  <a:srgbClr val="1E293B"/>
                </a:solidFill>
                <a:latin typeface="Outfit"/>
              </a:rPr>
              <a:t>Diese Wege werden im Gespräch mit Eigentümern regelmäßig gebraucht — es lohnt, sie zu kennen.</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 43 · BGBl. S. 9 f. → https://www.das-ingenieurbuero.com/rechtsquellen/bund/GmodG-letzte.pdf#page=9</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12</a:t>
            </a:r>
          </a:p>
        </p:txBody>
      </p:sp>
    </p:spTree>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03 · RECHTSGRUNDLAGEN · GMODG</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 85 — Angaben im Energieausweis: 31 Nummern</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Nr. 14 Anteil erneuerbarer Energie · Nr. 16 betriebsbedingte Treibhausgasemissionen · Nr. 31 Berechnungsverfahren</a:t>
            </a:r>
          </a:p>
          <a:p>
            <a:pPr marL="0"/>
            <a:r>
              <a:rPr lang="de-DE" sz="1600" b="0" dirty="0">
                <a:solidFill>
                  <a:srgbClr val="1E293B"/>
                </a:solidFill>
                <a:latin typeface="Outfit"/>
              </a:rPr>
              <a:t>Nr. 17 Lebenszyklus-Treibhausgasemissionen nach dem Bericht des § 88b, Phasen A bis C — ab 1.1.2028 für Neubauten über 1.000 m², ab 1.1.2030 für alle Neubauten.</a:t>
            </a:r>
          </a:p>
          <a:p>
            <a:pPr marL="0"/>
            <a:r>
              <a:rPr lang="de-DE" sz="1600" b="0" dirty="0">
                <a:solidFill>
                  <a:srgbClr val="1E293B"/>
                </a:solidFill>
                <a:latin typeface="Outfit"/>
              </a:rPr>
              <a:t>Nachgeprüft am Gesetzestext Die beiden „digitalen“ Angaben stehen im verkündeten GModG — als Nr. 26 : Ja/Nein, ob das Gebäude auf externe Signale reagieren und den Energieverbrauch anpassen kann. Nr. 27 : Ja/Nein, ob das Wärmeverteilungssystem mit niedrigen oder effizienten Temperaturen betrieben…</a:t>
            </a:r>
          </a:p>
          <a:p>
            <a:pPr marL="0"/>
            <a:r>
              <a:rPr lang="de-DE" sz="1600" b="0" dirty="0">
                <a:solidFill>
                  <a:srgbClr val="1E293B"/>
                </a:solidFill>
                <a:latin typeface="Outfit"/>
              </a:rPr>
              <a:t>Hinweis aus der Vorbereitung Die Einzelnorm-Seiten der bekannten Rechtsportale zeigten am 06.09.2026 noch die alte Fassung mit 20 Nummern. Im Zweifel gilt das Bundesgesetzblatt, nicht das Portal.</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 85 Abs. 1 · BGBl. S. 29–30 → https://www.das-ingenieurbuero.com/rechtsquellen/bund/GmodG-letzte.pdf#page=29</a:t>
            </a:r>
          </a:p>
          <a:p>
            <a:pPr marL="0"/>
            <a:r>
              <a:rPr lang="de-DE" sz="1000" b="0" dirty="0">
                <a:solidFill>
                  <a:srgbClr val="00A0D2"/>
                </a:solidFill>
                <a:latin typeface="Outfit"/>
              </a:rPr>
              <a:t>Fundstelle: § 88b · S. 31 → https://www.das-ingenieurbuero.com/rechtsquellen/bund/GmodG-letzte.pdf#page=31</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13</a:t>
            </a:r>
          </a:p>
        </p:txBody>
      </p:sp>
    </p:spTree>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03 · RECHTSGRUNDLAGEN · EPBD</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Artikel 12 — der Renovierungspass steht in der Richtlinie</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Er gilt für alle Gebäude, auch für Wohngebäude — die Norm nimmt ausdrücklich die einzelne Wohnung mit. Eine Beschränkung auf Nichtwohngebäude gibt es nicht.</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Art. 12 · ABl. S. 29 → https://www.das-ingenieurbuero.com/rechtsquellen/eu/eu_gebaeuderichtlinie_neufassung_2024.pdf#page=29</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14</a:t>
            </a:r>
          </a:p>
        </p:txBody>
      </p:sp>
    </p:spTree>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03 · RECHTSGRUNDLAGEN</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Fünf Punkte, die der Gesetzgeber liefern muss — und die im GModG nicht enthalten sind</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Art. 12</a:t>
            </a:r>
          </a:p>
          <a:p>
            <a:pPr marL="0"/>
            <a:r>
              <a:rPr lang="de-DE" sz="1600" b="0" dirty="0">
                <a:solidFill>
                  <a:srgbClr val="1E293B"/>
                </a:solidFill>
                <a:latin typeface="Outfit"/>
              </a:rPr>
              <a:t>Was fehlt</a:t>
            </a:r>
          </a:p>
          <a:p>
            <a:pPr marL="0"/>
            <a:r>
              <a:rPr lang="de-DE" sz="1600" b="0" dirty="0">
                <a:solidFill>
                  <a:srgbClr val="1E293B"/>
                </a:solidFill>
                <a:latin typeface="Outfit"/>
              </a:rPr>
              <a:t>Beleg</a:t>
            </a:r>
          </a:p>
          <a:p>
            <a:pPr marL="0"/>
            <a:r>
              <a:rPr lang="de-DE" sz="1600" b="0" dirty="0">
                <a:solidFill>
                  <a:srgbClr val="1E293B"/>
                </a:solidFill>
                <a:latin typeface="Outfit"/>
              </a:rPr>
              <a:t>Abs. 1</a:t>
            </a:r>
          </a:p>
          <a:p>
            <a:pPr marL="0"/>
            <a:r>
              <a:rPr lang="de-DE" sz="1600" b="0" dirty="0">
                <a:solidFill>
                  <a:srgbClr val="1E293B"/>
                </a:solidFill>
                <a:latin typeface="Outfit"/>
              </a:rPr>
              <a:t>Das System selbst auf Grundlage des gemeinsamen Rahmens — Frist war der 29. Mai 2026.</a:t>
            </a:r>
          </a:p>
          <a:p>
            <a:pPr marL="0"/>
            <a:r>
              <a:rPr lang="de-DE" sz="1600" b="0" dirty="0">
                <a:solidFill>
                  <a:srgbClr val="1E293B"/>
                </a:solidFill>
                <a:latin typeface="Outfit"/>
              </a:rPr>
              <a:t>Abs. 2</a:t>
            </a:r>
          </a:p>
          <a:p>
            <a:pPr marL="0"/>
            <a:r>
              <a:rPr lang="de-DE" sz="1600" b="0" dirty="0">
                <a:solidFill>
                  <a:srgbClr val="1E293B"/>
                </a:solidFill>
                <a:latin typeface="Outfit"/>
              </a:rPr>
              <a:t>Die Entscheidung freiwillig oder verbindlich. Deutschland hat sie nicht getroffen; solange bleibt der Pass freiwillig.</a:t>
            </a:r>
          </a:p>
          <a:p>
            <a:pPr marL="0"/>
            <a:r>
              <a:rPr lang="de-DE" sz="1600" b="0" dirty="0">
                <a:solidFill>
                  <a:srgbClr val="1E293B"/>
                </a:solidFill>
                <a:latin typeface="Outfit"/>
              </a:rPr>
              <a:t>Abs. 3</a:t>
            </a:r>
          </a:p>
          <a:p>
            <a:pPr marL="0"/>
            <a:r>
              <a:rPr lang="de-DE" sz="1600" b="0" dirty="0">
                <a:solidFill>
                  <a:srgbClr val="1E293B"/>
                </a:solidFill>
                <a:latin typeface="Outfit"/>
              </a:rPr>
              <a:t>Die Erlaubnis zur gemeinsamen Ausstellung mit dem Energieausweis — genau der Weg, der für einen Energieberater praktikabel wäre.</a:t>
            </a:r>
          </a:p>
          <a:p>
            <a:pPr marL="0"/>
            <a:r>
              <a:rPr lang="de-DE" sz="1600" b="0" dirty="0">
                <a:solidFill>
                  <a:srgbClr val="1E293B"/>
                </a:solidFill>
                <a:latin typeface="Outfit"/>
              </a:rPr>
              <a:t>Abs. 6</a:t>
            </a:r>
          </a:p>
          <a:p>
            <a:pPr marL="0"/>
            <a:r>
              <a:rPr lang="de-DE" sz="1600" b="0" dirty="0">
                <a:solidFill>
                  <a:srgbClr val="1E293B"/>
                </a:solidFill>
                <a:latin typeface="Outfit"/>
              </a:rPr>
              <a:t>Ein digitales Instrument zur Erstellung und Aktualisierung.</a:t>
            </a:r>
          </a:p>
          <a:p>
            <a:pPr marL="0"/>
            <a:r>
              <a:rPr lang="de-DE" sz="1600" b="0" dirty="0">
                <a:solidFill>
                  <a:srgbClr val="1E293B"/>
                </a:solidFill>
                <a:latin typeface="Outfit"/>
              </a:rPr>
              <a:t>Abs. 7</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Anh. VIII · S. 64 → https://www.das-ingenieurbuero.com/rechtsquellen/eu/eu_gebaeuderichtlinie_neufassung_2024.pdf#page=64</a:t>
            </a:r>
          </a:p>
          <a:p>
            <a:pPr marL="0"/>
            <a:r>
              <a:rPr lang="de-DE" sz="1000" b="0" dirty="0">
                <a:solidFill>
                  <a:srgbClr val="00A0D2"/>
                </a:solidFill>
                <a:latin typeface="Outfit"/>
              </a:rPr>
              <a:t>Fundstelle: Art. 12 · S. 29 → https://www.das-ingenieurbuero.com/rechtsquellen/eu/eu_gebaeuderichtlinie_neufassung_2024.pdf#page=29</a:t>
            </a:r>
          </a:p>
          <a:p>
            <a:pPr marL="0"/>
            <a:r>
              <a:rPr lang="de-DE" sz="1000" b="0" dirty="0">
                <a:solidFill>
                  <a:srgbClr val="00A0D2"/>
                </a:solidFill>
                <a:latin typeface="Outfit"/>
              </a:rPr>
              <a:t>Fundstelle: Art. 12 · S. 29 → https://www.das-ingenieurbuero.com/rechtsquellen/eu/eu_gebaeuderichtlinie_neufassung_2024.pdf#page=29</a:t>
            </a:r>
          </a:p>
          <a:p>
            <a:pPr marL="0"/>
            <a:r>
              <a:rPr lang="de-DE" sz="1000" b="0" dirty="0">
                <a:solidFill>
                  <a:srgbClr val="00A0D2"/>
                </a:solidFill>
                <a:latin typeface="Outfit"/>
              </a:rPr>
              <a:t>Fundstelle: Art. 12 · S. 29 → https://www.das-ingenieurbuero.com/rechtsquellen/eu/eu_gebaeuderichtlinie_neufassung_2024.pdf#page=29</a:t>
            </a:r>
          </a:p>
          <a:p>
            <a:pPr marL="0"/>
            <a:r>
              <a:rPr lang="de-DE" sz="1000" b="0" dirty="0">
                <a:solidFill>
                  <a:srgbClr val="00A0D2"/>
                </a:solidFill>
                <a:latin typeface="Outfit"/>
              </a:rPr>
              <a:t>Fundstelle: Art. 22 · S. 41 → https://www.das-ingenieurbuero.com/rechtsquellen/eu/eu_gebaeuderichtlinie_neufassung_2024.pdf#page=41</a:t>
            </a:r>
          </a:p>
          <a:p>
            <a:pPr marL="0"/>
            <a:r>
              <a:rPr lang="de-DE" sz="1000" b="0" dirty="0">
                <a:solidFill>
                  <a:srgbClr val="00A0D2"/>
                </a:solidFill>
                <a:latin typeface="Outfit"/>
              </a:rPr>
              <a:t>Fundstelle: GModG · gesamtes Dokument → https://www.das-ingenieurbuero.com/rechtsquellen/bund/GmodG-letzte.pdf#page=1</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15</a:t>
            </a:r>
          </a:p>
        </p:txBody>
      </p:sp>
    </p:spTree>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03 · RECHTSGRUNDLAGEN · EPBD</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Die Pflichten Artikel für Artikel — Gebäude und Fahrplan</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Artikel</a:t>
            </a:r>
          </a:p>
          <a:p>
            <a:pPr marL="0"/>
            <a:r>
              <a:rPr lang="de-DE" sz="1600" b="0" dirty="0">
                <a:solidFill>
                  <a:srgbClr val="1E293B"/>
                </a:solidFill>
                <a:latin typeface="Outfit"/>
              </a:rPr>
              <a:t>Worum es geht</a:t>
            </a:r>
          </a:p>
          <a:p>
            <a:pPr marL="0"/>
            <a:r>
              <a:rPr lang="de-DE" sz="1600" b="0" dirty="0">
                <a:solidFill>
                  <a:srgbClr val="1E293B"/>
                </a:solidFill>
                <a:latin typeface="Outfit"/>
              </a:rPr>
              <a:t>Was verlangt wird</a:t>
            </a:r>
          </a:p>
          <a:p>
            <a:pPr marL="0"/>
            <a:r>
              <a:rPr lang="de-DE" sz="1600" b="0" dirty="0">
                <a:solidFill>
                  <a:srgbClr val="1E293B"/>
                </a:solidFill>
                <a:latin typeface="Outfit"/>
              </a:rPr>
              <a:t>Beleg</a:t>
            </a:r>
          </a:p>
        </p:txBody>
      </p:sp>
      <p:sp>
        <p:nvSpPr>
          <p:cNvPr id="5"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16</a:t>
            </a:r>
          </a:p>
        </p:txBody>
      </p:sp>
    </p:spTree>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03 · RECHTSGRUNDLAGEN · EPBD</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 Daten, Ausweis und Datenbank</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Artikel</a:t>
            </a:r>
          </a:p>
          <a:p>
            <a:pPr marL="0"/>
            <a:r>
              <a:rPr lang="de-DE" sz="1600" b="0" dirty="0">
                <a:solidFill>
                  <a:srgbClr val="1E293B"/>
                </a:solidFill>
                <a:latin typeface="Outfit"/>
              </a:rPr>
              <a:t>Worum es geht</a:t>
            </a:r>
          </a:p>
          <a:p>
            <a:pPr marL="0"/>
            <a:r>
              <a:rPr lang="de-DE" sz="1600" b="0" dirty="0">
                <a:solidFill>
                  <a:srgbClr val="1E293B"/>
                </a:solidFill>
                <a:latin typeface="Outfit"/>
              </a:rPr>
              <a:t>Was verlangt wird</a:t>
            </a:r>
          </a:p>
          <a:p>
            <a:pPr marL="0"/>
            <a:r>
              <a:rPr lang="de-DE" sz="1600" b="0" dirty="0">
                <a:solidFill>
                  <a:srgbClr val="1E293B"/>
                </a:solidFill>
                <a:latin typeface="Outfit"/>
              </a:rPr>
              <a:t>Beleg</a:t>
            </a:r>
          </a:p>
        </p:txBody>
      </p:sp>
      <p:sp>
        <p:nvSpPr>
          <p:cNvPr id="5"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17</a:t>
            </a:r>
          </a:p>
        </p:txBody>
      </p:sp>
    </p:spTree>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03 · RECHTSGRUNDLAGEN</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Was davon im deutschen Recht angekommen ist</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Thema</a:t>
            </a:r>
          </a:p>
          <a:p>
            <a:pPr marL="0"/>
            <a:r>
              <a:rPr lang="de-DE" sz="1600" b="0" dirty="0">
                <a:solidFill>
                  <a:srgbClr val="1E293B"/>
                </a:solidFill>
                <a:latin typeface="Outfit"/>
              </a:rPr>
              <a:t>Frist</a:t>
            </a:r>
          </a:p>
          <a:p>
            <a:pPr marL="0"/>
            <a:r>
              <a:rPr lang="de-DE" sz="1600" b="0" dirty="0">
                <a:solidFill>
                  <a:srgbClr val="1E293B"/>
                </a:solidFill>
                <a:latin typeface="Outfit"/>
              </a:rPr>
              <a:t>EPBD</a:t>
            </a:r>
          </a:p>
          <a:p>
            <a:pPr marL="0"/>
            <a:r>
              <a:rPr lang="de-DE" sz="1600" b="0" dirty="0">
                <a:solidFill>
                  <a:srgbClr val="1E293B"/>
                </a:solidFill>
                <a:latin typeface="Outfit"/>
              </a:rPr>
              <a:t>GModG</a:t>
            </a:r>
          </a:p>
          <a:p>
            <a:pPr marL="0"/>
            <a:r>
              <a:rPr lang="de-DE" sz="1600" b="0" dirty="0">
                <a:solidFill>
                  <a:srgbClr val="1E293B"/>
                </a:solidFill>
                <a:latin typeface="Outfit"/>
              </a:rPr>
              <a:t>Stand</a:t>
            </a:r>
          </a:p>
          <a:p>
            <a:pPr marL="0"/>
            <a:r>
              <a:rPr lang="de-DE" sz="1600" b="0" dirty="0">
                <a:solidFill>
                  <a:srgbClr val="1E293B"/>
                </a:solidFill>
                <a:latin typeface="Outfit"/>
              </a:rPr>
              <a:t>Digitaler, maschinenlesbarer Energieausweis</a:t>
            </a:r>
          </a:p>
          <a:p>
            <a:pPr marL="0"/>
            <a:r>
              <a:rPr lang="de-DE" sz="1600" b="0" dirty="0">
                <a:solidFill>
                  <a:srgbClr val="1E293B"/>
                </a:solidFill>
                <a:latin typeface="Outfit"/>
              </a:rPr>
              <a:t>29.05.2026</a:t>
            </a:r>
          </a:p>
          <a:p>
            <a:pPr marL="0"/>
            <a:r>
              <a:rPr lang="de-DE" sz="1600" b="0" dirty="0">
                <a:solidFill>
                  <a:srgbClr val="1E293B"/>
                </a:solidFill>
                <a:latin typeface="Outfit"/>
              </a:rPr>
              <a:t>„Er ist digital in einem maschinenlesbaren Format auszustellen.“</a:t>
            </a:r>
          </a:p>
          <a:p>
            <a:pPr marL="0"/>
            <a:r>
              <a:rPr lang="de-DE" sz="1600" b="0" dirty="0">
                <a:solidFill>
                  <a:srgbClr val="1E293B"/>
                </a:solidFill>
                <a:latin typeface="Outfit"/>
              </a:rPr>
              <a:t>umgesetzt</a:t>
            </a:r>
          </a:p>
          <a:p>
            <a:pPr marL="0"/>
            <a:r>
              <a:rPr lang="de-DE" sz="1600" b="0" dirty="0">
                <a:solidFill>
                  <a:srgbClr val="1E293B"/>
                </a:solidFill>
                <a:latin typeface="Outfit"/>
              </a:rPr>
              <a:t>Angaben im Ausweis (31 Nummern)</a:t>
            </a:r>
          </a:p>
          <a:p>
            <a:pPr marL="0"/>
            <a:r>
              <a:rPr lang="de-DE" sz="1600" b="0" dirty="0">
                <a:solidFill>
                  <a:srgbClr val="1E293B"/>
                </a:solidFill>
                <a:latin typeface="Outfit"/>
              </a:rPr>
              <a:t>u. a. Nr. 26 externe Signale, Nr. 27 Niedertemperatur</a:t>
            </a:r>
          </a:p>
          <a:p>
            <a:pPr marL="0"/>
            <a:r>
              <a:rPr lang="de-DE" sz="1600" b="0" dirty="0">
                <a:solidFill>
                  <a:srgbClr val="1E293B"/>
                </a:solidFill>
                <a:latin typeface="Outfit"/>
              </a:rPr>
              <a:t>Skala A–G, A nur für Nullemission</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Art. 19 · S. 38 → https://www.das-ingenieurbuero.com/rechtsquellen/eu/eu_gebaeuderichtlinie_neufassung_2024.pdf#page=38</a:t>
            </a:r>
          </a:p>
          <a:p>
            <a:pPr marL="0"/>
            <a:r>
              <a:rPr lang="de-DE" sz="1000" b="0" dirty="0">
                <a:solidFill>
                  <a:srgbClr val="00A0D2"/>
                </a:solidFill>
                <a:latin typeface="Outfit"/>
              </a:rPr>
              <a:t>Fundstelle: § 79 Abs. 2 → https://www.das-ingenieurbuero.com/rechtsquellen/bund/GmodG-letzte.pdf#page=26</a:t>
            </a:r>
          </a:p>
          <a:p>
            <a:pPr marL="0"/>
            <a:r>
              <a:rPr lang="de-DE" sz="1000" b="0" dirty="0">
                <a:solidFill>
                  <a:srgbClr val="00A0D2"/>
                </a:solidFill>
                <a:latin typeface="Outfit"/>
              </a:rPr>
              <a:t>Fundstelle: Anhang V · S. 59 → https://www.das-ingenieurbuero.com/rechtsquellen/eu/eu_gebaeuderichtlinie_neufassung_2024.pdf#page=59</a:t>
            </a:r>
          </a:p>
          <a:p>
            <a:pPr marL="0"/>
            <a:r>
              <a:rPr lang="de-DE" sz="1000" b="0" dirty="0">
                <a:solidFill>
                  <a:srgbClr val="00A0D2"/>
                </a:solidFill>
                <a:latin typeface="Outfit"/>
              </a:rPr>
              <a:t>Fundstelle: § 85 Abs. 1 → https://www.das-ingenieurbuero.com/rechtsquellen/bund/GmodG-letzte.pdf#page=29</a:t>
            </a:r>
          </a:p>
          <a:p>
            <a:pPr marL="0"/>
            <a:r>
              <a:rPr lang="de-DE" sz="1000" b="0" dirty="0">
                <a:solidFill>
                  <a:srgbClr val="00A0D2"/>
                </a:solidFill>
                <a:latin typeface="Outfit"/>
              </a:rPr>
              <a:t>Fundstelle: Art. 19 + Anh. V → https://www.das-ingenieurbuero.com/rechtsquellen/eu/eu_gebaeuderichtlinie_neufassung_2024.pdf#page=38</a:t>
            </a:r>
          </a:p>
          <a:p>
            <a:pPr marL="0"/>
            <a:r>
              <a:rPr lang="de-DE" sz="1000" b="0" dirty="0">
                <a:solidFill>
                  <a:srgbClr val="00A0D2"/>
                </a:solidFill>
                <a:latin typeface="Outfit"/>
              </a:rPr>
              <a:t>Fundstelle: § 86 Abs. 3/4 · S. 30 → https://www.das-ingenieurbuero.com/rechtsquellen/bund/GmodG-letzte.pdf#page=30</a:t>
            </a:r>
          </a:p>
          <a:p>
            <a:pPr marL="0"/>
            <a:r>
              <a:rPr lang="de-DE" sz="1000" b="0" dirty="0">
                <a:solidFill>
                  <a:srgbClr val="00A0D2"/>
                </a:solidFill>
                <a:latin typeface="Outfit"/>
              </a:rPr>
              <a:t>Fundstelle: Art. 2 Nr. 25 · S. 18 → https://www.das-ingenieurbuero.com/rechtsquellen/eu/eu_gebaeuderichtlinie_neufassung_2024.pdf#page=18</a:t>
            </a:r>
          </a:p>
          <a:p>
            <a:pPr marL="0"/>
            <a:r>
              <a:rPr lang="de-DE" sz="1000" b="0" dirty="0">
                <a:solidFill>
                  <a:srgbClr val="00A0D2"/>
                </a:solidFill>
                <a:latin typeface="Outfit"/>
              </a:rPr>
              <a:t>Fundstelle: § 3 Nr. 25a · S. 46 → https://www.das-ingenieurbuero.com/rechtsquellen/bund/GmodG-letzte.pdf#page=46</a:t>
            </a:r>
          </a:p>
          <a:p>
            <a:pPr marL="0"/>
            <a:r>
              <a:rPr lang="de-DE" sz="1000" b="0" dirty="0">
                <a:solidFill>
                  <a:srgbClr val="00A0D2"/>
                </a:solidFill>
                <a:latin typeface="Outfit"/>
              </a:rPr>
              <a:t>Fundstelle: Art. 7 Abs. 2 · S. 23 → https://www.das-ingenieurbuero.com/rechtsquellen/eu/eu_gebaeuderichtlinie_neufassung_2024.pdf#page=23</a:t>
            </a:r>
          </a:p>
          <a:p>
            <a:pPr marL="0"/>
            <a:r>
              <a:rPr lang="de-DE" sz="1000" b="0" dirty="0">
                <a:solidFill>
                  <a:srgbClr val="00A0D2"/>
                </a:solidFill>
                <a:latin typeface="Outfit"/>
              </a:rPr>
              <a:t>Fundstelle: § 85 Nr. 17 → https://www.das-ingenieurbuero.com/rechtsquellen/bund/GmodG-letzte.pdf#page=29</a:t>
            </a:r>
          </a:p>
          <a:p>
            <a:pPr marL="0"/>
            <a:r>
              <a:rPr lang="de-DE" sz="1000" b="0" dirty="0">
                <a:solidFill>
                  <a:srgbClr val="00A0D2"/>
                </a:solidFill>
                <a:latin typeface="Outfit"/>
              </a:rPr>
              <a:t>Fundstelle: § 88b · S. 31 → https://www.das-ingenieurbuero.com/rechtsquellen/bund/GmodG-letzte.pdf#page=31</a:t>
            </a:r>
          </a:p>
          <a:p>
            <a:pPr marL="0"/>
            <a:r>
              <a:rPr lang="de-DE" sz="1000" b="0" dirty="0">
                <a:solidFill>
                  <a:srgbClr val="00A0D2"/>
                </a:solidFill>
                <a:latin typeface="Outfit"/>
              </a:rPr>
              <a:t>Fundstelle: Art. 13 Abs. 9 · S. 31 → https://www.das-ingenieurbuero.com/rechtsquellen/eu/eu_gebaeuderichtlinie_neufassung_2024.pdf#page=31</a:t>
            </a:r>
          </a:p>
          <a:p>
            <a:pPr marL="0"/>
            <a:r>
              <a:rPr lang="de-DE" sz="1000" b="0" dirty="0">
                <a:solidFill>
                  <a:srgbClr val="00A0D2"/>
                </a:solidFill>
                <a:latin typeface="Outfit"/>
              </a:rPr>
              <a:t>Fundstelle: § 56 · S. 11 → https://www.das-ingenieurbuero.com/rechtsquellen/bund/GmodG-letzte.pdf#page=11</a:t>
            </a:r>
          </a:p>
          <a:p>
            <a:pPr marL="0"/>
            <a:r>
              <a:rPr lang="de-DE" sz="1000" b="0" dirty="0">
                <a:solidFill>
                  <a:srgbClr val="00A0D2"/>
                </a:solidFill>
                <a:latin typeface="Outfit"/>
              </a:rPr>
              <a:t>Fundstelle: Art. 13 Abs. 7/8 · S. 30 → https://www.das-ingenieurbuero.com/rechtsquellen/eu/eu_gebaeuderichtlinie_neufassung_2024.pdf#page=30</a:t>
            </a:r>
          </a:p>
          <a:p>
            <a:pPr marL="0"/>
            <a:r>
              <a:rPr lang="de-DE" sz="1000" b="0" dirty="0">
                <a:solidFill>
                  <a:srgbClr val="00A0D2"/>
                </a:solidFill>
                <a:latin typeface="Outfit"/>
              </a:rPr>
              <a:t>Fundstelle: § 43 · S. 9 → https://www.das-ingenieurbuero.com/rechtsquellen/bund/GmodG-letzte.pdf#page=9</a:t>
            </a:r>
          </a:p>
          <a:p>
            <a:pPr marL="0"/>
            <a:r>
              <a:rPr lang="de-DE" sz="1000" b="0" dirty="0">
                <a:solidFill>
                  <a:srgbClr val="00A0D2"/>
                </a:solidFill>
                <a:latin typeface="Outfit"/>
              </a:rPr>
              <a:t>Fundstelle: Art. 9 · S. 24 → https://www.das-ingenieurbuero.com/rechtsquellen/eu/eu_gebaeuderichtlinie_neufassung_2024.pdf#page=24</a:t>
            </a:r>
          </a:p>
          <a:p>
            <a:pPr marL="0"/>
            <a:r>
              <a:rPr lang="de-DE" sz="1000" b="0" dirty="0">
                <a:solidFill>
                  <a:srgbClr val="00A0D2"/>
                </a:solidFill>
                <a:latin typeface="Outfit"/>
              </a:rPr>
              <a:t>Fundstelle: § 40 · S. 23 → https://www.das-ingenieurbuero.com/rechtsquellen/bund/GmodG-letzte.pdf#page=23</a:t>
            </a:r>
          </a:p>
          <a:p>
            <a:pPr marL="0"/>
            <a:r>
              <a:rPr lang="de-DE" sz="1000" b="0" dirty="0">
                <a:solidFill>
                  <a:srgbClr val="00A0D2"/>
                </a:solidFill>
                <a:latin typeface="Outfit"/>
              </a:rPr>
              <a:t>Fundstelle: Art. 10 · S. 28 → https://www.das-ingenieurbuero.com/rechtsquellen/eu/eu_gebaeuderichtlinie_neufassung_2024.pdf#page=28</a:t>
            </a:r>
          </a:p>
          <a:p>
            <a:pPr marL="0"/>
            <a:r>
              <a:rPr lang="de-DE" sz="1000" b="0" dirty="0">
                <a:solidFill>
                  <a:srgbClr val="00A0D2"/>
                </a:solidFill>
                <a:latin typeface="Outfit"/>
              </a:rPr>
              <a:t>Fundstelle: § 106 Abs. 2 · S. 33 → https://www.das-ingenieurbuero.com/rechtsquellen/bund/GmodG-letzte.pdf#page=33</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18</a:t>
            </a:r>
          </a:p>
        </p:txBody>
      </p:sp>
    </p:spTree>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03 · RECHTSGRUNDLAGEN</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 und was noch offen ist</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Thema</a:t>
            </a:r>
          </a:p>
          <a:p>
            <a:pPr marL="0"/>
            <a:r>
              <a:rPr lang="de-DE" sz="1600" b="0" dirty="0">
                <a:solidFill>
                  <a:srgbClr val="1E293B"/>
                </a:solidFill>
                <a:latin typeface="Outfit"/>
              </a:rPr>
              <a:t>Frist</a:t>
            </a:r>
          </a:p>
          <a:p>
            <a:pPr marL="0"/>
            <a:r>
              <a:rPr lang="de-DE" sz="1600" b="0" dirty="0">
                <a:solidFill>
                  <a:srgbClr val="1E293B"/>
                </a:solidFill>
                <a:latin typeface="Outfit"/>
              </a:rPr>
              <a:t>EPBD</a:t>
            </a:r>
          </a:p>
          <a:p>
            <a:pPr marL="0"/>
            <a:r>
              <a:rPr lang="de-DE" sz="1600" b="0" dirty="0">
                <a:solidFill>
                  <a:srgbClr val="1E293B"/>
                </a:solidFill>
                <a:latin typeface="Outfit"/>
              </a:rPr>
              <a:t>GModG</a:t>
            </a:r>
          </a:p>
          <a:p>
            <a:pPr marL="0"/>
            <a:r>
              <a:rPr lang="de-DE" sz="1600" b="0" dirty="0">
                <a:solidFill>
                  <a:srgbClr val="1E293B"/>
                </a:solidFill>
                <a:latin typeface="Outfit"/>
              </a:rPr>
              <a:t>Stand</a:t>
            </a:r>
          </a:p>
          <a:p>
            <a:pPr marL="0"/>
            <a:r>
              <a:rPr lang="de-DE" sz="1600" b="0" dirty="0">
                <a:solidFill>
                  <a:srgbClr val="1E293B"/>
                </a:solidFill>
                <a:latin typeface="Outfit"/>
              </a:rPr>
              <a:t>Renovierungs pass — Fahrplan in Etappen</a:t>
            </a:r>
          </a:p>
          <a:p>
            <a:pPr marL="0"/>
            <a:r>
              <a:rPr lang="de-DE" sz="1600" b="0" dirty="0">
                <a:solidFill>
                  <a:srgbClr val="1E293B"/>
                </a:solidFill>
                <a:latin typeface="Outfit"/>
              </a:rPr>
              <a:t>29.05.2026</a:t>
            </a:r>
          </a:p>
          <a:p>
            <a:pPr marL="0"/>
            <a:r>
              <a:rPr lang="de-DE" sz="1600" b="0" dirty="0">
                <a:solidFill>
                  <a:srgbClr val="1E293B"/>
                </a:solidFill>
                <a:latin typeface="Outfit"/>
              </a:rPr>
              <a:t>Begriff kommt im GModG nicht vor — Volltextsuche: null Treffer, auch nicht als „Sanierungsfahrplan“</a:t>
            </a:r>
          </a:p>
          <a:p>
            <a:pPr marL="0"/>
            <a:r>
              <a:rPr lang="de-DE" sz="1600" b="0" dirty="0">
                <a:solidFill>
                  <a:srgbClr val="1E293B"/>
                </a:solidFill>
                <a:latin typeface="Outfit"/>
              </a:rPr>
              <a:t>offen</a:t>
            </a:r>
          </a:p>
          <a:p>
            <a:pPr marL="0"/>
            <a:r>
              <a:rPr lang="de-DE" sz="1600" b="0" dirty="0">
                <a:solidFill>
                  <a:srgbClr val="1E293B"/>
                </a:solidFill>
                <a:latin typeface="Outfit"/>
              </a:rPr>
              <a:t>Nationale Gebäudedatenbank</a:t>
            </a:r>
          </a:p>
          <a:p>
            <a:pPr marL="0"/>
            <a:r>
              <a:rPr lang="de-DE" sz="1600" b="0" dirty="0">
                <a:solidFill>
                  <a:srgbClr val="1E293B"/>
                </a:solidFill>
                <a:latin typeface="Outfit"/>
              </a:rPr>
              <a:t>Keine entsprechende Regelung im Gesetz</a:t>
            </a:r>
          </a:p>
          <a:p>
            <a:pPr marL="0"/>
            <a:r>
              <a:rPr lang="de-DE" sz="1600" b="0" dirty="0">
                <a:solidFill>
                  <a:srgbClr val="1E293B"/>
                </a:solidFill>
                <a:latin typeface="Outfit"/>
              </a:rPr>
              <a:t>Digitale Schnittstelle, Zugang für Banken und Käufer</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Art. 12 + Anh. VIII → https://www.das-ingenieurbuero.com/rechtsquellen/eu/eu_gebaeuderichtlinie_neufassung_2024.pdf#page=29</a:t>
            </a:r>
          </a:p>
          <a:p>
            <a:pPr marL="0"/>
            <a:r>
              <a:rPr lang="de-DE" sz="1000" b="0" dirty="0">
                <a:solidFill>
                  <a:srgbClr val="00A0D2"/>
                </a:solidFill>
                <a:latin typeface="Outfit"/>
              </a:rPr>
              <a:t>Fundstelle: Art. 22 · S. 41 → https://www.das-ingenieurbuero.com/rechtsquellen/eu/eu_gebaeuderichtlinie_neufassung_2024.pdf#page=41</a:t>
            </a:r>
          </a:p>
          <a:p>
            <a:pPr marL="0"/>
            <a:r>
              <a:rPr lang="de-DE" sz="1000" b="0" dirty="0">
                <a:solidFill>
                  <a:srgbClr val="00A0D2"/>
                </a:solidFill>
                <a:latin typeface="Outfit"/>
              </a:rPr>
              <a:t>Fundstelle: Art. 16 · S. 35 → https://www.das-ingenieurbuero.com/rechtsquellen/eu/eu_gebaeuderichtlinie_neufassung_2024.pdf#page=35</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19</a:t>
            </a:r>
          </a:p>
        </p:txBody>
      </p:sp>
    </p:spTree>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FAHRPLAN</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Neun Stationen in sechzig Minuten</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00–05</a:t>
            </a:r>
          </a:p>
          <a:p>
            <a:pPr marL="0"/>
            <a:r>
              <a:rPr lang="de-DE" sz="1600" b="0" dirty="0">
                <a:solidFill>
                  <a:srgbClr val="1E293B"/>
                </a:solidFill>
                <a:latin typeface="Outfit"/>
              </a:rPr>
              <a:t>Einstieg. Warum ein Ausweis als Dokument nicht mehr reicht.</a:t>
            </a:r>
          </a:p>
          <a:p>
            <a:pPr marL="0"/>
            <a:r>
              <a:rPr lang="de-DE" sz="1600" b="0" dirty="0">
                <a:solidFill>
                  <a:srgbClr val="1E293B"/>
                </a:solidFill>
                <a:latin typeface="Outfit"/>
              </a:rPr>
              <a:t>05–12</a:t>
            </a:r>
          </a:p>
          <a:p>
            <a:pPr marL="0"/>
            <a:r>
              <a:rPr lang="de-DE" sz="1600" b="0" dirty="0">
                <a:solidFill>
                  <a:srgbClr val="1E293B"/>
                </a:solidFill>
                <a:latin typeface="Outfit"/>
              </a:rPr>
              <a:t>Die Fristen. Was wann gilt — und was noch aussteht.</a:t>
            </a:r>
          </a:p>
          <a:p>
            <a:pPr marL="0"/>
            <a:r>
              <a:rPr lang="de-DE" sz="1600" b="0" dirty="0">
                <a:solidFill>
                  <a:srgbClr val="1E293B"/>
                </a:solidFill>
                <a:latin typeface="Outfit"/>
              </a:rPr>
              <a:t>12–22</a:t>
            </a:r>
          </a:p>
          <a:p>
            <a:pPr marL="0"/>
            <a:r>
              <a:rPr lang="de-DE" sz="1600" b="0" dirty="0">
                <a:solidFill>
                  <a:srgbClr val="1E293B"/>
                </a:solidFill>
                <a:latin typeface="Outfit"/>
              </a:rPr>
              <a:t>Die Rechtsgrundlagen. GModG im Wortlaut, EPBD Artikel für Artikel.</a:t>
            </a:r>
          </a:p>
          <a:p>
            <a:pPr marL="0"/>
            <a:r>
              <a:rPr lang="de-DE" sz="1600" b="0" dirty="0">
                <a:solidFill>
                  <a:srgbClr val="1E293B"/>
                </a:solidFill>
                <a:latin typeface="Outfit"/>
              </a:rPr>
              <a:t>22–30</a:t>
            </a:r>
          </a:p>
          <a:p>
            <a:pPr marL="0"/>
            <a:r>
              <a:rPr lang="de-DE" sz="1600" b="0" dirty="0">
                <a:solidFill>
                  <a:srgbClr val="1E293B"/>
                </a:solidFill>
                <a:latin typeface="Outfit"/>
              </a:rPr>
              <a:t>Der digitale Energieausweis. 31 Pflichtangaben, vier digitale Merkmale.</a:t>
            </a:r>
          </a:p>
          <a:p>
            <a:pPr marL="0"/>
            <a:r>
              <a:rPr lang="de-DE" sz="1600" b="0" dirty="0">
                <a:solidFill>
                  <a:srgbClr val="1E293B"/>
                </a:solidFill>
                <a:latin typeface="Outfit"/>
              </a:rPr>
              <a:t>30–38</a:t>
            </a:r>
          </a:p>
          <a:p>
            <a:pPr marL="0"/>
            <a:r>
              <a:rPr lang="de-DE" sz="1600" b="0" dirty="0">
                <a:solidFill>
                  <a:srgbClr val="1E293B"/>
                </a:solidFill>
                <a:latin typeface="Outfit"/>
              </a:rPr>
              <a:t>Der Gebäudepass. Akte statt Momentaufnahme, sieben Lesestufen.</a:t>
            </a:r>
          </a:p>
          <a:p>
            <a:pPr marL="0"/>
            <a:r>
              <a:rPr lang="de-DE" sz="1600" b="0" dirty="0">
                <a:solidFill>
                  <a:srgbClr val="1E293B"/>
                </a:solidFill>
                <a:latin typeface="Outfit"/>
              </a:rPr>
              <a:t>38–47</a:t>
            </a:r>
          </a:p>
          <a:p>
            <a:pPr marL="0"/>
            <a:r>
              <a:rPr lang="de-DE" sz="1600" b="0" dirty="0">
                <a:solidFill>
                  <a:srgbClr val="1E293B"/>
                </a:solidFill>
                <a:latin typeface="Outfit"/>
              </a:rPr>
              <a:t>Der Renovierungspass. Ein Fall, durchgerechnet: H → D → A+.</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GModG · BGBl. S. 1 → https://www.das-ingenieurbuero.com/rechtsquellen/bund/GmodG-letzte.pdf#page=1</a:t>
            </a:r>
          </a:p>
          <a:p>
            <a:pPr marL="0"/>
            <a:r>
              <a:rPr lang="de-DE" sz="1000" b="0" dirty="0">
                <a:solidFill>
                  <a:srgbClr val="00A0D2"/>
                </a:solidFill>
                <a:latin typeface="Outfit"/>
              </a:rPr>
              <a:t>Fundstelle: EPBD · ABl. S. 1 → https://www.das-ingenieurbuero.com/rechtsquellen/eu/eu_gebaeuderichtlinie_neufassung_2024.pdf#page=1</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2</a:t>
            </a:r>
          </a:p>
        </p:txBody>
      </p:sp>
    </p:spTree>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03 · RECHTSGRUNDLAGEN</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Zwei Wörter, die man nicht verwechseln darf — und die Linie, die sich ergibt</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Renovierungs anforderungen — § 40 GModG Mindeststandards: Ein Nichtwohngebäude darf ab 2030 das 3,5fache und ab 2033 das 2,95fache des Referenzgebäudes nicht überschreiten — eine Pflicht mit Stichtag , die den schlechtesten Bestand nach oben zwingt. steht im deutschen Gesetz</a:t>
            </a:r>
          </a:p>
          <a:p>
            <a:pPr marL="0"/>
            <a:r>
              <a:rPr lang="de-DE" sz="1600" b="0" dirty="0">
                <a:solidFill>
                  <a:srgbClr val="1E293B"/>
                </a:solidFill>
                <a:latin typeface="Outfit"/>
              </a:rPr>
              <a:t>Renovierungs pass — Art. 12 EPBD Etwas ganz anderes: ein freiwilliger Fahrplan in Etappen für ein einzelnes Gebäude vom Ist-Zustand zum Nullemissionsgebäude. steht nicht im deutschen Gesetz</a:t>
            </a:r>
          </a:p>
          <a:p>
            <a:pPr marL="0"/>
            <a:r>
              <a:rPr lang="de-DE" sz="1600" b="0" dirty="0">
                <a:solidFill>
                  <a:srgbClr val="1E293B"/>
                </a:solidFill>
                <a:latin typeface="Outfit"/>
              </a:rPr>
              <a:t>Die Linie Deutschland hat den Ausweis digitalisiert — maschinenlesbar, mit Lebenszyklus-Emissionen und den beiden Smart-Angaben. Was fehlt, ist die Infrastruktur darum herum : Renovierungspass-System, nationale Datenbank, digitale Schnittstelle mit Zugang für Banken und Käufer. Genau diese Lücke …</a:t>
            </a:r>
          </a:p>
          <a:p>
            <a:pPr marL="0"/>
            <a:r>
              <a:rPr lang="de-DE" sz="1600" b="0" dirty="0">
                <a:solidFill>
                  <a:srgbClr val="1E293B"/>
                </a:solidFill>
                <a:latin typeface="Outfit"/>
              </a:rPr>
              <a:t>Ehrlichkeitsgrenze Sagen Sie nicht „die EPBD schreibt den Gebäudepass vor“. Richtig ist: Die Richtlinie verlangt, dass Energieausweis, Renovierungspass und Gebäudedaten digital, maschinenlesbar und über Datenbanken zugänglich werden — das deutsche Recht hat davon bisher den Ausweis umgesetzt. Ein…</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S. 23 → https://www.das-ingenieurbuero.com/rechtsquellen/bund/GmodG-letzte.pdf#page=23</a:t>
            </a:r>
          </a:p>
          <a:p>
            <a:pPr marL="0"/>
            <a:r>
              <a:rPr lang="de-DE" sz="1000" b="0" dirty="0">
                <a:solidFill>
                  <a:srgbClr val="00A0D2"/>
                </a:solidFill>
                <a:latin typeface="Outfit"/>
              </a:rPr>
              <a:t>Fundstelle: S. 29 → https://www.das-ingenieurbuero.com/rechtsquellen/eu/eu_gebaeuderichtlinie_neufassung_2024.pdf#page=29</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20</a:t>
            </a:r>
          </a:p>
        </p:txBody>
      </p:sp>
    </p:spTree>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04</a:t>
            </a:r>
          </a:p>
        </p:txBody>
      </p:sp>
      <p:sp>
        <p:nvSpPr>
          <p:cNvPr id="3" name="Titel"/>
          <p:cNvSpPr txBox="1"/>
          <p:nvPr/>
        </p:nvSpPr>
        <p:spPr>
          <a:xfrm>
            <a:off x="640000" y="900000"/>
            <a:ext cx="10912000" cy="1600000"/>
          </a:xfrm>
          <a:prstGeom prst="rect">
            <a:avLst/>
          </a:prstGeom>
        </p:spPr>
        <p:txBody>
          <a:bodyPr wrap="square" rtlCol="0">
            <a:normAutofit/>
          </a:bodyPr>
          <a:lstStyle/>
          <a:p>
            <a:pPr marL="0"/>
            <a:r>
              <a:rPr lang="de-DE" sz="4000" b="1" dirty="0">
                <a:solidFill>
                  <a:srgbClr val="1B4B82"/>
                </a:solidFill>
                <a:latin typeface="Outfit"/>
              </a:rPr>
              <a:t>Der digitale Energieausweis</a:t>
            </a:r>
          </a:p>
        </p:txBody>
      </p:sp>
      <p:sp>
        <p:nvSpPr>
          <p:cNvPr id="4" name="Inhalt"/>
          <p:cNvSpPr txBox="1"/>
          <p:nvPr/>
        </p:nvSpPr>
        <p:spPr>
          <a:xfrm>
            <a:off x="640000" y="2700000"/>
            <a:ext cx="10912000" cy="3458000"/>
          </a:xfrm>
          <a:prstGeom prst="rect">
            <a:avLst/>
          </a:prstGeom>
        </p:spPr>
        <p:txBody>
          <a:bodyPr wrap="square" rtlCol="0">
            <a:normAutofit/>
          </a:bodyPr>
          <a:lstStyle/>
          <a:p>
            <a:pPr marL="0"/>
            <a:r>
              <a:rPr lang="de-DE" sz="1600" b="0" dirty="0">
                <a:solidFill>
                  <a:srgbClr val="1E293B"/>
                </a:solidFill>
                <a:latin typeface="Outfit"/>
              </a:rPr>
              <a:t>Ziel: der Unterschied zwischen PDF und Datensatz · 8 Minuten</a:t>
            </a:r>
          </a:p>
        </p:txBody>
      </p:sp>
      <p:sp>
        <p:nvSpPr>
          <p:cNvPr id="5"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21</a:t>
            </a:r>
          </a:p>
        </p:txBody>
      </p:sp>
    </p:spTree>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04 · ENERGIEAUSWEIS</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Ein Ausweis nach EPBD ist zweierlei zugleich</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Ein lesbares Dokument und ein maschinenlesbarer Satz, den eine Datenbank, eine Bank oder ein Portal weiterverarbeiten kann.</a:t>
            </a:r>
          </a:p>
          <a:p>
            <a:pPr marL="0"/>
            <a:r>
              <a:rPr lang="de-DE" sz="1600" b="0" dirty="0">
                <a:solidFill>
                  <a:srgbClr val="1E293B"/>
                </a:solidFill>
                <a:latin typeface="Outfit"/>
              </a:rPr>
              <a:t>In der vorgestellten Umsetzung liefert jeder Ausweis diesen Satz über eine Schnittstelle — Schema, Rechtsstand, Formularversion inbegriffen.</a:t>
            </a:r>
          </a:p>
          <a:p>
            <a:pPr marL="0"/>
            <a:r>
              <a:rPr lang="de-DE" sz="1600" b="0" dirty="0">
                <a:solidFill>
                  <a:srgbClr val="1E293B"/>
                </a:solidFill>
                <a:latin typeface="Outfit"/>
              </a:rPr>
              <a:t>Art. 19 sagt ausdrücklich: ein gescanntes PDF genügt nicht.</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 79 Abs. 2 · BGBl. S. 26 → https://www.das-ingenieurbuero.com/rechtsquellen/bund/GmodG-letzte.pdf#page=26</a:t>
            </a:r>
          </a:p>
          <a:p>
            <a:pPr marL="0"/>
            <a:r>
              <a:rPr lang="de-DE" sz="1000" b="0" dirty="0">
                <a:solidFill>
                  <a:srgbClr val="00A0D2"/>
                </a:solidFill>
                <a:latin typeface="Outfit"/>
              </a:rPr>
              <a:t>Fundstelle: Art. 19 · S. 38 → https://www.das-ingenieurbuero.com/rechtsquellen/eu/eu_gebaeuderichtlinie_neufassung_2024.pdf#page=38</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22</a:t>
            </a:r>
          </a:p>
        </p:txBody>
      </p:sp>
    </p:spTree>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04 · ENERGIEAUSWEIS</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Die 31 Pflichtangaben — und was „fehlt“ heißt</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Von der Fassung des Gesetzes über Registriernummer, Anschrift und Gebäudeart bis zum Verhältniswert gegenüber dem Referenzgebäude und dem Berechnungsverfahren.</a:t>
            </a:r>
          </a:p>
          <a:p>
            <a:pPr marL="0"/>
            <a:r>
              <a:rPr lang="de-DE" sz="1600" b="0" dirty="0">
                <a:solidFill>
                  <a:srgbClr val="1E293B"/>
                </a:solidFill>
                <a:latin typeface="Outfit"/>
              </a:rPr>
              <a:t>Entscheidend ist nicht die Liste, sondern der Umgang mit Lücken : Jede Angabe trägt einen Status.</a:t>
            </a:r>
          </a:p>
          <a:p>
            <a:pPr marL="0"/>
            <a:r>
              <a:rPr lang="de-DE" sz="1600" b="0" dirty="0">
                <a:solidFill>
                  <a:srgbClr val="1E293B"/>
                </a:solidFill>
                <a:latin typeface="Outfit"/>
              </a:rPr>
              <a:t>Der Unterschied, auf den es ankommt „noch nicht beurteilt“ ist eine Erfassungslücke, „nicht anwendbar“ ist eine Feststellung. Wer beides gleich behandelt, verliert die Information, die den Prüfer interessiert.</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 85 Abs. 1 · S. 29 → https://www.das-ingenieurbuero.com/rechtsquellen/bund/GmodG-letzte.pdf#page=29</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23</a:t>
            </a:r>
          </a:p>
        </p:txBody>
      </p:sp>
    </p:spTree>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04 · ENERGIEAUSWEIS</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Die vier digitalen Merkmale</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Externe Signale Reaktionsfähigkeit des Gebäudes — Ja/Nein · Nr. 26</a:t>
            </a:r>
          </a:p>
          <a:p>
            <a:pPr marL="0"/>
            <a:r>
              <a:rPr lang="de-DE" sz="1600" b="0" dirty="0">
                <a:solidFill>
                  <a:srgbClr val="1E293B"/>
                </a:solidFill>
                <a:latin typeface="Outfit"/>
              </a:rPr>
              <a:t>Niedertemperatur Bereitschaft der Wärmeverteilung — Ja/Nein · Nr. 27</a:t>
            </a:r>
          </a:p>
          <a:p>
            <a:pPr marL="0"/>
            <a:r>
              <a:rPr lang="de-DE" sz="1600" b="0" dirty="0">
                <a:solidFill>
                  <a:srgbClr val="1E293B"/>
                </a:solidFill>
                <a:latin typeface="Outfit"/>
              </a:rPr>
              <a:t>Smart Readiness Indikator nach Art. 15</a:t>
            </a:r>
          </a:p>
          <a:p>
            <a:pPr marL="0"/>
            <a:r>
              <a:rPr lang="de-DE" sz="1600" b="0" dirty="0">
                <a:solidFill>
                  <a:srgbClr val="1E293B"/>
                </a:solidFill>
                <a:latin typeface="Outfit"/>
              </a:rPr>
              <a:t>Gebäudelogbuch Verknüpfung nach Art. 2 Nr. 41</a:t>
            </a:r>
          </a:p>
          <a:p>
            <a:pPr marL="0"/>
            <a:r>
              <a:rPr lang="de-DE" sz="1600" b="0" dirty="0">
                <a:solidFill>
                  <a:srgbClr val="1E293B"/>
                </a:solidFill>
                <a:latin typeface="Outfit"/>
              </a:rPr>
              <a:t>Beim Logbuch wird geprüft, ob die Passdatei wirklich existiert — die Verknüpfung allein genügt nicht als Nachweis.</a:t>
            </a:r>
          </a:p>
          <a:p>
            <a:pPr marL="0"/>
            <a:r>
              <a:rPr lang="de-DE" sz="1600" b="0" dirty="0">
                <a:solidFill>
                  <a:srgbClr val="1E293B"/>
                </a:solidFill>
                <a:latin typeface="Outfit"/>
              </a:rPr>
              <a:t>Ehrlichkeitsgrenze Der Smart-Readiness-Indikator ist EU-seitig freiwillig und in Deutschland nicht verbindlich eingeführt. Er steht im Ausweis als nicht bewertet — mit Begründung, nicht als leeres Feld. Und: Die beiden Erfassungsfelder für externe Signale und Niedertemperatur sind bei den meisten…</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 85 Nr. 26/27 · S. 29 → https://www.das-ingenieurbuero.com/rechtsquellen/bund/GmodG-letzte.pdf#page=29</a:t>
            </a:r>
          </a:p>
          <a:p>
            <a:pPr marL="0"/>
            <a:r>
              <a:rPr lang="de-DE" sz="1000" b="0" dirty="0">
                <a:solidFill>
                  <a:srgbClr val="00A0D2"/>
                </a:solidFill>
                <a:latin typeface="Outfit"/>
              </a:rPr>
              <a:t>Fundstelle: S. 34 → https://www.das-ingenieurbuero.com/rechtsquellen/eu/eu_gebaeuderichtlinie_neufassung_2024.pdf#page=34</a:t>
            </a:r>
          </a:p>
          <a:p>
            <a:pPr marL="0"/>
            <a:r>
              <a:rPr lang="de-DE" sz="1000" b="0" dirty="0">
                <a:solidFill>
                  <a:srgbClr val="00A0D2"/>
                </a:solidFill>
                <a:latin typeface="Outfit"/>
              </a:rPr>
              <a:t>Fundstelle: S. 18 → https://www.das-ingenieurbuero.com/rechtsquellen/eu/eu_gebaeuderichtlinie_neufassung_2024.pdf#page=18</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24</a:t>
            </a:r>
          </a:p>
        </p:txBody>
      </p:sp>
    </p:spTree>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05</a:t>
            </a:r>
          </a:p>
        </p:txBody>
      </p:sp>
      <p:sp>
        <p:nvSpPr>
          <p:cNvPr id="3" name="Titel"/>
          <p:cNvSpPr txBox="1"/>
          <p:nvPr/>
        </p:nvSpPr>
        <p:spPr>
          <a:xfrm>
            <a:off x="640000" y="900000"/>
            <a:ext cx="10912000" cy="1600000"/>
          </a:xfrm>
          <a:prstGeom prst="rect">
            <a:avLst/>
          </a:prstGeom>
        </p:spPr>
        <p:txBody>
          <a:bodyPr wrap="square" rtlCol="0">
            <a:normAutofit/>
          </a:bodyPr>
          <a:lstStyle/>
          <a:p>
            <a:pPr marL="0"/>
            <a:r>
              <a:rPr lang="de-DE" sz="4000" b="1" dirty="0">
                <a:solidFill>
                  <a:srgbClr val="1B4B82"/>
                </a:solidFill>
                <a:latin typeface="Outfit"/>
              </a:rPr>
              <a:t>Der Gebäudepass — Akte statt Momentaufnahme</a:t>
            </a:r>
          </a:p>
        </p:txBody>
      </p:sp>
      <p:sp>
        <p:nvSpPr>
          <p:cNvPr id="4" name="Inhalt"/>
          <p:cNvSpPr txBox="1"/>
          <p:nvPr/>
        </p:nvSpPr>
        <p:spPr>
          <a:xfrm>
            <a:off x="640000" y="2700000"/>
            <a:ext cx="10912000" cy="3458000"/>
          </a:xfrm>
          <a:prstGeom prst="rect">
            <a:avLst/>
          </a:prstGeom>
        </p:spPr>
        <p:txBody>
          <a:bodyPr wrap="square" rtlCol="0">
            <a:normAutofit/>
          </a:bodyPr>
          <a:lstStyle/>
          <a:p>
            <a:pPr marL="0"/>
            <a:r>
              <a:rPr lang="de-DE" sz="1600" b="0" dirty="0">
                <a:solidFill>
                  <a:srgbClr val="1E293B"/>
                </a:solidFill>
                <a:latin typeface="Outfit"/>
              </a:rPr>
              <a:t>Ziel: verstehen, warum Rechte das Kernthema sind · 8 Minuten</a:t>
            </a:r>
          </a:p>
        </p:txBody>
      </p:sp>
      <p:sp>
        <p:nvSpPr>
          <p:cNvPr id="5"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25</a:t>
            </a:r>
          </a:p>
        </p:txBody>
      </p:sp>
    </p:spTree>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05 · GEBÄUDEPASS</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Die fortgeschriebene Akte eines Bauwerks</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Ausweisdaten, Bauteile, Anlagentechnik, Dokumente, Wartung, Chronik. Der Pass überdauert den Eigentümerwechsel, weil er das Gebäude beschreibt und nicht seinen Besitzer.</a:t>
            </a:r>
          </a:p>
          <a:p>
            <a:pPr marL="0"/>
            <a:r>
              <a:rPr lang="de-DE" sz="1600" b="0" dirty="0">
                <a:solidFill>
                  <a:srgbClr val="1E293B"/>
                </a:solidFill>
                <a:latin typeface="Outfit"/>
              </a:rPr>
              <a:t>Die Richtlinie nennt das ein digitales Gebäudelogbuch : ein gemeinsames Repositorium aller gebäudebezogenen Daten. Der Renovierungspass ist darin zu speichern oder über eine eindeutige Adresse zugänglich.</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Art. 2 Nr. 41 · Logbuch · S. 18 → https://www.das-ingenieurbuero.com/rechtsquellen/eu/eu_gebaeuderichtlinie_neufassung_2024.pdf#page=18</a:t>
            </a:r>
          </a:p>
          <a:p>
            <a:pPr marL="0"/>
            <a:r>
              <a:rPr lang="de-DE" sz="1000" b="0" dirty="0">
                <a:solidFill>
                  <a:srgbClr val="00A0D2"/>
                </a:solidFill>
                <a:latin typeface="Outfit"/>
              </a:rPr>
              <a:t>Fundstelle: Art. 12 Abs. 8 · S. 30 → https://www.das-ingenieurbuero.com/rechtsquellen/eu/eu_gebaeuderichtlinie_neufassung_2024.pdf#page=30</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26</a:t>
            </a:r>
          </a:p>
        </p:txBody>
      </p:sp>
    </p:spTree>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05 · GEBÄUDEPASS</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Sieben Lesestufen, eine Leiter</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Jede Stufe sieht zusätzlich zur darunterliegenden</a:t>
            </a:r>
          </a:p>
          <a:p>
            <a:pPr marL="0"/>
            <a:r>
              <a:rPr lang="de-DE" sz="1600" b="0" dirty="0">
                <a:solidFill>
                  <a:srgbClr val="1E293B"/>
                </a:solidFill>
                <a:latin typeface="Outfit"/>
              </a:rPr>
              <a:t>Stufe</a:t>
            </a:r>
          </a:p>
          <a:p>
            <a:pPr marL="0"/>
            <a:r>
              <a:rPr lang="de-DE" sz="1600" b="0" dirty="0">
                <a:solidFill>
                  <a:srgbClr val="1E293B"/>
                </a:solidFill>
                <a:latin typeface="Outfit"/>
              </a:rPr>
              <a:t>Rolle</a:t>
            </a:r>
          </a:p>
          <a:p>
            <a:pPr marL="0"/>
            <a:r>
              <a:rPr lang="de-DE" sz="1600" b="0" dirty="0">
                <a:solidFill>
                  <a:srgbClr val="1E293B"/>
                </a:solidFill>
                <a:latin typeface="Outfit"/>
              </a:rPr>
              <a:t>Sieht zusätzlich</a:t>
            </a:r>
          </a:p>
          <a:p>
            <a:pPr marL="0"/>
            <a:r>
              <a:rPr lang="de-DE" sz="1600" b="0" dirty="0">
                <a:solidFill>
                  <a:srgbClr val="1E293B"/>
                </a:solidFill>
                <a:latin typeface="Outfit"/>
              </a:rPr>
              <a:t>Eigentümer</a:t>
            </a:r>
          </a:p>
          <a:p>
            <a:pPr marL="0"/>
            <a:r>
              <a:rPr lang="de-DE" sz="1600" b="0" dirty="0">
                <a:solidFill>
                  <a:srgbClr val="1E293B"/>
                </a:solidFill>
                <a:latin typeface="Outfit"/>
              </a:rPr>
              <a:t>alles, einschließlich Freigabe und Widerruf</a:t>
            </a:r>
          </a:p>
          <a:p>
            <a:pPr marL="0"/>
            <a:r>
              <a:rPr lang="de-DE" sz="1600" b="0" dirty="0">
                <a:solidFill>
                  <a:srgbClr val="1E293B"/>
                </a:solidFill>
                <a:latin typeface="Outfit"/>
              </a:rPr>
              <a:t>Energieberater</a:t>
            </a:r>
          </a:p>
          <a:p>
            <a:pPr marL="0"/>
            <a:r>
              <a:rPr lang="de-DE" sz="1600" b="0" dirty="0">
                <a:solidFill>
                  <a:srgbClr val="1E293B"/>
                </a:solidFill>
                <a:latin typeface="Outfit"/>
              </a:rPr>
              <a:t>Bauteilschichten, U-Werte, Bilanzen, Heizlast, Ökobilanz</a:t>
            </a:r>
          </a:p>
          <a:p>
            <a:pPr marL="0"/>
            <a:r>
              <a:rPr lang="de-DE" sz="1600" b="0" dirty="0">
                <a:solidFill>
                  <a:srgbClr val="1E293B"/>
                </a:solidFill>
                <a:latin typeface="Outfit"/>
              </a:rPr>
              <a:t>Hausverwaltung</a:t>
            </a:r>
          </a:p>
          <a:p>
            <a:pPr marL="0"/>
            <a:r>
              <a:rPr lang="de-DE" sz="1600" b="0" dirty="0">
                <a:solidFill>
                  <a:srgbClr val="1E293B"/>
                </a:solidFill>
                <a:latin typeface="Outfit"/>
              </a:rPr>
              <a:t>Wartungsfristen, Verträge, Zähler, Aufgaben</a:t>
            </a:r>
          </a:p>
          <a:p>
            <a:pPr marL="0"/>
            <a:r>
              <a:rPr lang="de-DE" sz="1600" b="0" dirty="0">
                <a:solidFill>
                  <a:srgbClr val="1E293B"/>
                </a:solidFill>
                <a:latin typeface="Outfit"/>
              </a:rPr>
              <a:t>Bank</a:t>
            </a:r>
          </a:p>
          <a:p>
            <a:pPr marL="0"/>
            <a:r>
              <a:rPr lang="de-DE" sz="1600" b="0" dirty="0">
                <a:solidFill>
                  <a:srgbClr val="1E293B"/>
                </a:solidFill>
                <a:latin typeface="Outfit"/>
              </a:rPr>
              <a:t>Kosten, Sanierungsbedarf, Förderung, Datenherkunft, Signaturen</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Art. 16 · Datenaustausch · S. 35 → https://www.das-ingenieurbuero.com/rechtsquellen/eu/eu_gebaeuderichtlinie_neufassung_2024.pdf#page=35</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27</a:t>
            </a:r>
          </a:p>
        </p:txBody>
      </p:sp>
    </p:spTree>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06</a:t>
            </a:r>
          </a:p>
        </p:txBody>
      </p:sp>
      <p:sp>
        <p:nvSpPr>
          <p:cNvPr id="3" name="Titel"/>
          <p:cNvSpPr txBox="1"/>
          <p:nvPr/>
        </p:nvSpPr>
        <p:spPr>
          <a:xfrm>
            <a:off x="640000" y="900000"/>
            <a:ext cx="10912000" cy="1600000"/>
          </a:xfrm>
          <a:prstGeom prst="rect">
            <a:avLst/>
          </a:prstGeom>
        </p:spPr>
        <p:txBody>
          <a:bodyPr wrap="square" rtlCol="0">
            <a:normAutofit/>
          </a:bodyPr>
          <a:lstStyle/>
          <a:p>
            <a:pPr marL="0"/>
            <a:r>
              <a:rPr lang="de-DE" sz="4000" b="1" dirty="0">
                <a:solidFill>
                  <a:srgbClr val="1B4B82"/>
                </a:solidFill>
                <a:latin typeface="Outfit"/>
              </a:rPr>
              <a:t>Der Renovierungspass — ein Fall, durchgerechnet</a:t>
            </a:r>
          </a:p>
        </p:txBody>
      </p:sp>
      <p:sp>
        <p:nvSpPr>
          <p:cNvPr id="4" name="Inhalt"/>
          <p:cNvSpPr txBox="1"/>
          <p:nvPr/>
        </p:nvSpPr>
        <p:spPr>
          <a:xfrm>
            <a:off x="640000" y="2700000"/>
            <a:ext cx="10912000" cy="3458000"/>
          </a:xfrm>
          <a:prstGeom prst="rect">
            <a:avLst/>
          </a:prstGeom>
        </p:spPr>
        <p:txBody>
          <a:bodyPr wrap="square" rtlCol="0">
            <a:normAutofit/>
          </a:bodyPr>
          <a:lstStyle/>
          <a:p>
            <a:pPr marL="0"/>
            <a:r>
              <a:rPr lang="de-DE" sz="1600" b="0" dirty="0">
                <a:solidFill>
                  <a:srgbClr val="1E293B"/>
                </a:solidFill>
                <a:latin typeface="Outfit"/>
              </a:rPr>
              <a:t>Ziel: das Herzstück, an einem echten Gebäude · 9 Minuten</a:t>
            </a:r>
          </a:p>
        </p:txBody>
      </p:sp>
      <p:sp>
        <p:nvSpPr>
          <p:cNvPr id="5"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28</a:t>
            </a:r>
          </a:p>
        </p:txBody>
      </p:sp>
    </p:spTree>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06 · RENOVIERUNGSPASS</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Nicht eine Liste von Vorschlägen — eine Reihenfolge mit Jahreszahlen</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Artikel 12 verlangt einen Fahrplan in Etappen vom Ist-Zustand zum Nullemissionsgebäude.</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Anhang VIII · S. 64 → https://www.das-ingenieurbuero.com/rechtsquellen/eu/eu_gebaeuderichtlinie_neufassung_2024.pdf#page=64</a:t>
            </a:r>
          </a:p>
          <a:p>
            <a:pPr marL="0"/>
            <a:r>
              <a:rPr lang="de-DE" sz="1000" b="0" dirty="0">
                <a:solidFill>
                  <a:srgbClr val="00A0D2"/>
                </a:solidFill>
                <a:latin typeface="Outfit"/>
              </a:rPr>
              <a:t>Fundstelle: Art. 12 · S. 29 → https://www.das-ingenieurbuero.com/rechtsquellen/eu/eu_gebaeuderichtlinie_neufassung_2024.pdf#page=29</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29</a:t>
            </a:r>
          </a:p>
        </p:txBody>
      </p:sp>
    </p:spTree>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01</a:t>
            </a:r>
          </a:p>
        </p:txBody>
      </p:sp>
      <p:sp>
        <p:nvSpPr>
          <p:cNvPr id="3" name="Titel"/>
          <p:cNvSpPr txBox="1"/>
          <p:nvPr/>
        </p:nvSpPr>
        <p:spPr>
          <a:xfrm>
            <a:off x="640000" y="900000"/>
            <a:ext cx="10912000" cy="1600000"/>
          </a:xfrm>
          <a:prstGeom prst="rect">
            <a:avLst/>
          </a:prstGeom>
        </p:spPr>
        <p:txBody>
          <a:bodyPr wrap="square" rtlCol="0">
            <a:normAutofit/>
          </a:bodyPr>
          <a:lstStyle/>
          <a:p>
            <a:pPr marL="0"/>
            <a:r>
              <a:rPr lang="de-DE" sz="4000" b="1" dirty="0">
                <a:solidFill>
                  <a:srgbClr val="1B4B82"/>
                </a:solidFill>
                <a:latin typeface="Outfit"/>
              </a:rPr>
              <a:t>Warum das Dokument nicht mehr reicht</a:t>
            </a:r>
          </a:p>
        </p:txBody>
      </p:sp>
      <p:sp>
        <p:nvSpPr>
          <p:cNvPr id="4" name="Inhalt"/>
          <p:cNvSpPr txBox="1"/>
          <p:nvPr/>
        </p:nvSpPr>
        <p:spPr>
          <a:xfrm>
            <a:off x="640000" y="2700000"/>
            <a:ext cx="10912000" cy="3458000"/>
          </a:xfrm>
          <a:prstGeom prst="rect">
            <a:avLst/>
          </a:prstGeom>
        </p:spPr>
        <p:txBody>
          <a:bodyPr wrap="square" rtlCol="0">
            <a:normAutofit/>
          </a:bodyPr>
          <a:lstStyle/>
          <a:p>
            <a:pPr marL="0"/>
            <a:r>
              <a:rPr lang="de-DE" sz="1600" b="0" dirty="0">
                <a:solidFill>
                  <a:srgbClr val="1E293B"/>
                </a:solidFill>
                <a:latin typeface="Outfit"/>
              </a:rPr>
              <a:t>Ziel: das Problem in einem Bild · 5 Minuten</a:t>
            </a:r>
          </a:p>
        </p:txBody>
      </p:sp>
      <p:sp>
        <p:nvSpPr>
          <p:cNvPr id="5"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3</a:t>
            </a:r>
          </a:p>
        </p:txBody>
      </p:sp>
    </p:spTree>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06 · RENOVIERUNGSPASS</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Einfamilienhaus, Baujahr 1971, Ölkessel, 287 m²</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Zustand</a:t>
            </a:r>
          </a:p>
          <a:p>
            <a:pPr marL="0"/>
            <a:r>
              <a:rPr lang="de-DE" sz="1600" b="0" dirty="0">
                <a:solidFill>
                  <a:srgbClr val="1E293B"/>
                </a:solidFill>
                <a:latin typeface="Outfit"/>
              </a:rPr>
              <a:t>Maßnahme</a:t>
            </a:r>
          </a:p>
          <a:p>
            <a:pPr marL="0"/>
            <a:r>
              <a:rPr lang="de-DE" sz="1600" b="0" dirty="0">
                <a:solidFill>
                  <a:srgbClr val="1E293B"/>
                </a:solidFill>
                <a:latin typeface="Outfit"/>
              </a:rPr>
              <a:t>Jahr</a:t>
            </a:r>
          </a:p>
          <a:p>
            <a:pPr marL="0"/>
            <a:r>
              <a:rPr lang="de-DE" sz="1600" b="0" dirty="0">
                <a:solidFill>
                  <a:srgbClr val="1E293B"/>
                </a:solidFill>
                <a:latin typeface="Outfit"/>
              </a:rPr>
              <a:t>Endenergie</a:t>
            </a:r>
          </a:p>
          <a:p>
            <a:pPr marL="0"/>
            <a:r>
              <a:rPr lang="de-DE" sz="1600" b="0" dirty="0">
                <a:solidFill>
                  <a:srgbClr val="1E293B"/>
                </a:solidFill>
                <a:latin typeface="Outfit"/>
              </a:rPr>
              <a:t>Klasse</a:t>
            </a:r>
          </a:p>
          <a:p>
            <a:pPr marL="0"/>
            <a:r>
              <a:rPr lang="de-DE" sz="1600" b="0" dirty="0">
                <a:solidFill>
                  <a:srgbClr val="1E293B"/>
                </a:solidFill>
                <a:latin typeface="Outfit"/>
              </a:rPr>
              <a:t>heute</a:t>
            </a:r>
          </a:p>
          <a:p>
            <a:pPr marL="0"/>
            <a:r>
              <a:rPr lang="de-DE" sz="1600" b="0" dirty="0">
                <a:solidFill>
                  <a:srgbClr val="1E293B"/>
                </a:solidFill>
                <a:latin typeface="Outfit"/>
              </a:rPr>
              <a:t>ungedämmt, einfach verglast, Öl</a:t>
            </a:r>
          </a:p>
          <a:p>
            <a:pPr marL="0"/>
            <a:r>
              <a:rPr lang="de-DE" sz="1600" b="0" dirty="0">
                <a:solidFill>
                  <a:srgbClr val="1E293B"/>
                </a:solidFill>
                <a:latin typeface="Outfit"/>
              </a:rPr>
              <a:t>331 kWh/(m²·a)</a:t>
            </a:r>
          </a:p>
          <a:p>
            <a:pPr marL="0"/>
            <a:r>
              <a:rPr lang="de-DE" sz="1600" b="0" dirty="0">
                <a:solidFill>
                  <a:srgbClr val="1E293B"/>
                </a:solidFill>
                <a:latin typeface="Outfit"/>
              </a:rPr>
              <a:t>nach 1</a:t>
            </a:r>
          </a:p>
          <a:p>
            <a:pPr marL="0"/>
            <a:r>
              <a:rPr lang="de-DE" sz="1600" b="0" dirty="0">
                <a:solidFill>
                  <a:srgbClr val="1E293B"/>
                </a:solidFill>
                <a:latin typeface="Outfit"/>
              </a:rPr>
              <a:t>Gebäudehülle und Fenster</a:t>
            </a:r>
          </a:p>
          <a:p>
            <a:pPr marL="0"/>
            <a:r>
              <a:rPr lang="de-DE" sz="1600" b="0" dirty="0">
                <a:solidFill>
                  <a:srgbClr val="1E293B"/>
                </a:solidFill>
                <a:latin typeface="Outfit"/>
              </a:rPr>
              <a:t>2027–2029</a:t>
            </a:r>
          </a:p>
          <a:p>
            <a:pPr marL="0"/>
            <a:r>
              <a:rPr lang="de-DE" sz="1600" b="0" dirty="0">
                <a:solidFill>
                  <a:srgbClr val="1E293B"/>
                </a:solidFill>
                <a:latin typeface="Outfit"/>
              </a:rPr>
              <a:t>105,5</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 43 · S. 9 → https://www.das-ingenieurbuero.com/rechtsquellen/bund/GmodG-letzte.pdf#page=9</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30</a:t>
            </a:r>
          </a:p>
        </p:txBody>
      </p:sp>
    </p:spTree>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06 · RENOVIERUNGSPASS</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Kosten mit Herkunft — und wenn nichts zu tun ist?</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Jeder Betrag trägt eine Kennung:</a:t>
            </a:r>
          </a:p>
          <a:p>
            <a:pPr marL="0"/>
            <a:r>
              <a:rPr lang="de-DE" sz="1600" b="0" dirty="0">
                <a:solidFill>
                  <a:srgbClr val="1E293B"/>
                </a:solidFill>
                <a:latin typeface="Outfit"/>
              </a:rPr>
              <a:t>Angebot eines Betriebs führt Betrieb und Datum mit — überschreibt einen Vorschlag</a:t>
            </a:r>
          </a:p>
          <a:p>
            <a:pPr marL="0"/>
            <a:r>
              <a:rPr lang="de-DE" sz="1600" b="0" dirty="0">
                <a:solidFill>
                  <a:srgbClr val="1E293B"/>
                </a:solidFill>
                <a:latin typeface="Outfit"/>
              </a:rPr>
              <a:t>Von Hand eingetragen bewusste Eingabe des Beraters</a:t>
            </a:r>
          </a:p>
          <a:p>
            <a:pPr marL="0"/>
            <a:r>
              <a:rPr lang="de-DE" sz="1600" b="0" dirty="0">
                <a:solidFill>
                  <a:srgbClr val="1E293B"/>
                </a:solidFill>
                <a:latin typeface="Outfit"/>
              </a:rPr>
              <a:t>Aus der Kostenermittlung aus dem Projekt gerechnet</a:t>
            </a:r>
          </a:p>
          <a:p>
            <a:pPr marL="0"/>
            <a:r>
              <a:rPr lang="de-DE" sz="1600" b="0" dirty="0">
                <a:solidFill>
                  <a:srgbClr val="1E293B"/>
                </a:solidFill>
                <a:latin typeface="Outfit"/>
              </a:rPr>
              <a:t>Vorschlag aus den Kostenrechnern gilt für das Gesamtvorhaben, nicht für die Etappe</a:t>
            </a:r>
          </a:p>
          <a:p>
            <a:pPr marL="0"/>
            <a:r>
              <a:rPr lang="de-DE" sz="1600" b="0" dirty="0">
                <a:solidFill>
                  <a:srgbClr val="1E293B"/>
                </a:solidFill>
                <a:latin typeface="Outfit"/>
              </a:rPr>
              <a:t>Dann steht das ausdrücklich da — aber nur, wenn der gemessene Zustand es trägt (Klasse A oder A+ ohne Schritte).</a:t>
            </a:r>
          </a:p>
          <a:p>
            <a:pPr marL="0"/>
            <a:r>
              <a:rPr lang="de-DE" sz="1600" b="0" dirty="0">
                <a:solidFill>
                  <a:srgbClr val="1E293B"/>
                </a:solidFill>
                <a:latin typeface="Outfit"/>
              </a:rPr>
              <a:t>Bei schlechterer Klasse und leerem Fahrplan steht wörtlich:</a:t>
            </a:r>
          </a:p>
          <a:p>
            <a:pPr marL="0"/>
            <a:r>
              <a:rPr lang="de-DE" sz="1600" b="0" dirty="0">
                <a:solidFill>
                  <a:srgbClr val="1E293B"/>
                </a:solidFill>
                <a:latin typeface="Outfit"/>
              </a:rPr>
              <a:t>Dazu die nächste Betrachtung des Gebäudes, 20 Jahre nach Abnahme.</a:t>
            </a:r>
          </a:p>
        </p:txBody>
      </p:sp>
      <p:sp>
        <p:nvSpPr>
          <p:cNvPr id="5"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31</a:t>
            </a:r>
          </a:p>
        </p:txBody>
      </p:sp>
    </p:spTree>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07</a:t>
            </a:r>
          </a:p>
        </p:txBody>
      </p:sp>
      <p:sp>
        <p:nvSpPr>
          <p:cNvPr id="3" name="Titel"/>
          <p:cNvSpPr txBox="1"/>
          <p:nvPr/>
        </p:nvSpPr>
        <p:spPr>
          <a:xfrm>
            <a:off x="640000" y="900000"/>
            <a:ext cx="10912000" cy="1600000"/>
          </a:xfrm>
          <a:prstGeom prst="rect">
            <a:avLst/>
          </a:prstGeom>
        </p:spPr>
        <p:txBody>
          <a:bodyPr wrap="square" rtlCol="0">
            <a:normAutofit/>
          </a:bodyPr>
          <a:lstStyle/>
          <a:p>
            <a:pPr marL="0"/>
            <a:r>
              <a:rPr lang="de-DE" sz="4000" b="1" dirty="0">
                <a:solidFill>
                  <a:srgbClr val="1B4B82"/>
                </a:solidFill>
                <a:latin typeface="Outfit"/>
              </a:rPr>
              <a:t>Beweiswert — was eine Zahl belastbar macht</a:t>
            </a:r>
          </a:p>
        </p:txBody>
      </p:sp>
      <p:sp>
        <p:nvSpPr>
          <p:cNvPr id="4" name="Inhalt"/>
          <p:cNvSpPr txBox="1"/>
          <p:nvPr/>
        </p:nvSpPr>
        <p:spPr>
          <a:xfrm>
            <a:off x="640000" y="2700000"/>
            <a:ext cx="10912000" cy="3458000"/>
          </a:xfrm>
          <a:prstGeom prst="rect">
            <a:avLst/>
          </a:prstGeom>
        </p:spPr>
        <p:txBody>
          <a:bodyPr wrap="square" rtlCol="0">
            <a:normAutofit/>
          </a:bodyPr>
          <a:lstStyle/>
          <a:p>
            <a:pPr marL="0"/>
            <a:r>
              <a:rPr lang="de-DE" sz="1600" b="0" dirty="0">
                <a:solidFill>
                  <a:srgbClr val="1E293B"/>
                </a:solidFill>
                <a:latin typeface="Outfit"/>
              </a:rPr>
              <a:t>Ziel: Vertrauen technisch erklären, ohne zu übertreiben · 5 Minuten</a:t>
            </a:r>
          </a:p>
        </p:txBody>
      </p:sp>
      <p:sp>
        <p:nvSpPr>
          <p:cNvPr id="5"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32</a:t>
            </a:r>
          </a:p>
        </p:txBody>
      </p:sp>
    </p:spTree>
  </p:cSld>
  <p:clrMapOvr>
    <a:overrideClrMapping bg1="lt1" tx1="dk1" bg2="lt2" tx2="dk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07 · BEWEISWERT</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Vier Schritte zum Nachweis, dass eine Fassung an einem Tag genau so aussah</a:t>
            </a:r>
          </a:p>
        </p:txBody>
      </p:sp>
      <p:sp>
        <p:nvSpPr>
          <p:cNvPr id="4"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33</a:t>
            </a:r>
          </a:p>
        </p:txBody>
      </p:sp>
    </p:spTree>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07 · BEWEISWERT</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Wo die Grenze liegt</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Ehrlichkeitsgrenze — aktiv sagen, bevor jemand fragt Die Signatur ist fortgeschritten, nicht qualifiziert nach eIDAS. Die Vermutungswirkung des Artikels 41 — Datum, Uhrzeit und Unversehrtheit gelten als richtig, das Gegenteil muss beweisen, wer es behauptet — greift damit nicht .</a:t>
            </a:r>
          </a:p>
          <a:p>
            <a:pPr marL="0"/>
            <a:r>
              <a:rPr lang="de-DE" sz="1600" b="0" dirty="0">
                <a:solidFill>
                  <a:srgbClr val="1E293B"/>
                </a:solidFill>
                <a:latin typeface="Outfit"/>
              </a:rPr>
              <a:t>Ein qualifizierter Vertrauensdienst ist in Vorbereitung.</a:t>
            </a:r>
          </a:p>
          <a:p>
            <a:pPr marL="0"/>
            <a:r>
              <a:rPr lang="de-DE" sz="1600" b="0" dirty="0">
                <a:solidFill>
                  <a:srgbClr val="1E293B"/>
                </a:solidFill>
                <a:latin typeface="Outfit"/>
              </a:rPr>
              <a:t>Ein Widerruf des Anbieterzertifikats wird bislang nicht abgefragt.</a:t>
            </a:r>
          </a:p>
          <a:p>
            <a:pPr marL="0"/>
            <a:r>
              <a:rPr lang="de-DE" sz="1600" b="0" dirty="0">
                <a:solidFill>
                  <a:srgbClr val="1E293B"/>
                </a:solidFill>
                <a:latin typeface="Outfit"/>
              </a:rPr>
              <a:t>Was die Kette leistet — und was nicht 
 Sie belegt Unversehrtheit und Zeitpunkt und ist ohne Mitwirkung des Ausstellers prüfbar. 
 Sie sichert, dass nichts verändert wurde — nicht , dass alles stimmt. Für die Richtigkeit steht der Aussteller ein. Deshalb die Statusangaben an jedem Feld.</a:t>
            </a:r>
          </a:p>
        </p:txBody>
      </p:sp>
      <p:sp>
        <p:nvSpPr>
          <p:cNvPr id="5"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34</a:t>
            </a:r>
          </a:p>
        </p:txBody>
      </p:sp>
    </p:spTree>
  </p:cSld>
  <p:clrMapOvr>
    <a:overrideClrMapping bg1="lt1" tx1="dk1" bg2="lt2" tx2="dk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08</a:t>
            </a:r>
          </a:p>
        </p:txBody>
      </p:sp>
      <p:sp>
        <p:nvSpPr>
          <p:cNvPr id="3" name="Titel"/>
          <p:cNvSpPr txBox="1"/>
          <p:nvPr/>
        </p:nvSpPr>
        <p:spPr>
          <a:xfrm>
            <a:off x="640000" y="900000"/>
            <a:ext cx="10912000" cy="1600000"/>
          </a:xfrm>
          <a:prstGeom prst="rect">
            <a:avLst/>
          </a:prstGeom>
        </p:spPr>
        <p:txBody>
          <a:bodyPr wrap="square" rtlCol="0">
            <a:normAutofit/>
          </a:bodyPr>
          <a:lstStyle/>
          <a:p>
            <a:pPr marL="0"/>
            <a:r>
              <a:rPr lang="de-DE" sz="4000" b="1" dirty="0">
                <a:solidFill>
                  <a:srgbClr val="1B4B82"/>
                </a:solidFill>
                <a:latin typeface="Outfit"/>
              </a:rPr>
              <a:t>Was Banken brauchen</a:t>
            </a:r>
          </a:p>
        </p:txBody>
      </p:sp>
      <p:sp>
        <p:nvSpPr>
          <p:cNvPr id="4" name="Inhalt"/>
          <p:cNvSpPr txBox="1"/>
          <p:nvPr/>
        </p:nvSpPr>
        <p:spPr>
          <a:xfrm>
            <a:off x="640000" y="2700000"/>
            <a:ext cx="10912000" cy="3458000"/>
          </a:xfrm>
          <a:prstGeom prst="rect">
            <a:avLst/>
          </a:prstGeom>
        </p:spPr>
        <p:txBody>
          <a:bodyPr wrap="square" rtlCol="0">
            <a:normAutofit/>
          </a:bodyPr>
          <a:lstStyle/>
          <a:p>
            <a:pPr marL="0"/>
            <a:r>
              <a:rPr lang="de-DE" sz="1600" b="0" dirty="0">
                <a:solidFill>
                  <a:srgbClr val="1E293B"/>
                </a:solidFill>
                <a:latin typeface="Outfit"/>
              </a:rPr>
              <a:t>Ziel: die Brücke zur Finanzierung · 4 Minuten</a:t>
            </a:r>
          </a:p>
        </p:txBody>
      </p:sp>
      <p:sp>
        <p:nvSpPr>
          <p:cNvPr id="5"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35</a:t>
            </a:r>
          </a:p>
        </p:txBody>
      </p:sp>
    </p:spTree>
  </p:cSld>
  <p:clrMapOvr>
    <a:overrideClrMapping bg1="lt1" tx1="dk1" bg2="lt2" tx2="dk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08 · BANKEN</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Drei Zusagen, eine Sperre</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Für ein Finanzinstitut gibt es ein eigenes Ausgabeprofil: erst die Zahlen, die eine Finanzierungsentscheidung trägt, und zu jeder Zahl ihre Herkunft. Dieselbe Adresse liefert den Inhalt maschinenlesbar.</a:t>
            </a:r>
          </a:p>
          <a:p>
            <a:pPr marL="0"/>
            <a:r>
              <a:rPr lang="de-DE" sz="1600" b="0" dirty="0">
                <a:solidFill>
                  <a:srgbClr val="1E293B"/>
                </a:solidFill>
                <a:latin typeface="Outfit"/>
              </a:rPr>
              <a:t>Kein Kreditrating Der Pass bewertet das Gebäude, nicht die Kreditwürdigkeit.</a:t>
            </a:r>
          </a:p>
          <a:p>
            <a:pPr marL="0"/>
            <a:r>
              <a:rPr lang="de-DE" sz="1600" b="0" dirty="0">
                <a:solidFill>
                  <a:srgbClr val="1E293B"/>
                </a:solidFill>
                <a:latin typeface="Outfit"/>
              </a:rPr>
              <a:t>Rückführbar Jeder verdichtete Wert bleibt auf seine Eingangsdaten zurückführbar — Datenpfad an jedem Feld.</a:t>
            </a:r>
          </a:p>
          <a:p>
            <a:pPr marL="0"/>
            <a:r>
              <a:rPr lang="de-DE" sz="1600" b="0" dirty="0">
                <a:solidFill>
                  <a:srgbClr val="1E293B"/>
                </a:solidFill>
                <a:latin typeface="Outfit"/>
              </a:rPr>
              <a:t>Keine verdeckte Bewertung Jedes Feld nennt, ob es erfasst, gerechnet oder geschätzt ist.</a:t>
            </a:r>
          </a:p>
          <a:p>
            <a:pPr marL="0"/>
            <a:r>
              <a:rPr lang="de-DE" sz="1600" b="0" dirty="0">
                <a:solidFill>
                  <a:srgbClr val="1E293B"/>
                </a:solidFill>
                <a:latin typeface="Outfit"/>
              </a:rPr>
              <a:t>Die Sperre Widerspricht die Sanierungs-Kennzahl der Effizienzklasse — hoher Wert, also „kein Handlungsbedarf“, bei Klasse D bis H —, wird sie nicht ausgewiesen , sondern durch die Begründung ersetzt. Die Kennzahl zählt erfasste Maßnahmen; sind keine erfasst, fällt sie hoch aus.</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Art. 16 · Datenaustausch · S. 35 → https://www.das-ingenieurbuero.com/rechtsquellen/eu/eu_gebaeuderichtlinie_neufassung_2024.pdf#page=35</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36</a:t>
            </a:r>
          </a:p>
        </p:txBody>
      </p:sp>
    </p:spTree>
  </p:cSld>
  <p:clrMapOvr>
    <a:overrideClrMapping bg1="lt1" tx1="dk1" bg2="lt2" tx2="dk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09</a:t>
            </a:r>
          </a:p>
        </p:txBody>
      </p:sp>
      <p:sp>
        <p:nvSpPr>
          <p:cNvPr id="3" name="Titel"/>
          <p:cNvSpPr txBox="1"/>
          <p:nvPr/>
        </p:nvSpPr>
        <p:spPr>
          <a:xfrm>
            <a:off x="640000" y="900000"/>
            <a:ext cx="10912000" cy="1600000"/>
          </a:xfrm>
          <a:prstGeom prst="rect">
            <a:avLst/>
          </a:prstGeom>
        </p:spPr>
        <p:txBody>
          <a:bodyPr wrap="square" rtlCol="0">
            <a:normAutofit/>
          </a:bodyPr>
          <a:lstStyle/>
          <a:p>
            <a:pPr marL="0"/>
            <a:r>
              <a:rPr lang="de-DE" sz="4000" b="1" dirty="0">
                <a:solidFill>
                  <a:srgbClr val="1B4B82"/>
                </a:solidFill>
                <a:latin typeface="Outfit"/>
              </a:rPr>
              <a:t>Was offen ist — und Fragen</a:t>
            </a:r>
          </a:p>
        </p:txBody>
      </p:sp>
      <p:sp>
        <p:nvSpPr>
          <p:cNvPr id="4" name="Inhalt"/>
          <p:cNvSpPr txBox="1"/>
          <p:nvPr/>
        </p:nvSpPr>
        <p:spPr>
          <a:xfrm>
            <a:off x="640000" y="2700000"/>
            <a:ext cx="10912000" cy="3458000"/>
          </a:xfrm>
          <a:prstGeom prst="rect">
            <a:avLst/>
          </a:prstGeom>
        </p:spPr>
        <p:txBody>
          <a:bodyPr wrap="square" rtlCol="0">
            <a:normAutofit/>
          </a:bodyPr>
          <a:lstStyle/>
          <a:p>
            <a:pPr marL="0"/>
            <a:r>
              <a:rPr lang="de-DE" sz="1600" b="0" dirty="0">
                <a:solidFill>
                  <a:srgbClr val="1E293B"/>
                </a:solidFill>
                <a:latin typeface="Outfit"/>
              </a:rPr>
              <a:t>Ziel: Glaubwürdigkeit durch Offenheit · 4 Minuten</a:t>
            </a:r>
          </a:p>
        </p:txBody>
      </p:sp>
      <p:sp>
        <p:nvSpPr>
          <p:cNvPr id="5"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37</a:t>
            </a:r>
          </a:p>
        </p:txBody>
      </p:sp>
    </p:spTree>
  </p:cSld>
  <p:clrMapOvr>
    <a:overrideClrMapping bg1="lt1" tx1="dk1" bg2="lt2" tx2="dk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09 · WAS OFFEN IST</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Ein Anforderungskatalog mit 340 Punkten begleitet die Umsetzung</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Der Stand ist messbar und wird fortgeschrieben. Offen bleiben vor allem drei Dinge — und keines davon ist ein Programmierproblem:</a:t>
            </a:r>
          </a:p>
          <a:p>
            <a:pPr marL="0"/>
            <a:r>
              <a:rPr lang="de-DE" sz="1600" b="0" dirty="0">
                <a:solidFill>
                  <a:srgbClr val="1E293B"/>
                </a:solidFill>
                <a:latin typeface="Outfit"/>
              </a:rPr>
              <a:t>Artikel 12 im deutschen Recht</a:t>
            </a:r>
          </a:p>
          <a:p>
            <a:pPr marL="0"/>
            <a:r>
              <a:rPr lang="de-DE" sz="1600" b="0" dirty="0">
                <a:solidFill>
                  <a:srgbClr val="1E293B"/>
                </a:solidFill>
                <a:latin typeface="Outfit"/>
              </a:rPr>
              <a:t>Ein qualifizierter Vertrauensdienst</a:t>
            </a:r>
          </a:p>
          <a:p>
            <a:pPr marL="0"/>
            <a:r>
              <a:rPr lang="de-DE" sz="1600" b="0" dirty="0">
                <a:solidFill>
                  <a:srgbClr val="1E293B"/>
                </a:solidFill>
                <a:latin typeface="Outfit"/>
              </a:rPr>
              <a:t>Die Erfassung</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Art. 12 · S. 29 → https://www.das-ingenieurbuero.com/rechtsquellen/eu/eu_gebaeuderichtlinie_neufassung_2024.pdf#page=29</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38</a:t>
            </a:r>
          </a:p>
        </p:txBody>
      </p:sp>
    </p:spTree>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09 · FRAGEN</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Fragen, die kommen werden</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Enter enthüllt die nächste Antwort 
 „Ist der Renovierungspass verpflichtend?“ Die EPBD verlangt, dass Mitgliedstaaten ein System einführen. Die deutsche Umsetzung steht aus. Freiwillig ist er heute schon nutzbar, und für Verkauf und Finanzierung ist er bereits ein Argument. 
 „Ersetzt das de…</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Art. 12 Abs. 2 · S. 29 → https://www.das-ingenieurbuero.com/rechtsquellen/eu/eu_gebaeuderichtlinie_neufassung_2024.pdf#page=29</a:t>
            </a:r>
          </a:p>
          <a:p>
            <a:pPr marL="0"/>
            <a:r>
              <a:rPr lang="de-DE" sz="1000" b="0" dirty="0">
                <a:solidFill>
                  <a:srgbClr val="00A0D2"/>
                </a:solidFill>
                <a:latin typeface="Outfit"/>
              </a:rPr>
              <a:t>Fundstelle: Art. 16 · S. 35 → https://www.das-ingenieurbuero.com/rechtsquellen/eu/eu_gebaeuderichtlinie_neufassung_2024.pdf#page=35</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39</a:t>
            </a:r>
          </a:p>
        </p:txBody>
      </p:sp>
    </p:spTree>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01 · EINSTIEG</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Der Ausweis altert vom ersten Tag an — das Gebäude nicht</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Der Energieausweis, wie wir ihn kennen, ist eine Momentaufnahme auf Papier. Ein Gebäude verändert sich über Jahrzehnte. Der Ausweis bleibt stehen.</a:t>
            </a:r>
          </a:p>
          <a:p>
            <a:pPr marL="0"/>
            <a:r>
              <a:rPr lang="de-DE" sz="1600" b="0" dirty="0">
                <a:solidFill>
                  <a:srgbClr val="1E293B"/>
                </a:solidFill>
                <a:latin typeface="Outfit"/>
              </a:rPr>
              <a:t>Kernaussage Die EPBD dreht das um. Sie verlangt Daten, die maschinell lesbar sind, an einer Datenbank hängen, fortgeschrieben werden und einen Weg in die Zukunft beschreiben. Aus einem Dokument wird ein Datensatz mit Lebenslauf.</a:t>
            </a:r>
          </a:p>
        </p:txBody>
      </p:sp>
      <p:sp>
        <p:nvSpPr>
          <p:cNvPr id="5"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4</a:t>
            </a:r>
          </a:p>
        </p:txBody>
      </p:sp>
    </p:spTree>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QUELLEN</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Die beiden Quellen, aus denen jede Fundstelle stammt</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Gesetz zur Änderung des Gebäudeenergiegesetzes … (GModG) 
 BGBl. 2026 I Nr. 226, ausgegeben 28.07.2026, Gesetz vom 23.07.2026, 59 Seiten.</a:t>
            </a:r>
          </a:p>
          <a:p>
            <a:pPr marL="0"/>
            <a:r>
              <a:rPr lang="de-DE" sz="1600" b="0" dirty="0">
                <a:solidFill>
                  <a:srgbClr val="1E293B"/>
                </a:solidFill>
                <a:latin typeface="Outfit"/>
              </a:rPr>
              <a:t>Richtlinie (EU) 2024/1275 über die Gesamtenergieeffizienz von Gebäuden (Neufassung) 
 ABl. L, 2024/1275 vom 8.5.2024, 68 Seiten.</a:t>
            </a:r>
          </a:p>
          <a:p>
            <a:pPr marL="0"/>
            <a:r>
              <a:rPr lang="de-DE" sz="1600" b="0" dirty="0">
                <a:solidFill>
                  <a:srgbClr val="1E293B"/>
                </a:solidFill>
                <a:latin typeface="Outfit"/>
              </a:rPr>
              <a:t>Beide Dateien liegen mit Fundstelle, Abrufdatum und SHA-256 im Quellenverzeichnis . Ändert sich eine Fassung, fällt es über den Hash auf. Wörtliche Zitate sind als solche gesetzt; die EPBD-Pflichten in der Artikeltabelle sind sinngemäß wiedergegeben und je Zeile mit der Seitenzahl belegt.</a:t>
            </a:r>
          </a:p>
          <a:p>
            <a:pPr marL="0"/>
            <a:r>
              <a:rPr lang="de-DE" sz="1600" b="0" dirty="0">
                <a:solidFill>
                  <a:srgbClr val="1E293B"/>
                </a:solidFill>
                <a:latin typeface="Outfit"/>
              </a:rPr>
              <a:t>Eine Lehre aus der Vorbereitung Die Einzelnorm-Seiten der bekannten Rechtsportale zeigten am 06.09.2026 beim § 85 noch die Fassung vor dem GModG — 20 statt 31 Nummern. Wer daraus zitiert, zitiert veraltetes Recht. Maßgeblich ist das Bundesgesetzblatt.</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GModG-letzte.pdf · S. 1 → https://www.das-ingenieurbuero.com/rechtsquellen/bund/GmodG-letzte.pdf#page=1</a:t>
            </a:r>
          </a:p>
          <a:p>
            <a:pPr marL="0"/>
            <a:r>
              <a:rPr lang="de-DE" sz="1000" b="0" dirty="0">
                <a:solidFill>
                  <a:srgbClr val="00A0D2"/>
                </a:solidFill>
                <a:latin typeface="Outfit"/>
              </a:rPr>
              <a:t>Fundstelle: eu_gebaeuderichtlinie_neufassung_2024.pdf · S. 1 → https://www.das-ingenieurbuero.com/rechtsquellen/eu/eu_gebaeuderichtlinie_neufassung_2024.pdf#page=1</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40</a:t>
            </a:r>
          </a:p>
        </p:txBody>
      </p:sp>
    </p:spTree>
  </p:cSld>
  <p:clrMapOvr>
    <a:overrideClrMapping bg1="lt1" tx1="dk1" bg2="lt2" tx2="dk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p:cNvSpPr txBox="1"/>
          <p:nvPr/>
        </p:nvSpPr>
        <p:spPr>
          <a:xfrm>
            <a:off x="640000" y="900000"/>
            <a:ext cx="10912000" cy="1600000"/>
          </a:xfrm>
          <a:prstGeom prst="rect">
            <a:avLst/>
          </a:prstGeom>
        </p:spPr>
        <p:txBody>
          <a:bodyPr wrap="square" rtlCol="0">
            <a:normAutofit/>
          </a:bodyPr>
          <a:lstStyle/>
          <a:p>
            <a:pPr marL="0"/>
            <a:r>
              <a:rPr lang="de-DE" sz="4000" b="1" dirty="0">
                <a:solidFill>
                  <a:srgbClr val="1B4B82"/>
                </a:solidFill>
                <a:latin typeface="Outfit"/>
              </a:rPr>
              <a:t>Vielen Dank.</a:t>
            </a:r>
          </a:p>
        </p:txBody>
      </p:sp>
      <p:sp>
        <p:nvSpPr>
          <p:cNvPr id="3" name="Inhalt"/>
          <p:cNvSpPr txBox="1"/>
          <p:nvPr/>
        </p:nvSpPr>
        <p:spPr>
          <a:xfrm>
            <a:off x="640000" y="2700000"/>
            <a:ext cx="10912000" cy="3458000"/>
          </a:xfrm>
          <a:prstGeom prst="rect">
            <a:avLst/>
          </a:prstGeom>
        </p:spPr>
        <p:txBody>
          <a:bodyPr wrap="square" rtlCol="0">
            <a:normAutofit/>
          </a:bodyPr>
          <a:lstStyle/>
          <a:p>
            <a:pPr marL="0"/>
            <a:r>
              <a:rPr lang="de-DE" sz="1600" b="0" dirty="0">
                <a:solidFill>
                  <a:srgbClr val="1E293B"/>
                </a:solidFill>
                <a:latin typeface="Outfit"/>
              </a:rPr>
              <a:t>Die Richtlinie verlangt nicht mehr Papier, sondern Daten, die weiterverwendet werden können — und dass ein Gebäude einen Weg vor sich hat, nicht nur einen Zustand hinter sich. 
 Dipl.-Ing. Rolf Krause · ingenieurbüro rolf krause · Ginsterweg 2a · 41379 Brüggen · das-ingenieurbuero.com dena-Expert…</a:t>
            </a:r>
          </a:p>
        </p:txBody>
      </p:sp>
      <p:sp>
        <p:nvSpPr>
          <p:cNvPr id="4"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41</a:t>
            </a:r>
          </a:p>
        </p:txBody>
      </p:sp>
    </p:spTree>
  </p:cSld>
  <p:clrMapOvr>
    <a:overrideClrMapping bg1="lt1" tx1="dk1" bg2="lt2" tx2="dk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A</a:t>
            </a:r>
          </a:p>
        </p:txBody>
      </p:sp>
      <p:sp>
        <p:nvSpPr>
          <p:cNvPr id="3" name="Titel"/>
          <p:cNvSpPr txBox="1"/>
          <p:nvPr/>
        </p:nvSpPr>
        <p:spPr>
          <a:xfrm>
            <a:off x="640000" y="900000"/>
            <a:ext cx="10912000" cy="1600000"/>
          </a:xfrm>
          <a:prstGeom prst="rect">
            <a:avLst/>
          </a:prstGeom>
        </p:spPr>
        <p:txBody>
          <a:bodyPr wrap="square" rtlCol="0">
            <a:normAutofit/>
          </a:bodyPr>
          <a:lstStyle/>
          <a:p>
            <a:pPr marL="0"/>
            <a:r>
              <a:rPr lang="de-DE" sz="4000" b="1" dirty="0">
                <a:solidFill>
                  <a:srgbClr val="1B4B82"/>
                </a:solidFill>
                <a:latin typeface="Outfit"/>
              </a:rPr>
              <a:t>Anhang — die beiden Gesetze im Vergleich</a:t>
            </a:r>
          </a:p>
        </p:txBody>
      </p:sp>
      <p:sp>
        <p:nvSpPr>
          <p:cNvPr id="4" name="Inhalt"/>
          <p:cNvSpPr txBox="1"/>
          <p:nvPr/>
        </p:nvSpPr>
        <p:spPr>
          <a:xfrm>
            <a:off x="640000" y="2700000"/>
            <a:ext cx="10912000" cy="3458000"/>
          </a:xfrm>
          <a:prstGeom prst="rect">
            <a:avLst/>
          </a:prstGeom>
        </p:spPr>
        <p:txBody>
          <a:bodyPr wrap="square" rtlCol="0">
            <a:normAutofit/>
          </a:bodyPr>
          <a:lstStyle/>
          <a:p>
            <a:pPr marL="0"/>
            <a:r>
              <a:rPr lang="de-DE" sz="1600" b="0" dirty="0">
                <a:solidFill>
                  <a:srgbClr val="1E293B"/>
                </a:solidFill>
                <a:latin typeface="Outfit"/>
              </a:rPr>
              <a:t>Steckbrief, Aufbau, acht Gegenüberstellungen, vier Lücken · zum Nachschlagen bei Fragen</a:t>
            </a:r>
          </a:p>
        </p:txBody>
      </p:sp>
      <p:sp>
        <p:nvSpPr>
          <p:cNvPr id="5"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42</a:t>
            </a:r>
          </a:p>
        </p:txBody>
      </p:sp>
    </p:spTree>
  </p:cSld>
  <p:clrMapOvr>
    <a:overrideClrMapping bg1="lt1" tx1="dk1" bg2="lt2" tx2="dk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ANHANG A1</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Zwei Texte, zwei Rechtsnaturen</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Richtlinie (EU) 2024/1275 — „EPBD“</a:t>
            </a:r>
          </a:p>
          <a:p>
            <a:pPr marL="0"/>
            <a:r>
              <a:rPr lang="de-DE" sz="1600" b="0" dirty="0">
                <a:solidFill>
                  <a:srgbClr val="1E293B"/>
                </a:solidFill>
                <a:latin typeface="Outfit"/>
              </a:rPr>
              <a:t>Gesetz vom 23.07.2026 — „GModG“</a:t>
            </a:r>
          </a:p>
          <a:p>
            <a:pPr marL="0"/>
            <a:r>
              <a:rPr lang="de-DE" sz="1600" b="0" dirty="0">
                <a:solidFill>
                  <a:srgbClr val="1E293B"/>
                </a:solidFill>
                <a:latin typeface="Outfit"/>
              </a:rPr>
              <a:t>Rechtsnatur</a:t>
            </a:r>
          </a:p>
          <a:p>
            <a:pPr marL="0"/>
            <a:r>
              <a:rPr lang="de-DE" sz="1600" b="0" dirty="0">
                <a:solidFill>
                  <a:srgbClr val="1E293B"/>
                </a:solidFill>
                <a:latin typeface="Outfit"/>
              </a:rPr>
              <a:t>Richtlinie: bindet die Mitgliedstaaten hinsichtlich des Ziels, nicht die Eigentümer unmittelbar</a:t>
            </a:r>
          </a:p>
          <a:p>
            <a:pPr marL="0"/>
            <a:r>
              <a:rPr lang="de-DE" sz="1600" b="0" dirty="0">
                <a:solidFill>
                  <a:srgbClr val="1E293B"/>
                </a:solidFill>
                <a:latin typeface="Outfit"/>
              </a:rPr>
              <a:t>Artikelgesetz: ändert das GEG und benennt es in Gebäudemodernisierungsgesetz um; bindet Eigentümer unmittelbar</a:t>
            </a:r>
          </a:p>
          <a:p>
            <a:pPr marL="0"/>
            <a:r>
              <a:rPr lang="de-DE" sz="1600" b="0" dirty="0">
                <a:solidFill>
                  <a:srgbClr val="1E293B"/>
                </a:solidFill>
                <a:latin typeface="Outfit"/>
              </a:rPr>
              <a:t>Fundstelle</a:t>
            </a:r>
          </a:p>
          <a:p>
            <a:pPr marL="0"/>
            <a:r>
              <a:rPr lang="de-DE" sz="1600" b="0" dirty="0">
                <a:solidFill>
                  <a:srgbClr val="1E293B"/>
                </a:solidFill>
                <a:latin typeface="Outfit"/>
              </a:rPr>
              <a:t>ABl. L, 2024/1275 vom 8.5.2024 · 68 Seiten</a:t>
            </a:r>
          </a:p>
          <a:p>
            <a:pPr marL="0"/>
            <a:r>
              <a:rPr lang="de-DE" sz="1600" b="0" dirty="0">
                <a:solidFill>
                  <a:srgbClr val="1E293B"/>
                </a:solidFill>
                <a:latin typeface="Outfit"/>
              </a:rPr>
              <a:t>BGBl. 2026 I Nr. 226, ausgegeben 28.07.2026 · 59 Seiten</a:t>
            </a:r>
          </a:p>
          <a:p>
            <a:pPr marL="0"/>
            <a:r>
              <a:rPr lang="de-DE" sz="1600" b="0" dirty="0">
                <a:solidFill>
                  <a:srgbClr val="1E293B"/>
                </a:solidFill>
                <a:latin typeface="Outfit"/>
              </a:rPr>
              <a:t>Aufbau</a:t>
            </a:r>
          </a:p>
          <a:p>
            <a:pPr marL="0"/>
            <a:r>
              <a:rPr lang="de-DE" sz="1600" b="0" dirty="0">
                <a:solidFill>
                  <a:srgbClr val="1E293B"/>
                </a:solidFill>
                <a:latin typeface="Outfit"/>
              </a:rPr>
              <a:t>Erwägungsgründe (S. 1–13), 38 Artikel (S. 14–47), Anhänge I–X (S. 48–68)</a:t>
            </a:r>
          </a:p>
          <a:p>
            <a:pPr marL="0"/>
            <a:r>
              <a:rPr lang="de-DE" sz="1600" b="0" dirty="0">
                <a:solidFill>
                  <a:srgbClr val="1E293B"/>
                </a:solidFill>
                <a:latin typeface="Outfit"/>
              </a:rPr>
              <a:t>9 Artikel; Artikel 1 und 2 enthalten den neuen Gesetzestext als Änderungsanweisungen</a:t>
            </a:r>
          </a:p>
          <a:p>
            <a:pPr marL="0"/>
            <a:r>
              <a:rPr lang="de-DE" sz="1600" b="0" dirty="0">
                <a:solidFill>
                  <a:srgbClr val="1E293B"/>
                </a:solidFill>
                <a:latin typeface="Outfit"/>
              </a:rPr>
              <a:t>Adressat</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S. 1 → https://www.das-ingenieurbuero.com/rechtsquellen/eu/eu_gebaeuderichtlinie_neufassung_2024.pdf#page=1</a:t>
            </a:r>
          </a:p>
          <a:p>
            <a:pPr marL="0"/>
            <a:r>
              <a:rPr lang="de-DE" sz="1000" b="0" dirty="0">
                <a:solidFill>
                  <a:srgbClr val="00A0D2"/>
                </a:solidFill>
                <a:latin typeface="Outfit"/>
              </a:rPr>
              <a:t>Fundstelle: S. 1 → https://www.das-ingenieurbuero.com/rechtsquellen/bund/GmodG-letzte.pdf#page=1</a:t>
            </a:r>
          </a:p>
          <a:p>
            <a:pPr marL="0"/>
            <a:r>
              <a:rPr lang="de-DE" sz="1000" b="0" dirty="0">
                <a:solidFill>
                  <a:srgbClr val="00A0D2"/>
                </a:solidFill>
                <a:latin typeface="Outfit"/>
              </a:rPr>
              <a:t>Fundstelle: Art. 35 · S. 47 → https://www.das-ingenieurbuero.com/rechtsquellen/eu/eu_gebaeuderichtlinie_neufassung_2024.pdf#page=47</a:t>
            </a:r>
          </a:p>
          <a:p>
            <a:pPr marL="0"/>
            <a:r>
              <a:rPr lang="de-DE" sz="1000" b="0" dirty="0">
                <a:solidFill>
                  <a:srgbClr val="00A0D2"/>
                </a:solidFill>
                <a:latin typeface="Outfit"/>
              </a:rPr>
              <a:t>Fundstelle: Art. 9 · S. 58 → https://www.das-ingenieurbuero.com/rechtsquellen/bund/GmodG-letzte.pdf#page=58</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43</a:t>
            </a:r>
          </a:p>
        </p:txBody>
      </p:sp>
    </p:spTree>
  </p:cSld>
  <p:clrMapOvr>
    <a:overrideClrMapping bg1="lt1" tx1="dk1" bg2="lt2" tx2="dk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ANHANG A2</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Ein Gesetz, vier Inkrafttretensdaten</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Artikel</a:t>
            </a:r>
          </a:p>
          <a:p>
            <a:pPr marL="0"/>
            <a:r>
              <a:rPr lang="de-DE" sz="1600" b="0" dirty="0">
                <a:solidFill>
                  <a:srgbClr val="1E293B"/>
                </a:solidFill>
                <a:latin typeface="Outfit"/>
              </a:rPr>
              <a:t>Seiten</a:t>
            </a:r>
          </a:p>
          <a:p>
            <a:pPr marL="0"/>
            <a:r>
              <a:rPr lang="de-DE" sz="1600" b="0" dirty="0">
                <a:solidFill>
                  <a:srgbClr val="1E293B"/>
                </a:solidFill>
                <a:latin typeface="Outfit"/>
              </a:rPr>
              <a:t>Was darin steht</a:t>
            </a:r>
          </a:p>
          <a:p>
            <a:pPr marL="0"/>
            <a:r>
              <a:rPr lang="de-DE" sz="1600" b="0" dirty="0">
                <a:solidFill>
                  <a:srgbClr val="1E293B"/>
                </a:solidFill>
                <a:latin typeface="Outfit"/>
              </a:rPr>
              <a:t>Gilt ab</a:t>
            </a:r>
          </a:p>
          <a:p>
            <a:pPr marL="0"/>
            <a:r>
              <a:rPr lang="de-DE" sz="1600" b="0" dirty="0">
                <a:solidFill>
                  <a:srgbClr val="1E293B"/>
                </a:solidFill>
                <a:latin typeface="Outfit"/>
              </a:rPr>
              <a:t>Artikel 1</a:t>
            </a:r>
          </a:p>
          <a:p>
            <a:pPr marL="0"/>
            <a:r>
              <a:rPr lang="de-DE" sz="1600" b="0" dirty="0">
                <a:solidFill>
                  <a:srgbClr val="1E293B"/>
                </a:solidFill>
                <a:latin typeface="Outfit"/>
              </a:rPr>
              <a:t>S. 1–14</a:t>
            </a:r>
          </a:p>
          <a:p>
            <a:pPr marL="0"/>
            <a:r>
              <a:rPr lang="de-DE" sz="1600" b="0" dirty="0">
                <a:solidFill>
                  <a:srgbClr val="1E293B"/>
                </a:solidFill>
                <a:latin typeface="Outfit"/>
              </a:rPr>
              <a:t>Umbenennung GEG → GModG; § 43 Bio-Treppe; § 56 Gebäudeautomatisierung</a:t>
            </a:r>
          </a:p>
          <a:p>
            <a:pPr marL="0"/>
            <a:r>
              <a:rPr lang="de-DE" sz="1600" b="0" dirty="0">
                <a:solidFill>
                  <a:srgbClr val="1E293B"/>
                </a:solidFill>
                <a:latin typeface="Outfit"/>
              </a:rPr>
              <a:t>29.07.2026</a:t>
            </a:r>
          </a:p>
          <a:p>
            <a:pPr marL="0"/>
            <a:r>
              <a:rPr lang="de-DE" sz="1600" b="0" dirty="0">
                <a:solidFill>
                  <a:srgbClr val="1E293B"/>
                </a:solidFill>
                <a:latin typeface="Outfit"/>
              </a:rPr>
              <a:t>Artikel 2</a:t>
            </a:r>
          </a:p>
          <a:p>
            <a:pPr marL="0"/>
            <a:r>
              <a:rPr lang="de-DE" sz="1600" b="0" dirty="0">
                <a:solidFill>
                  <a:srgbClr val="1E293B"/>
                </a:solidFill>
                <a:latin typeface="Outfit"/>
              </a:rPr>
              <a:t>S. 15–45</a:t>
            </a:r>
          </a:p>
          <a:p>
            <a:pPr marL="0"/>
            <a:r>
              <a:rPr lang="de-DE" sz="1600" b="0" dirty="0">
                <a:solidFill>
                  <a:srgbClr val="1E293B"/>
                </a:solidFill>
                <a:latin typeface="Outfit"/>
              </a:rPr>
              <a:t>§ 40 Renovierungsanforderungen · § 79 digitaler Ausweis · § 85 die 31 Angaben · § 86 Effizienzklassen · § 88b Lebenszyklus · § 106 Solar · Anlage 10a · Verweise auf DIN/TS 18599:2025-10</a:t>
            </a:r>
          </a:p>
          <a:p>
            <a:pPr marL="0"/>
            <a:r>
              <a:rPr lang="de-DE" sz="1600" b="0" dirty="0">
                <a:solidFill>
                  <a:srgbClr val="1E293B"/>
                </a:solidFill>
                <a:latin typeface="Outfit"/>
              </a:rPr>
              <a:t>01.01.2027</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Artikel 9 · S. 58 → https://www.das-ingenieurbuero.com/rechtsquellen/bund/GmodG-letzte.pdf#page=58</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44</a:t>
            </a:r>
          </a:p>
        </p:txBody>
      </p:sp>
    </p:spTree>
  </p:cSld>
  <p:clrMapOvr>
    <a:overrideClrMapping bg1="lt1" tx1="dk1" bg2="lt2" tx2="dk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ANHANG A3 · GEGENÜBERSTELLUNG 1</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Der Energieausweis</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EPBD — Artikel 19</a:t>
            </a:r>
          </a:p>
          <a:p>
            <a:pPr marL="0"/>
            <a:r>
              <a:rPr lang="de-DE" sz="1600" b="0" dirty="0">
                <a:solidFill>
                  <a:srgbClr val="1E293B"/>
                </a:solidFill>
                <a:latin typeface="Outfit"/>
              </a:rPr>
              <a:t>GModG — § 79, § 85</a:t>
            </a:r>
          </a:p>
          <a:p>
            <a:pPr marL="0"/>
            <a:r>
              <a:rPr lang="de-DE" sz="1600" b="0" dirty="0">
                <a:solidFill>
                  <a:srgbClr val="1E293B"/>
                </a:solidFill>
                <a:latin typeface="Outfit"/>
              </a:rPr>
              <a:t>Umgesetzt: digital, maschinenlesbar, Papier nur auf Verlangen — spiegelbildlich zu Art. 20 Abs. 1 EPBD</a:t>
            </a:r>
          </a:p>
          <a:p>
            <a:pPr marL="0"/>
            <a:r>
              <a:rPr lang="de-DE" sz="1600" b="0" dirty="0">
                <a:solidFill>
                  <a:srgbClr val="1E293B"/>
                </a:solidFill>
                <a:latin typeface="Outfit"/>
              </a:rPr>
              <a:t>Offen: die Aufforderung zur Anlaufstelle unterhalb Klasse C findet sich im Gesetz nicht.</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S. 38 → https://www.das-ingenieurbuero.com/rechtsquellen/eu/eu_gebaeuderichtlinie_neufassung_2024.pdf#page=38</a:t>
            </a:r>
          </a:p>
          <a:p>
            <a:pPr marL="0"/>
            <a:r>
              <a:rPr lang="de-DE" sz="1000" b="0" dirty="0">
                <a:solidFill>
                  <a:srgbClr val="00A0D2"/>
                </a:solidFill>
                <a:latin typeface="Outfit"/>
              </a:rPr>
              <a:t>Fundstelle: S. 26 → https://www.das-ingenieurbuero.com/rechtsquellen/bund/GmodG-letzte.pdf#page=26</a:t>
            </a:r>
          </a:p>
          <a:p>
            <a:pPr marL="0"/>
            <a:r>
              <a:rPr lang="de-DE" sz="1000" b="0" dirty="0">
                <a:solidFill>
                  <a:srgbClr val="00A0D2"/>
                </a:solidFill>
                <a:latin typeface="Outfit"/>
              </a:rPr>
              <a:t>Fundstelle: S. 40 → https://www.das-ingenieurbuero.com/rechtsquellen/eu/eu_gebaeuderichtlinie_neufassung_2024.pdf#page=40</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45</a:t>
            </a:r>
          </a:p>
        </p:txBody>
      </p:sp>
    </p:spTree>
  </p:cSld>
  <p:clrMapOvr>
    <a:overrideClrMapping bg1="lt1" tx1="dk1" bg2="lt2" tx2="dk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ANHANG A4 · GEGENÜBERSTELLUNG 2</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Anhang V ↔ § 85: fast wörtlich übernommen</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EPBD — Anhang V Nr. 1</a:t>
            </a:r>
          </a:p>
          <a:p>
            <a:pPr marL="0"/>
            <a:r>
              <a:rPr lang="de-DE" sz="1600" b="0" dirty="0">
                <a:solidFill>
                  <a:srgbClr val="1E293B"/>
                </a:solidFill>
                <a:latin typeface="Outfit"/>
              </a:rPr>
              <a:t>GModG — § 85 Abs. 1</a:t>
            </a:r>
          </a:p>
          <a:p>
            <a:pPr marL="0"/>
            <a:r>
              <a:rPr lang="de-DE" sz="1600" b="0" dirty="0">
                <a:solidFill>
                  <a:srgbClr val="1E293B"/>
                </a:solidFill>
                <a:latin typeface="Outfit"/>
              </a:rPr>
              <a:t>Die Vorderseite nach Anhang V (Klasse, Primär- und Endenergie, Anteil erneuerbarer Erzeugung vor Ort, betriebsbedingte Treibhausgase) findet sich in § 85 Abs. 1 Nr. 9, 10, 11, 14 und 16 wieder. Nicht übernommen: Buchstabe f) — die Kontaktdaten der Anlaufstelle.</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S. 59 → https://www.das-ingenieurbuero.com/rechtsquellen/eu/eu_gebaeuderichtlinie_neufassung_2024.pdf#page=59</a:t>
            </a:r>
          </a:p>
          <a:p>
            <a:pPr marL="0"/>
            <a:r>
              <a:rPr lang="de-DE" sz="1000" b="0" dirty="0">
                <a:solidFill>
                  <a:srgbClr val="00A0D2"/>
                </a:solidFill>
                <a:latin typeface="Outfit"/>
              </a:rPr>
              <a:t>Fundstelle: S. 29 → https://www.das-ingenieurbuero.com/rechtsquellen/bund/GmodG-letzte.pdf#page=29</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46</a:t>
            </a:r>
          </a:p>
        </p:txBody>
      </p:sp>
    </p:spTree>
  </p:cSld>
  <p:clrMapOvr>
    <a:overrideClrMapping bg1="lt1" tx1="dk1" bg2="lt2" tx2="dk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ANHANG A5 · GEGENÜBERSTELLUNG 3</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Die Skala A–G</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EPBD — Artikel 19 Abs. 2</a:t>
            </a:r>
          </a:p>
          <a:p>
            <a:pPr marL="0"/>
            <a:r>
              <a:rPr lang="de-DE" sz="1600" b="0" dirty="0">
                <a:solidFill>
                  <a:srgbClr val="1E293B"/>
                </a:solidFill>
                <a:latin typeface="Outfit"/>
              </a:rPr>
              <a:t>Eine Klasse A+ ist zulässig für Gebäude, deren Schwellenwert mindestens 20 % unter dem des Nullemissionsgebäudes liegt und die vor Ort mehr erneuerbare Energie erzeugen, als ihrem Primärenergiebedarf entspricht.</a:t>
            </a:r>
          </a:p>
          <a:p>
            <a:pPr marL="0"/>
            <a:r>
              <a:rPr lang="de-DE" sz="1600" b="0" dirty="0">
                <a:solidFill>
                  <a:srgbClr val="1E293B"/>
                </a:solidFill>
                <a:latin typeface="Outfit"/>
              </a:rPr>
              <a:t>GModG — § 86 Abs. 3/4, Anlage 10a</a:t>
            </a:r>
          </a:p>
          <a:p>
            <a:pPr marL="0"/>
            <a:r>
              <a:rPr lang="de-DE" sz="1600" b="0" dirty="0">
                <a:solidFill>
                  <a:srgbClr val="1E293B"/>
                </a:solidFill>
                <a:latin typeface="Outfit"/>
              </a:rPr>
              <a:t>Klasse (NWG)</a:t>
            </a:r>
          </a:p>
          <a:p>
            <a:pPr marL="0"/>
            <a:r>
              <a:rPr lang="de-DE" sz="1600" b="0" dirty="0">
                <a:solidFill>
                  <a:srgbClr val="1E293B"/>
                </a:solidFill>
                <a:latin typeface="Outfit"/>
              </a:rPr>
              <a:t>Primärenergie­referenzfaktor</a:t>
            </a:r>
          </a:p>
          <a:p>
            <a:pPr marL="0"/>
            <a:r>
              <a:rPr lang="de-DE" sz="1600" b="0" dirty="0">
                <a:solidFill>
                  <a:srgbClr val="1E293B"/>
                </a:solidFill>
                <a:latin typeface="Outfit"/>
              </a:rPr>
              <a:t>≤ 1,0</a:t>
            </a:r>
          </a:p>
          <a:p>
            <a:pPr marL="0"/>
            <a:r>
              <a:rPr lang="de-DE" sz="1600" b="0" dirty="0">
                <a:solidFill>
                  <a:srgbClr val="1E293B"/>
                </a:solidFill>
                <a:latin typeface="Outfit"/>
              </a:rPr>
              <a:t>&gt; 1,0</a:t>
            </a:r>
          </a:p>
          <a:p>
            <a:pPr marL="0"/>
            <a:r>
              <a:rPr lang="de-DE" sz="1600" b="0" dirty="0">
                <a:solidFill>
                  <a:srgbClr val="1E293B"/>
                </a:solidFill>
                <a:latin typeface="Outfit"/>
              </a:rPr>
              <a:t>&gt; 1,48</a:t>
            </a:r>
          </a:p>
          <a:p>
            <a:pPr marL="0"/>
            <a:r>
              <a:rPr lang="de-DE" sz="1600" b="0" dirty="0">
                <a:solidFill>
                  <a:srgbClr val="1E293B"/>
                </a:solidFill>
                <a:latin typeface="Outfit"/>
              </a:rPr>
              <a:t>&gt; 1,97</a:t>
            </a:r>
          </a:p>
          <a:p>
            <a:pPr marL="0"/>
            <a:r>
              <a:rPr lang="de-DE" sz="1600" b="0" dirty="0">
                <a:solidFill>
                  <a:srgbClr val="1E293B"/>
                </a:solidFill>
                <a:latin typeface="Outfit"/>
              </a:rPr>
              <a:t>&gt; 2,46</a:t>
            </a:r>
          </a:p>
          <a:p>
            <a:pPr marL="0"/>
            <a:r>
              <a:rPr lang="de-DE" sz="1600" b="0" dirty="0">
                <a:solidFill>
                  <a:srgbClr val="1E293B"/>
                </a:solidFill>
                <a:latin typeface="Outfit"/>
              </a:rPr>
              <a:t>&gt; 2,95</a:t>
            </a:r>
          </a:p>
          <a:p>
            <a:pPr marL="0"/>
            <a:r>
              <a:rPr lang="de-DE" sz="1600" b="0" dirty="0">
                <a:solidFill>
                  <a:srgbClr val="1E293B"/>
                </a:solidFill>
                <a:latin typeface="Outfit"/>
              </a:rPr>
              <a:t>&gt; 3,5</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S. 38 → https://www.das-ingenieurbuero.com/rechtsquellen/eu/eu_gebaeuderichtlinie_neufassung_2024.pdf#page=38</a:t>
            </a:r>
          </a:p>
          <a:p>
            <a:pPr marL="0"/>
            <a:r>
              <a:rPr lang="de-DE" sz="1000" b="0" dirty="0">
                <a:solidFill>
                  <a:srgbClr val="00A0D2"/>
                </a:solidFill>
                <a:latin typeface="Outfit"/>
              </a:rPr>
              <a:t>Fundstelle: S. 30 → https://www.das-ingenieurbuero.com/rechtsquellen/bund/GmodG-letzte.pdf#page=30</a:t>
            </a:r>
          </a:p>
          <a:p>
            <a:pPr marL="0"/>
            <a:r>
              <a:rPr lang="de-DE" sz="1000" b="0" dirty="0">
                <a:solidFill>
                  <a:srgbClr val="00A0D2"/>
                </a:solidFill>
                <a:latin typeface="Outfit"/>
              </a:rPr>
              <a:t>Fundstelle: Anlage 10a · S. 46 → https://www.das-ingenieurbuero.com/rechtsquellen/bund/GmodG-letzte.pdf#page=46</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47</a:t>
            </a:r>
          </a:p>
        </p:txBody>
      </p:sp>
    </p:spTree>
  </p:cSld>
  <p:clrMapOvr>
    <a:overrideClrMapping bg1="lt1" tx1="dk1" bg2="lt2" tx2="dk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ANHANG A6 · GEGENÜBERSTELLUNG 4</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Mindestvorgaben für den schlechtesten Bestand</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EPBD — Artikel 9 Abs. 1</a:t>
            </a:r>
          </a:p>
          <a:p>
            <a:pPr marL="0"/>
            <a:r>
              <a:rPr lang="de-DE" sz="1600" b="0" dirty="0">
                <a:solidFill>
                  <a:srgbClr val="1E293B"/>
                </a:solidFill>
                <a:latin typeface="Outfit"/>
              </a:rPr>
              <a:t>Für Wohngebäude verlangt Absatz 2 stattdessen einen nationalen Pfad — keine gebäudescharfe Pflicht.</a:t>
            </a:r>
          </a:p>
          <a:p>
            <a:pPr marL="0"/>
            <a:r>
              <a:rPr lang="de-DE" sz="1600" b="0" dirty="0">
                <a:solidFill>
                  <a:srgbClr val="1E293B"/>
                </a:solidFill>
                <a:latin typeface="Outfit"/>
              </a:rPr>
              <a:t>GModG — § 40 Abs. 2</a:t>
            </a:r>
          </a:p>
          <a:p>
            <a:pPr marL="0"/>
            <a:r>
              <a:rPr lang="de-DE" sz="1600" b="0" dirty="0">
                <a:solidFill>
                  <a:srgbClr val="1E293B"/>
                </a:solidFill>
                <a:latin typeface="Outfit"/>
              </a:rPr>
              <a:t>Als erfüllt gilt die Anforderung unter anderem bei Errichtung ab 1996, bei überwiegender Wärmeerzeugung aus Biomasse oder Wärmepumpe und bei Versorgung mit Fernwärme (Abs. 3).</a:t>
            </a:r>
          </a:p>
          <a:p>
            <a:pPr marL="0"/>
            <a:r>
              <a:rPr lang="de-DE" sz="1600" b="0" dirty="0">
                <a:solidFill>
                  <a:srgbClr val="1E293B"/>
                </a:solidFill>
                <a:latin typeface="Outfit"/>
              </a:rPr>
              <a:t>Der methodische Unterschied Die Richtlinie definiert die Schwelle statistisch — als Perzentil des nationalen Bestands. Das Gesetz definiert sie rechnerisch — als Vielfaches des Referenzgebäudes. Beides führt zu einer Pflicht mit Stichtag, aber die Zahlen sind nicht ineinander umrechenbar.</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S. 24 → https://www.das-ingenieurbuero.com/rechtsquellen/eu/eu_gebaeuderichtlinie_neufassung_2024.pdf#page=24</a:t>
            </a:r>
          </a:p>
          <a:p>
            <a:pPr marL="0"/>
            <a:r>
              <a:rPr lang="de-DE" sz="1000" b="0" dirty="0">
                <a:solidFill>
                  <a:srgbClr val="00A0D2"/>
                </a:solidFill>
                <a:latin typeface="Outfit"/>
              </a:rPr>
              <a:t>Fundstelle: S. 23 → https://www.das-ingenieurbuero.com/rechtsquellen/bund/GmodG-letzte.pdf#page=23</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48</a:t>
            </a:r>
          </a:p>
        </p:txBody>
      </p:sp>
    </p:spTree>
  </p:cSld>
  <p:clrMapOvr>
    <a:overrideClrMapping bg1="lt1" tx1="dk1" bg2="lt2" tx2="dk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ANHANG A7 · GEGENÜBERSTELLUNG 5</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Fossile Heizungen — hier geht das Gesetz eigene Wege</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EPBD — Artikel 13 Abs. 7/8</a:t>
            </a:r>
          </a:p>
          <a:p>
            <a:pPr marL="0"/>
            <a:r>
              <a:rPr lang="de-DE" sz="1600" b="0" dirty="0">
                <a:solidFill>
                  <a:srgbClr val="1E293B"/>
                </a:solidFill>
                <a:latin typeface="Outfit"/>
              </a:rPr>
              <a:t>Die Richtlinie kennt keine Quote für CO₂-neutrale Brennstoffe . Sie verlangt von den Mitgliedstaaten den Ausstieg aus mit fossilen Brennstoffen betriebenen Heizkesseln und kündigt Leitlinien der Kommission zur Einstufung solcher Kessel an. Den Weg dorthin bestimmt das nationale Recht.</a:t>
            </a:r>
          </a:p>
          <a:p>
            <a:pPr marL="0"/>
            <a:r>
              <a:rPr lang="de-DE" sz="1600" b="0" dirty="0">
                <a:solidFill>
                  <a:srgbClr val="1E293B"/>
                </a:solidFill>
                <a:latin typeface="Outfit"/>
              </a:rPr>
              <a:t>Das Nullemissionsgebäude nach Art. 11 darf am Standort keine CO₂-Emissionen aus fossilen Brennstoffen verursachen — das ist eine Anforderung an das Gebäude, nicht an den Brennstoff.</a:t>
            </a:r>
          </a:p>
          <a:p>
            <a:pPr marL="0"/>
            <a:r>
              <a:rPr lang="de-DE" sz="1600" b="0" dirty="0">
                <a:solidFill>
                  <a:srgbClr val="1E293B"/>
                </a:solidFill>
                <a:latin typeface="Outfit"/>
              </a:rPr>
              <a:t>GModG — § 43 Abs. 1</a:t>
            </a:r>
          </a:p>
          <a:p>
            <a:pPr marL="0"/>
            <a:r>
              <a:rPr lang="de-DE" sz="1600" b="0" dirty="0">
                <a:solidFill>
                  <a:srgbClr val="1E293B"/>
                </a:solidFill>
                <a:latin typeface="Outfit"/>
              </a:rPr>
              <a:t>Flankiert von § 42a: eine Grüngas-/Grünheizölquote für die Inverkehrbringer soll bis zum 1. Dezember 2026 in einem eigenen Gesetz eingeführt werden.</a:t>
            </a:r>
          </a:p>
          <a:p>
            <a:pPr marL="0"/>
            <a:r>
              <a:rPr lang="de-DE" sz="1600" b="0" dirty="0">
                <a:solidFill>
                  <a:srgbClr val="1E293B"/>
                </a:solidFill>
                <a:latin typeface="Outfit"/>
              </a:rPr>
              <a:t>Sauber formulieren Nicht „die EU verlangt 10 Prozent Bio ab 2029“. Richtig: Die Quote ist eine deutsche Regelung , mit der der Gesetzgeber den von der Richtlinie geforderten Ausstiegspfad ausfüllt.</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S. 30 → https://www.das-ingenieurbuero.com/rechtsquellen/eu/eu_gebaeuderichtlinie_neufassung_2024.pdf#page=30</a:t>
            </a:r>
          </a:p>
          <a:p>
            <a:pPr marL="0"/>
            <a:r>
              <a:rPr lang="de-DE" sz="1000" b="0" dirty="0">
                <a:solidFill>
                  <a:srgbClr val="00A0D2"/>
                </a:solidFill>
                <a:latin typeface="Outfit"/>
              </a:rPr>
              <a:t>Fundstelle: Art. 11 · S. 28 → https://www.das-ingenieurbuero.com/rechtsquellen/eu/eu_gebaeuderichtlinie_neufassung_2024.pdf#page=28</a:t>
            </a:r>
          </a:p>
          <a:p>
            <a:pPr marL="0"/>
            <a:r>
              <a:rPr lang="de-DE" sz="1000" b="0" dirty="0">
                <a:solidFill>
                  <a:srgbClr val="00A0D2"/>
                </a:solidFill>
                <a:latin typeface="Outfit"/>
              </a:rPr>
              <a:t>Fundstelle: S. 9 → https://www.das-ingenieurbuero.com/rechtsquellen/bund/GmodG-letzte.pdf#page=9</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49</a:t>
            </a:r>
          </a:p>
        </p:txBody>
      </p:sp>
    </p:spTree>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01 · EINSTIEG</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Das Beispiel, das den ganzen Vortrag trägt</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Einfamilienhaus · Baujahr 1971 · 287 m² ungedämmt, einfach verglast, Ölkessel</a:t>
            </a:r>
          </a:p>
          <a:p>
            <a:pPr marL="0"/>
            <a:r>
              <a:rPr lang="de-DE" sz="1600" b="0" dirty="0">
                <a:solidFill>
                  <a:srgbClr val="1E293B"/>
                </a:solidFill>
                <a:latin typeface="Outfit"/>
              </a:rPr>
              <a:t>Jahr</a:t>
            </a:r>
          </a:p>
          <a:p>
            <a:pPr marL="0"/>
            <a:r>
              <a:rPr lang="de-DE" sz="1600" b="0" dirty="0">
                <a:solidFill>
                  <a:srgbClr val="1E293B"/>
                </a:solidFill>
                <a:latin typeface="Outfit"/>
              </a:rPr>
              <a:t>Station</a:t>
            </a:r>
          </a:p>
          <a:p>
            <a:pPr marL="0"/>
            <a:r>
              <a:rPr lang="de-DE" sz="1600" b="0" dirty="0">
                <a:solidFill>
                  <a:srgbClr val="1E293B"/>
                </a:solidFill>
                <a:latin typeface="Outfit"/>
              </a:rPr>
              <a:t>Endenergie</a:t>
            </a:r>
          </a:p>
          <a:p>
            <a:pPr marL="0"/>
            <a:r>
              <a:rPr lang="de-DE" sz="1600" b="0" dirty="0">
                <a:solidFill>
                  <a:srgbClr val="1E293B"/>
                </a:solidFill>
                <a:latin typeface="Outfit"/>
              </a:rPr>
              <a:t>1971</a:t>
            </a:r>
          </a:p>
          <a:p>
            <a:pPr marL="0"/>
            <a:r>
              <a:rPr lang="de-DE" sz="1600" b="0" dirty="0">
                <a:solidFill>
                  <a:srgbClr val="1E293B"/>
                </a:solidFill>
                <a:latin typeface="Outfit"/>
              </a:rPr>
              <a:t>Bau mit Ölkessel</a:t>
            </a:r>
          </a:p>
          <a:p>
            <a:pPr marL="0"/>
            <a:r>
              <a:rPr lang="de-DE" sz="1600" b="0" dirty="0">
                <a:solidFill>
                  <a:srgbClr val="1E293B"/>
                </a:solidFill>
                <a:latin typeface="Outfit"/>
              </a:rPr>
              <a:t>heute</a:t>
            </a:r>
          </a:p>
          <a:p>
            <a:pPr marL="0"/>
            <a:r>
              <a:rPr lang="de-DE" sz="1600" b="0" dirty="0">
                <a:solidFill>
                  <a:srgbClr val="1E293B"/>
                </a:solidFill>
                <a:latin typeface="Outfit"/>
              </a:rPr>
              <a:t>Ist-Zustand, Klasse H</a:t>
            </a:r>
          </a:p>
          <a:p>
            <a:pPr marL="0"/>
            <a:r>
              <a:rPr lang="de-DE" sz="1600" b="0" dirty="0">
                <a:solidFill>
                  <a:srgbClr val="1E293B"/>
                </a:solidFill>
                <a:latin typeface="Outfit"/>
              </a:rPr>
              <a:t>331 kWh/(m²·a)</a:t>
            </a:r>
          </a:p>
          <a:p>
            <a:pPr marL="0"/>
            <a:r>
              <a:rPr lang="de-DE" sz="1600" b="0" dirty="0">
                <a:solidFill>
                  <a:srgbClr val="1E293B"/>
                </a:solidFill>
                <a:latin typeface="Outfit"/>
              </a:rPr>
              <a:t>2027–29</a:t>
            </a:r>
          </a:p>
          <a:p>
            <a:pPr marL="0"/>
            <a:r>
              <a:rPr lang="de-DE" sz="1600" b="0" dirty="0">
                <a:solidFill>
                  <a:srgbClr val="1E293B"/>
                </a:solidFill>
                <a:latin typeface="Outfit"/>
              </a:rPr>
              <a:t>Gebäudehülle und Fenster → D</a:t>
            </a:r>
          </a:p>
          <a:p>
            <a:pPr marL="0"/>
            <a:r>
              <a:rPr lang="de-DE" sz="1600" b="0" dirty="0">
                <a:solidFill>
                  <a:srgbClr val="1E293B"/>
                </a:solidFill>
                <a:latin typeface="Outfit"/>
              </a:rPr>
              <a:t>105,5</a:t>
            </a:r>
          </a:p>
        </p:txBody>
      </p:sp>
      <p:sp>
        <p:nvSpPr>
          <p:cNvPr id="5"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5</a:t>
            </a:r>
          </a:p>
        </p:txBody>
      </p:sp>
    </p:spTree>
  </p:cSld>
  <p:clrMapOvr>
    <a:overrideClrMapping bg1="lt1" tx1="dk1" bg2="lt2" tx2="dk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ANHANG A8 · GEGENÜBERSTELLUNG 6</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Gebäudeautomation: 290 kW oder 70 kW?</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EPBD — Artikel 13 Abs. 9</a:t>
            </a:r>
          </a:p>
          <a:p>
            <a:pPr marL="0"/>
            <a:r>
              <a:rPr lang="de-DE" sz="1600" b="0" dirty="0">
                <a:solidFill>
                  <a:srgbClr val="1E293B"/>
                </a:solidFill>
                <a:latin typeface="Outfit"/>
              </a:rPr>
              <a:t>GModG — § 56 Abs. 1</a:t>
            </a:r>
          </a:p>
          <a:p>
            <a:pPr marL="0"/>
            <a:r>
              <a:rPr lang="de-DE" sz="1600" b="0" dirty="0">
                <a:solidFill>
                  <a:srgbClr val="1E293B"/>
                </a:solidFill>
                <a:latin typeface="Outfit"/>
              </a:rPr>
              <a:t>Damit ist die Streitfrage entschieden Beide Werte stehen in der Richtlinie — 290 kW war die Stufe bis Ende 2024 , 70 kW ist die Stufe bis Ende 2029 . Das Gesetz übernimmt die zweite Stufe wortgetreu. Wer heute 290 kW als geltende Schwelle nennt, zitiert die abgelaufene Stufe.</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S. 31 → https://www.das-ingenieurbuero.com/rechtsquellen/eu/eu_gebaeuderichtlinie_neufassung_2024.pdf#page=31</a:t>
            </a:r>
          </a:p>
          <a:p>
            <a:pPr marL="0"/>
            <a:r>
              <a:rPr lang="de-DE" sz="1000" b="0" dirty="0">
                <a:solidFill>
                  <a:srgbClr val="00A0D2"/>
                </a:solidFill>
                <a:latin typeface="Outfit"/>
              </a:rPr>
              <a:t>Fundstelle: S. 11 → https://www.das-ingenieurbuero.com/rechtsquellen/bund/GmodG-letzte.pdf#page=11</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50</a:t>
            </a:r>
          </a:p>
        </p:txBody>
      </p:sp>
    </p:spTree>
  </p:cSld>
  <p:clrMapOvr>
    <a:overrideClrMapping bg1="lt1" tx1="dk1" bg2="lt2" tx2="dk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ANHANG A9 · GEGENÜBERSTELLUNG 7</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Solarenergie auf Gebäuden — Stufe für Stufe</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Gebäudegruppe</a:t>
            </a:r>
          </a:p>
          <a:p>
            <a:pPr marL="0"/>
            <a:r>
              <a:rPr lang="de-DE" sz="1600" b="0" dirty="0">
                <a:solidFill>
                  <a:srgbClr val="1E293B"/>
                </a:solidFill>
                <a:latin typeface="Outfit"/>
              </a:rPr>
              <a:t>EPBD Art. 10 Abs. 3</a:t>
            </a:r>
          </a:p>
          <a:p>
            <a:pPr marL="0"/>
            <a:r>
              <a:rPr lang="de-DE" sz="1600" b="0" dirty="0">
                <a:solidFill>
                  <a:srgbClr val="1E293B"/>
                </a:solidFill>
                <a:latin typeface="Outfit"/>
              </a:rPr>
              <a:t>GModG § 106 Abs. 2</a:t>
            </a:r>
          </a:p>
          <a:p>
            <a:pPr marL="0"/>
            <a:r>
              <a:rPr lang="de-DE" sz="1600" b="0" dirty="0">
                <a:solidFill>
                  <a:srgbClr val="1E293B"/>
                </a:solidFill>
                <a:latin typeface="Outfit"/>
              </a:rPr>
              <a:t>neue öffentliche Gebäude · neue NWG &gt; 250 m²</a:t>
            </a:r>
          </a:p>
          <a:p>
            <a:pPr marL="0"/>
            <a:r>
              <a:rPr lang="de-DE" sz="1600" b="0" dirty="0">
                <a:solidFill>
                  <a:srgbClr val="1E293B"/>
                </a:solidFill>
                <a:latin typeface="Outfit"/>
              </a:rPr>
              <a:t>bis 31.12.2026</a:t>
            </a:r>
          </a:p>
          <a:p>
            <a:pPr marL="0"/>
            <a:r>
              <a:rPr lang="de-DE" sz="1600" b="0" dirty="0">
                <a:solidFill>
                  <a:srgbClr val="1E293B"/>
                </a:solidFill>
                <a:latin typeface="Outfit"/>
              </a:rPr>
              <a:t>ab 01.01.2027</a:t>
            </a:r>
          </a:p>
          <a:p>
            <a:pPr marL="0"/>
            <a:r>
              <a:rPr lang="de-DE" sz="1600" b="0" dirty="0">
                <a:solidFill>
                  <a:srgbClr val="1E293B"/>
                </a:solidFill>
                <a:latin typeface="Outfit"/>
              </a:rPr>
              <a:t>bestehende öffentliche Gebäude &gt; 2.000 m²</a:t>
            </a:r>
          </a:p>
          <a:p>
            <a:pPr marL="0"/>
            <a:r>
              <a:rPr lang="de-DE" sz="1600" b="0" dirty="0">
                <a:solidFill>
                  <a:srgbClr val="1E293B"/>
                </a:solidFill>
                <a:latin typeface="Outfit"/>
              </a:rPr>
              <a:t>bis 31.12.2027</a:t>
            </a:r>
          </a:p>
          <a:p>
            <a:pPr marL="0"/>
            <a:r>
              <a:rPr lang="de-DE" sz="1600" b="0" dirty="0">
                <a:solidFill>
                  <a:srgbClr val="1E293B"/>
                </a:solidFill>
                <a:latin typeface="Outfit"/>
              </a:rPr>
              <a:t>ab 01.01.2028</a:t>
            </a:r>
          </a:p>
          <a:p>
            <a:pPr marL="0"/>
            <a:r>
              <a:rPr lang="de-DE" sz="1600" b="0" dirty="0">
                <a:solidFill>
                  <a:srgbClr val="1E293B"/>
                </a:solidFill>
                <a:latin typeface="Outfit"/>
              </a:rPr>
              <a:t>bestehende NWG &gt; 500 m² bei größerer Renovierung</a:t>
            </a:r>
          </a:p>
          <a:p>
            <a:pPr marL="0"/>
            <a:r>
              <a:rPr lang="de-DE" sz="1600" b="0" dirty="0">
                <a:solidFill>
                  <a:srgbClr val="1E293B"/>
                </a:solidFill>
                <a:latin typeface="Outfit"/>
              </a:rPr>
              <a:t>bis 31.12.2027 (bestehende NWG)</a:t>
            </a:r>
          </a:p>
          <a:p>
            <a:pPr marL="0"/>
            <a:r>
              <a:rPr lang="de-DE" sz="1600" b="0" dirty="0">
                <a:solidFill>
                  <a:srgbClr val="1E293B"/>
                </a:solidFill>
                <a:latin typeface="Outfit"/>
              </a:rPr>
              <a:t>ab 01.01.2028, wenn Änderungen nach § 36 ausgeführt werden</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S. 28 → https://www.das-ingenieurbuero.com/rechtsquellen/eu/eu_gebaeuderichtlinie_neufassung_2024.pdf#page=28</a:t>
            </a:r>
          </a:p>
          <a:p>
            <a:pPr marL="0"/>
            <a:r>
              <a:rPr lang="de-DE" sz="1000" b="0" dirty="0">
                <a:solidFill>
                  <a:srgbClr val="00A0D2"/>
                </a:solidFill>
                <a:latin typeface="Outfit"/>
              </a:rPr>
              <a:t>Fundstelle: S. 33 → https://www.das-ingenieurbuero.com/rechtsquellen/bund/GmodG-letzte.pdf#page=33</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51</a:t>
            </a:r>
          </a:p>
        </p:txBody>
      </p:sp>
    </p:spTree>
  </p:cSld>
  <p:clrMapOvr>
    <a:overrideClrMapping bg1="lt1" tx1="dk1" bg2="lt2" tx2="dk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ANHANG A10 · GEGENÜBERSTELLUNG 8</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Nullemission und Lebenszyklus</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Thema</a:t>
            </a:r>
          </a:p>
          <a:p>
            <a:pPr marL="0"/>
            <a:r>
              <a:rPr lang="de-DE" sz="1600" b="0" dirty="0">
                <a:solidFill>
                  <a:srgbClr val="1E293B"/>
                </a:solidFill>
                <a:latin typeface="Outfit"/>
              </a:rPr>
              <a:t>EPBD</a:t>
            </a:r>
          </a:p>
          <a:p>
            <a:pPr marL="0"/>
            <a:r>
              <a:rPr lang="de-DE" sz="1600" b="0" dirty="0">
                <a:solidFill>
                  <a:srgbClr val="1E293B"/>
                </a:solidFill>
                <a:latin typeface="Outfit"/>
              </a:rPr>
              <a:t>GModG</a:t>
            </a:r>
          </a:p>
          <a:p>
            <a:pPr marL="0"/>
            <a:r>
              <a:rPr lang="de-DE" sz="1600" b="0" dirty="0">
                <a:solidFill>
                  <a:srgbClr val="1E293B"/>
                </a:solidFill>
                <a:latin typeface="Outfit"/>
              </a:rPr>
              <a:t>Neubau als ZEB</a:t>
            </a:r>
          </a:p>
          <a:p>
            <a:pPr marL="0"/>
            <a:r>
              <a:rPr lang="de-DE" sz="1600" b="0" dirty="0">
                <a:solidFill>
                  <a:srgbClr val="1E293B"/>
                </a:solidFill>
                <a:latin typeface="Outfit"/>
              </a:rPr>
              <a:t>Art. 7 Abs. 1: ab 01.01.2028 Gebäude öffentlicher Einrichtungen, ab 01.01.2030 alle neuen Gebäude</a:t>
            </a:r>
          </a:p>
          <a:p>
            <a:pPr marL="0"/>
            <a:r>
              <a:rPr lang="de-DE" sz="1600" b="0" dirty="0">
                <a:solidFill>
                  <a:srgbClr val="1E293B"/>
                </a:solidFill>
                <a:latin typeface="Outfit"/>
              </a:rPr>
              <a:t>§ 10a (Artikel 3, ab 2028) für neue öffentliche Nichtwohngebäude; § 10 neu (Artikel 4, ab 2030) für alle</a:t>
            </a:r>
          </a:p>
          <a:p>
            <a:pPr marL="0"/>
            <a:r>
              <a:rPr lang="de-DE" sz="1600" b="0" dirty="0">
                <a:solidFill>
                  <a:srgbClr val="1E293B"/>
                </a:solidFill>
                <a:latin typeface="Outfit"/>
              </a:rPr>
              <a:t>Begriff</a:t>
            </a:r>
          </a:p>
          <a:p>
            <a:pPr marL="0"/>
            <a:r>
              <a:rPr lang="de-DE" sz="1600" b="0" dirty="0">
                <a:solidFill>
                  <a:srgbClr val="1E293B"/>
                </a:solidFill>
                <a:latin typeface="Outfit"/>
              </a:rPr>
              <a:t>Art. 11: keine CO₂-Emissionen aus fossilen Brennstoffen am Standort; nach Möglichkeit Reaktion auf externe Signale</a:t>
            </a:r>
          </a:p>
          <a:p>
            <a:pPr marL="0"/>
            <a:r>
              <a:rPr lang="de-DE" sz="1600" b="0" dirty="0">
                <a:solidFill>
                  <a:srgbClr val="1E293B"/>
                </a:solidFill>
                <a:latin typeface="Outfit"/>
              </a:rPr>
              <a:t>§ 3 Nr. 25a: sehr hohe Gesamtenergieeffizienz, keine CO₂-Emissionen aus fossilen Brennstoffen am Standort, keine oder sehr geringe betriebsbedingte Treibhausgase</a:t>
            </a:r>
          </a:p>
          <a:p>
            <a:pPr marL="0"/>
            <a:r>
              <a:rPr lang="de-DE" sz="1600" b="0" dirty="0">
                <a:solidFill>
                  <a:srgbClr val="1E293B"/>
                </a:solidFill>
                <a:latin typeface="Outfit"/>
              </a:rPr>
              <a:t>Lebenszyklus-GWP</a:t>
            </a:r>
          </a:p>
          <a:p>
            <a:pPr marL="0"/>
            <a:r>
              <a:rPr lang="de-DE" sz="1600" b="0" dirty="0">
                <a:solidFill>
                  <a:srgbClr val="1E293B"/>
                </a:solidFill>
                <a:latin typeface="Outfit"/>
              </a:rPr>
              <a:t>Art. 7 Abs. 2: ab 01.01.2028 für neue Gebäude &gt; 1.000 m², ab 01.01.2030 für alle — berechnet und im Ausweis offengelegt</a:t>
            </a:r>
          </a:p>
          <a:p>
            <a:pPr marL="0"/>
            <a:r>
              <a:rPr lang="de-DE" sz="1600" b="0" dirty="0">
                <a:solidFill>
                  <a:srgbClr val="1E293B"/>
                </a:solidFill>
                <a:latin typeface="Outfit"/>
              </a:rPr>
              <a:t>§ 85 Abs. 1 Nr. 17 mit denselben Daten und Schwellen; ermittelt und berichtet nach § 88b</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S. 23 → https://www.das-ingenieurbuero.com/rechtsquellen/eu/eu_gebaeuderichtlinie_neufassung_2024.pdf#page=23</a:t>
            </a:r>
          </a:p>
          <a:p>
            <a:pPr marL="0"/>
            <a:r>
              <a:rPr lang="de-DE" sz="1000" b="0" dirty="0">
                <a:solidFill>
                  <a:srgbClr val="00A0D2"/>
                </a:solidFill>
                <a:latin typeface="Outfit"/>
              </a:rPr>
              <a:t>Fundstelle: S. 47 → https://www.das-ingenieurbuero.com/rechtsquellen/bund/GmodG-letzte.pdf#page=47</a:t>
            </a:r>
          </a:p>
          <a:p>
            <a:pPr marL="0"/>
            <a:r>
              <a:rPr lang="de-DE" sz="1000" b="0" dirty="0">
                <a:solidFill>
                  <a:srgbClr val="00A0D2"/>
                </a:solidFill>
                <a:latin typeface="Outfit"/>
              </a:rPr>
              <a:t>Fundstelle: S. 28 → https://www.das-ingenieurbuero.com/rechtsquellen/eu/eu_gebaeuderichtlinie_neufassung_2024.pdf#page=28</a:t>
            </a:r>
          </a:p>
          <a:p>
            <a:pPr marL="0"/>
            <a:r>
              <a:rPr lang="de-DE" sz="1000" b="0" dirty="0">
                <a:solidFill>
                  <a:srgbClr val="00A0D2"/>
                </a:solidFill>
                <a:latin typeface="Outfit"/>
              </a:rPr>
              <a:t>Fundstelle: S. 46 → https://www.das-ingenieurbuero.com/rechtsquellen/bund/GmodG-letzte.pdf#page=46</a:t>
            </a:r>
          </a:p>
          <a:p>
            <a:pPr marL="0"/>
            <a:r>
              <a:rPr lang="de-DE" sz="1000" b="0" dirty="0">
                <a:solidFill>
                  <a:srgbClr val="00A0D2"/>
                </a:solidFill>
                <a:latin typeface="Outfit"/>
              </a:rPr>
              <a:t>Fundstelle: S. 23 → https://www.das-ingenieurbuero.com/rechtsquellen/eu/eu_gebaeuderichtlinie_neufassung_2024.pdf#page=23</a:t>
            </a:r>
          </a:p>
          <a:p>
            <a:pPr marL="0"/>
            <a:r>
              <a:rPr lang="de-DE" sz="1000" b="0" dirty="0">
                <a:solidFill>
                  <a:srgbClr val="00A0D2"/>
                </a:solidFill>
                <a:latin typeface="Outfit"/>
              </a:rPr>
              <a:t>Fundstelle: S. 31 → https://www.das-ingenieurbuero.com/rechtsquellen/bund/GmodG-letzte.pdf#page=31</a:t>
            </a:r>
          </a:p>
          <a:p>
            <a:pPr marL="0"/>
            <a:r>
              <a:rPr lang="de-DE" sz="1000" b="0" dirty="0">
                <a:solidFill>
                  <a:srgbClr val="00A0D2"/>
                </a:solidFill>
                <a:latin typeface="Outfit"/>
              </a:rPr>
              <a:t>Fundstelle: S. 44 → https://www.das-ingenieurbuero.com/rechtsquellen/eu/eu_gebaeuderichtlinie_neufassung_2024.pdf#page=44</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52</a:t>
            </a:r>
          </a:p>
        </p:txBody>
      </p:sp>
    </p:spTree>
  </p:cSld>
  <p:clrMapOvr>
    <a:overrideClrMapping bg1="lt1" tx1="dk1" bg2="lt2" tx2="dk2" accent1="accent1" accent2="accent2" accent3="accent3" accent4="accent4" accent5="accent5" accent6="accent6" hlink="hlink" folHlink="folHlink"/>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ANHANG A11</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Vier Vorgaben ohne deutsches Gegenstück</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Renovierungspass — Art. 12 + Anhang VIII System bis 29.05.2026 einzuführen; Anhang VIII schreibt den Inhalt vor: Ist-Zustand, grafischer Fahrplan in Stufen, nationale Anforderungen mit Zeitpunkten, Erläuterung der optimalen Abfolge, je Schritt Einsparung in kWh und Prozent, Treibhausgasminderung,…</a:t>
            </a:r>
          </a:p>
          <a:p>
            <a:pPr marL="0"/>
            <a:r>
              <a:rPr lang="de-DE" sz="1600" b="0" dirty="0">
                <a:solidFill>
                  <a:srgbClr val="1E293B"/>
                </a:solidFill>
                <a:latin typeface="Outfit"/>
              </a:rPr>
              <a:t>Nationale Datenbank — Art. 22 „Jeder Mitgliedstaat richtet eine nationale Datenbank für die Gesamtenergieeffizienz von Gebäuden ein …“ — mit Upload des vollständigen Ausweises einschließlich aller Berechnungsdaten. Das GModG kennt eine Registrierstelle für Registriernummern, aber keine solche Dat…</a:t>
            </a:r>
          </a:p>
          <a:p>
            <a:pPr marL="0"/>
            <a:r>
              <a:rPr lang="de-DE" sz="1600" b="0" dirty="0">
                <a:solidFill>
                  <a:srgbClr val="1E293B"/>
                </a:solidFill>
                <a:latin typeface="Outfit"/>
              </a:rPr>
              <a:t>Datenaustausch — Art. 16 „Die Mitgliedstaaten stellen sicher, dass die Gebäudeeigentümer, Mieter und Verwalter direkten Zugang zu den Daten ihrer Gebäudesysteme haben.“ Dritte mit deren Zustimmung; Verknüpfung mit dem digitalen Gebäudelogbuch, sofern vorhanden. kein Gegenstück im Gesetz</a:t>
            </a:r>
          </a:p>
          <a:p>
            <a:pPr marL="0"/>
            <a:r>
              <a:rPr lang="de-DE" sz="1600" b="0" dirty="0">
                <a:solidFill>
                  <a:srgbClr val="1E293B"/>
                </a:solidFill>
                <a:latin typeface="Outfit"/>
              </a:rPr>
              <a:t>Intelligenzfähigkeit — Art. 15 Optionales Unionssystem; Kommissionsbericht bis 30.06.2026, delegierter Rechtsakt bis 30.06.2027. Für Deutschland derzeit nicht verbindlich — im Ausweis deshalb nicht bewertet mit Begründung. bewusst offen</a:t>
            </a:r>
          </a:p>
          <a:p>
            <a:pPr marL="0"/>
            <a:r>
              <a:rPr lang="de-DE" sz="1600" b="0" dirty="0">
                <a:solidFill>
                  <a:srgbClr val="1E293B"/>
                </a:solidFill>
                <a:latin typeface="Outfit"/>
              </a:rPr>
              <a:t>Was diese vier verbindet Sie beschreiben nicht das Gebäude, sondern die Infrastruktur um das Gebäude herum — Fahrplan, Datenbank, Zugang, Bewertung. Genau dort endet die deutsche Umsetzung bisher, und genau dort setzt ein privatwirtschaftlicher Gebäudepass an.</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S. 29 → https://www.das-ingenieurbuero.com/rechtsquellen/eu/eu_gebaeuderichtlinie_neufassung_2024.pdf#page=29</a:t>
            </a:r>
          </a:p>
          <a:p>
            <a:pPr marL="0"/>
            <a:r>
              <a:rPr lang="de-DE" sz="1000" b="0" dirty="0">
                <a:solidFill>
                  <a:srgbClr val="00A0D2"/>
                </a:solidFill>
                <a:latin typeface="Outfit"/>
              </a:rPr>
              <a:t>Fundstelle: S. 64 → https://www.das-ingenieurbuero.com/rechtsquellen/eu/eu_gebaeuderichtlinie_neufassung_2024.pdf#page=64</a:t>
            </a:r>
          </a:p>
          <a:p>
            <a:pPr marL="0"/>
            <a:r>
              <a:rPr lang="de-DE" sz="1000" b="0" dirty="0">
                <a:solidFill>
                  <a:srgbClr val="00A0D2"/>
                </a:solidFill>
                <a:latin typeface="Outfit"/>
              </a:rPr>
              <a:t>Fundstelle: S. 41 → https://www.das-ingenieurbuero.com/rechtsquellen/eu/eu_gebaeuderichtlinie_neufassung_2024.pdf#page=41</a:t>
            </a:r>
          </a:p>
          <a:p>
            <a:pPr marL="0"/>
            <a:r>
              <a:rPr lang="de-DE" sz="1000" b="0" dirty="0">
                <a:solidFill>
                  <a:srgbClr val="00A0D2"/>
                </a:solidFill>
                <a:latin typeface="Outfit"/>
              </a:rPr>
              <a:t>Fundstelle: S. 35 → https://www.das-ingenieurbuero.com/rechtsquellen/eu/eu_gebaeuderichtlinie_neufassung_2024.pdf#page=35</a:t>
            </a:r>
          </a:p>
          <a:p>
            <a:pPr marL="0"/>
            <a:r>
              <a:rPr lang="de-DE" sz="1000" b="0" dirty="0">
                <a:solidFill>
                  <a:srgbClr val="00A0D2"/>
                </a:solidFill>
                <a:latin typeface="Outfit"/>
              </a:rPr>
              <a:t>Fundstelle: S. 34 → https://www.das-ingenieurbuero.com/rechtsquellen/eu/eu_gebaeuderichtlinie_neufassung_2024.pdf#page=34</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53</a:t>
            </a:r>
          </a:p>
        </p:txBody>
      </p:sp>
    </p:spTree>
  </p:cSld>
  <p:clrMapOvr>
    <a:overrideClrMapping bg1="lt1" tx1="dk1" bg2="lt2" tx2="dk2" accent1="accent1" accent2="accent2" accent3="accent3" accent4="accent4" accent5="accent5" accent6="accent6" hlink="hlink" folHlink="folHlink"/>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ANHANG A12</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Wie man aus diesen beiden Dokumenten richtig zitiert</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GModG — drei Fallen</a:t>
            </a:r>
          </a:p>
          <a:p>
            <a:pPr marL="0"/>
            <a:r>
              <a:rPr lang="de-DE" sz="1600" b="0" dirty="0">
                <a:solidFill>
                  <a:srgbClr val="1E293B"/>
                </a:solidFill>
                <a:latin typeface="Outfit"/>
              </a:rPr>
              <a:t>Die Inhaltsübersicht ist kein Normtext. Auf den Seiten 2–5 steht die neue Paragrafenfolge. § 43 erscheint dort — der Wortlaut steht auf Seite 9.</a:t>
            </a:r>
          </a:p>
          <a:p>
            <a:pPr marL="0"/>
            <a:r>
              <a:rPr lang="de-DE" sz="1600" b="0" dirty="0">
                <a:solidFill>
                  <a:srgbClr val="1E293B"/>
                </a:solidFill>
                <a:latin typeface="Outfit"/>
              </a:rPr>
              <a:t>Jeder Paragraf steht in einer Änderungsanweisung. „34. Die §§ 85 bis 87 werden durch die folgenden §§ 85 bis 87 ersetzt“ — das Zitat beginnt erst danach, in Anführungszeichen.</a:t>
            </a:r>
          </a:p>
          <a:p>
            <a:pPr marL="0"/>
            <a:r>
              <a:rPr lang="de-DE" sz="1600" b="0" dirty="0">
                <a:solidFill>
                  <a:srgbClr val="1E293B"/>
                </a:solidFill>
                <a:latin typeface="Outfit"/>
              </a:rPr>
              <a:t>Derselbe Paragraf kann zweimal vorkommen , in Artikel 1 und noch einmal geändert in Artikel 2. Maßgeblich ist die Fassung des später in Kraft tretenden Artikels.</a:t>
            </a:r>
          </a:p>
          <a:p>
            <a:pPr marL="0"/>
            <a:r>
              <a:rPr lang="de-DE" sz="1600" b="0" dirty="0">
                <a:solidFill>
                  <a:srgbClr val="1E293B"/>
                </a:solidFill>
                <a:latin typeface="Outfit"/>
              </a:rPr>
              <a:t>EPBD — zwei Fallen</a:t>
            </a:r>
          </a:p>
          <a:p>
            <a:pPr marL="0"/>
            <a:r>
              <a:rPr lang="de-DE" sz="1600" b="0" dirty="0">
                <a:solidFill>
                  <a:srgbClr val="1E293B"/>
                </a:solidFill>
                <a:latin typeface="Outfit"/>
              </a:rPr>
              <a:t>Erwägungsgründe sind keine Pflichten. Die Seiten 1–13 begründen; die Artikel ab Seite 14 verpflichten.</a:t>
            </a:r>
          </a:p>
          <a:p>
            <a:pPr marL="0"/>
            <a:r>
              <a:rPr lang="de-DE" sz="1600" b="0" dirty="0">
                <a:solidFill>
                  <a:srgbClr val="1E293B"/>
                </a:solidFill>
                <a:latin typeface="Outfit"/>
              </a:rPr>
              <a:t>Der Inhalt steht oft im Anhang. Art. 12 verweist auf Anhang VIII, Art. 19 auf Anhang V. Wer nur den Artikel liest, kennt die Anforderung nicht.</a:t>
            </a:r>
          </a:p>
          <a:p>
            <a:pPr marL="0"/>
            <a:r>
              <a:rPr lang="de-DE" sz="1600" b="0" dirty="0">
                <a:solidFill>
                  <a:srgbClr val="1E293B"/>
                </a:solidFill>
                <a:latin typeface="Outfit"/>
              </a:rPr>
              <a:t>Und die Portalfalle Die Einzelnorm-Seiten der bekannten Rechtsportale zeigten am 06.09.2026 beim § 85 noch die Fassung vor dem GModG — 20 statt 31 Nummern. Maßgeblich ist das Bundesgesetzblatt.</a:t>
            </a:r>
          </a:p>
        </p:txBody>
      </p:sp>
      <p:sp>
        <p:nvSpPr>
          <p:cNvPr id="5"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54</a:t>
            </a:r>
          </a:p>
        </p:txBody>
      </p:sp>
    </p:spTree>
  </p:cSld>
  <p:clrMapOvr>
    <a:overrideClrMapping bg1="lt1" tx1="dk1" bg2="lt2" tx2="dk2" accent1="accent1" accent2="accent2" accent3="accent3" accent4="accent4" accent5="accent5" accent6="accent6" hlink="hlink" folHlink="folHlink"/>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ANHANG A13</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Sechs Sätze, die jede Rückfrage tragen</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Wenn gefragt wird …</a:t>
            </a:r>
          </a:p>
          <a:p>
            <a:pPr marL="0"/>
            <a:r>
              <a:rPr lang="de-DE" sz="1600" b="0" dirty="0">
                <a:solidFill>
                  <a:srgbClr val="1E293B"/>
                </a:solidFill>
                <a:latin typeface="Outfit"/>
              </a:rPr>
              <a:t>Der Satz</a:t>
            </a:r>
          </a:p>
          <a:p>
            <a:pPr marL="0"/>
            <a:r>
              <a:rPr lang="de-DE" sz="1600" b="0" dirty="0">
                <a:solidFill>
                  <a:srgbClr val="1E293B"/>
                </a:solidFill>
                <a:latin typeface="Outfit"/>
              </a:rPr>
              <a:t>Beleg</a:t>
            </a:r>
          </a:p>
          <a:p>
            <a:pPr marL="0"/>
            <a:r>
              <a:rPr lang="de-DE" sz="1600" b="0" dirty="0">
                <a:solidFill>
                  <a:srgbClr val="1E293B"/>
                </a:solidFill>
                <a:latin typeface="Outfit"/>
              </a:rPr>
              <a:t>Gilt das GModG schon?</a:t>
            </a:r>
          </a:p>
          <a:p>
            <a:pPr marL="0"/>
            <a:r>
              <a:rPr lang="de-DE" sz="1600" b="0" dirty="0">
                <a:solidFill>
                  <a:srgbClr val="1E293B"/>
                </a:solidFill>
                <a:latin typeface="Outfit"/>
              </a:rPr>
              <a:t>Artikel 1 seit dem 29. Juli 2026 — der Ausweisteil mit den 31 Angaben erst ab dem 1. Januar 2027.</a:t>
            </a:r>
          </a:p>
          <a:p>
            <a:pPr marL="0"/>
            <a:r>
              <a:rPr lang="de-DE" sz="1600" b="0" dirty="0">
                <a:solidFill>
                  <a:srgbClr val="1E293B"/>
                </a:solidFill>
                <a:latin typeface="Outfit"/>
              </a:rPr>
              <a:t>Muss der Ausweis digital sein?</a:t>
            </a:r>
          </a:p>
          <a:p>
            <a:pPr marL="0"/>
            <a:r>
              <a:rPr lang="de-DE" sz="1600" b="0" dirty="0">
                <a:solidFill>
                  <a:srgbClr val="1E293B"/>
                </a:solidFill>
                <a:latin typeface="Outfit"/>
              </a:rPr>
              <a:t>„Er ist digital in einem maschinenlesbaren Format auszustellen“ — Papier nur auf Verlangen.</a:t>
            </a:r>
          </a:p>
          <a:p>
            <a:pPr marL="0"/>
            <a:r>
              <a:rPr lang="de-DE" sz="1600" b="0" dirty="0">
                <a:solidFill>
                  <a:srgbClr val="1E293B"/>
                </a:solidFill>
                <a:latin typeface="Outfit"/>
              </a:rPr>
              <a:t>Woher kommen die Smart-Felder?</a:t>
            </a:r>
          </a:p>
          <a:p>
            <a:pPr marL="0"/>
            <a:r>
              <a:rPr lang="de-DE" sz="1600" b="0" dirty="0">
                <a:solidFill>
                  <a:srgbClr val="1E293B"/>
                </a:solidFill>
                <a:latin typeface="Outfit"/>
              </a:rPr>
              <a:t>Aus Anhang V der Richtlinie, fast wörtlich als § 85 Abs. 1 Nr. 26 und 27 übernommen.</a:t>
            </a:r>
          </a:p>
          <a:p>
            <a:pPr marL="0"/>
            <a:r>
              <a:rPr lang="de-DE" sz="1600" b="0" dirty="0">
                <a:solidFill>
                  <a:srgbClr val="1E293B"/>
                </a:solidFill>
                <a:latin typeface="Outfit"/>
              </a:rPr>
              <a:t>Ab wann Gebäudeautomation?</a:t>
            </a:r>
          </a:p>
          <a:p>
            <a:pPr marL="0"/>
            <a:r>
              <a:rPr lang="de-DE" sz="1600" b="0" dirty="0">
                <a:solidFill>
                  <a:srgbClr val="1E293B"/>
                </a:solidFill>
                <a:latin typeface="Outfit"/>
              </a:rPr>
              <a:t>Über 70 Kilowatt bis zum Ablauf des 31. Dezember 2029 — so in Richtlinie und Gesetz.</a:t>
            </a:r>
          </a:p>
          <a:p>
            <a:pPr marL="0"/>
            <a:r>
              <a:rPr lang="de-DE" sz="1600" b="0" dirty="0">
                <a:solidFill>
                  <a:srgbClr val="1E293B"/>
                </a:solidFill>
                <a:latin typeface="Outfit"/>
              </a:rPr>
              <a:t>Ist der Renovierungspass Pflicht?</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Art. 9 · S. 58 → https://www.das-ingenieurbuero.com/rechtsquellen/bund/GmodG-letzte.pdf#page=58</a:t>
            </a:r>
          </a:p>
          <a:p>
            <a:pPr marL="0"/>
            <a:r>
              <a:rPr lang="de-DE" sz="1000" b="0" dirty="0">
                <a:solidFill>
                  <a:srgbClr val="00A0D2"/>
                </a:solidFill>
                <a:latin typeface="Outfit"/>
              </a:rPr>
              <a:t>Fundstelle: § 79 Abs. 2 · S. 26 → https://www.das-ingenieurbuero.com/rechtsquellen/bund/GmodG-letzte.pdf#page=26</a:t>
            </a:r>
          </a:p>
          <a:p>
            <a:pPr marL="0"/>
            <a:r>
              <a:rPr lang="de-DE" sz="1000" b="0" dirty="0">
                <a:solidFill>
                  <a:srgbClr val="00A0D2"/>
                </a:solidFill>
                <a:latin typeface="Outfit"/>
              </a:rPr>
              <a:t>Fundstelle: Anh. V · S. 59 → https://www.das-ingenieurbuero.com/rechtsquellen/eu/eu_gebaeuderichtlinie_neufassung_2024.pdf#page=59</a:t>
            </a:r>
          </a:p>
          <a:p>
            <a:pPr marL="0"/>
            <a:r>
              <a:rPr lang="de-DE" sz="1000" b="0" dirty="0">
                <a:solidFill>
                  <a:srgbClr val="00A0D2"/>
                </a:solidFill>
                <a:latin typeface="Outfit"/>
              </a:rPr>
              <a:t>Fundstelle: § 85 · S. 29 → https://www.das-ingenieurbuero.com/rechtsquellen/bund/GmodG-letzte.pdf#page=29</a:t>
            </a:r>
          </a:p>
          <a:p>
            <a:pPr marL="0"/>
            <a:r>
              <a:rPr lang="de-DE" sz="1000" b="0" dirty="0">
                <a:solidFill>
                  <a:srgbClr val="00A0D2"/>
                </a:solidFill>
                <a:latin typeface="Outfit"/>
              </a:rPr>
              <a:t>Fundstelle: Art. 13 · S. 31 → https://www.das-ingenieurbuero.com/rechtsquellen/eu/eu_gebaeuderichtlinie_neufassung_2024.pdf#page=31</a:t>
            </a:r>
          </a:p>
          <a:p>
            <a:pPr marL="0"/>
            <a:r>
              <a:rPr lang="de-DE" sz="1000" b="0" dirty="0">
                <a:solidFill>
                  <a:srgbClr val="00A0D2"/>
                </a:solidFill>
                <a:latin typeface="Outfit"/>
              </a:rPr>
              <a:t>Fundstelle: § 56 · S. 11 → https://www.das-ingenieurbuero.com/rechtsquellen/bund/GmodG-letzte.pdf#page=11</a:t>
            </a:r>
          </a:p>
          <a:p>
            <a:pPr marL="0"/>
            <a:r>
              <a:rPr lang="de-DE" sz="1000" b="0" dirty="0">
                <a:solidFill>
                  <a:srgbClr val="00A0D2"/>
                </a:solidFill>
                <a:latin typeface="Outfit"/>
              </a:rPr>
              <a:t>Fundstelle: Art. 12 · S. 29 → https://www.das-ingenieurbuero.com/rechtsquellen/eu/eu_gebaeuderichtlinie_neufassung_2024.pdf#page=29</a:t>
            </a:r>
          </a:p>
          <a:p>
            <a:pPr marL="0"/>
            <a:r>
              <a:rPr lang="de-DE" sz="1000" b="0" dirty="0">
                <a:solidFill>
                  <a:srgbClr val="00A0D2"/>
                </a:solidFill>
                <a:latin typeface="Outfit"/>
              </a:rPr>
              <a:t>Fundstelle: Art. 2 Nr. 41 · S. 18 → https://www.das-ingenieurbuero.com/rechtsquellen/eu/eu_gebaeuderichtlinie_neufassung_2024.pdf#page=18</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55</a:t>
            </a:r>
          </a:p>
        </p:txBody>
      </p:sp>
    </p:spTree>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02</a:t>
            </a:r>
          </a:p>
        </p:txBody>
      </p:sp>
      <p:sp>
        <p:nvSpPr>
          <p:cNvPr id="3" name="Titel"/>
          <p:cNvSpPr txBox="1"/>
          <p:nvPr/>
        </p:nvSpPr>
        <p:spPr>
          <a:xfrm>
            <a:off x="640000" y="900000"/>
            <a:ext cx="10912000" cy="1600000"/>
          </a:xfrm>
          <a:prstGeom prst="rect">
            <a:avLst/>
          </a:prstGeom>
        </p:spPr>
        <p:txBody>
          <a:bodyPr wrap="square" rtlCol="0">
            <a:normAutofit/>
          </a:bodyPr>
          <a:lstStyle/>
          <a:p>
            <a:pPr marL="0"/>
            <a:r>
              <a:rPr lang="de-DE" sz="4000" b="1" dirty="0">
                <a:solidFill>
                  <a:srgbClr val="1B4B82"/>
                </a:solidFill>
                <a:latin typeface="Outfit"/>
              </a:rPr>
              <a:t>Die Fristen — was wann gilt</a:t>
            </a:r>
          </a:p>
        </p:txBody>
      </p:sp>
      <p:sp>
        <p:nvSpPr>
          <p:cNvPr id="4" name="Inhalt"/>
          <p:cNvSpPr txBox="1"/>
          <p:nvPr/>
        </p:nvSpPr>
        <p:spPr>
          <a:xfrm>
            <a:off x="640000" y="2700000"/>
            <a:ext cx="10912000" cy="3458000"/>
          </a:xfrm>
          <a:prstGeom prst="rect">
            <a:avLst/>
          </a:prstGeom>
        </p:spPr>
        <p:txBody>
          <a:bodyPr wrap="square" rtlCol="0">
            <a:normAutofit/>
          </a:bodyPr>
          <a:lstStyle/>
          <a:p>
            <a:pPr marL="0"/>
            <a:r>
              <a:rPr lang="de-DE" sz="1600" b="0" dirty="0">
                <a:solidFill>
                  <a:srgbClr val="1E293B"/>
                </a:solidFill>
                <a:latin typeface="Outfit"/>
              </a:rPr>
              <a:t>Ziel: Orientierung ohne Paragrafenschlacht · 7 Minuten</a:t>
            </a:r>
          </a:p>
        </p:txBody>
      </p:sp>
      <p:sp>
        <p:nvSpPr>
          <p:cNvPr id="5"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6</a:t>
            </a:r>
          </a:p>
        </p:txBody>
      </p:sp>
    </p:spTree>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02 · DIE FRISTEN</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Die wichtigste Zahl ist nicht 2050</a:t>
            </a:r>
          </a:p>
        </p:txBody>
      </p:sp>
      <p:sp>
        <p:nvSpPr>
          <p:cNvPr id="4"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7</a:t>
            </a:r>
          </a:p>
        </p:txBody>
      </p:sp>
    </p:spTree>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02 · DIE FRISTEN</a:t>
            </a:r>
          </a:p>
        </p:txBody>
      </p:sp>
      <p:sp>
        <p:nvSpPr>
          <p:cNvPr id="3" name="Titel"/>
          <p:cNvSpPr txBox="1"/>
          <p:nvPr/>
        </p:nvSpPr>
        <p:spPr>
          <a:xfrm>
            <a:off x="640000" y="900000"/>
            <a:ext cx="10912000" cy="1100000"/>
          </a:xfrm>
          <a:prstGeom prst="rect">
            <a:avLst/>
          </a:prstGeom>
        </p:spPr>
        <p:txBody>
          <a:bodyPr wrap="square" rtlCol="0">
            <a:normAutofit/>
          </a:bodyPr>
          <a:lstStyle/>
          <a:p>
            <a:pPr marL="0"/>
            <a:r>
              <a:rPr lang="de-DE" sz="2800" b="1" dirty="0">
                <a:solidFill>
                  <a:srgbClr val="1B4B82"/>
                </a:solidFill>
                <a:latin typeface="Outfit"/>
              </a:rPr>
              <a:t>Was wann gilt — mit Grundlage</a:t>
            </a:r>
          </a:p>
        </p:txBody>
      </p:sp>
      <p:sp>
        <p:nvSpPr>
          <p:cNvPr id="4" name="Inhalt"/>
          <p:cNvSpPr txBox="1"/>
          <p:nvPr/>
        </p:nvSpPr>
        <p:spPr>
          <a:xfrm>
            <a:off x="640000" y="2150000"/>
            <a:ext cx="10912000" cy="4058000"/>
          </a:xfrm>
          <a:prstGeom prst="rect">
            <a:avLst/>
          </a:prstGeom>
        </p:spPr>
        <p:txBody>
          <a:bodyPr wrap="square" rtlCol="0">
            <a:normAutofit/>
          </a:bodyPr>
          <a:lstStyle/>
          <a:p>
            <a:pPr marL="0"/>
            <a:r>
              <a:rPr lang="de-DE" sz="1600" b="0" dirty="0">
                <a:solidFill>
                  <a:srgbClr val="1E293B"/>
                </a:solidFill>
                <a:latin typeface="Outfit"/>
              </a:rPr>
              <a:t>Datum</a:t>
            </a:r>
          </a:p>
          <a:p>
            <a:pPr marL="0"/>
            <a:r>
              <a:rPr lang="de-DE" sz="1600" b="0" dirty="0">
                <a:solidFill>
                  <a:srgbClr val="1E293B"/>
                </a:solidFill>
                <a:latin typeface="Outfit"/>
              </a:rPr>
              <a:t>Was gilt</a:t>
            </a:r>
          </a:p>
          <a:p>
            <a:pPr marL="0"/>
            <a:r>
              <a:rPr lang="de-DE" sz="1600" b="0" dirty="0">
                <a:solidFill>
                  <a:srgbClr val="1E293B"/>
                </a:solidFill>
                <a:latin typeface="Outfit"/>
              </a:rPr>
              <a:t>Grundlage</a:t>
            </a:r>
          </a:p>
          <a:p>
            <a:pPr marL="0"/>
            <a:r>
              <a:rPr lang="de-DE" sz="1600" b="0" dirty="0">
                <a:solidFill>
                  <a:srgbClr val="1E293B"/>
                </a:solidFill>
                <a:latin typeface="Outfit"/>
              </a:rPr>
              <a:t>29.05.2026</a:t>
            </a:r>
          </a:p>
          <a:p>
            <a:pPr marL="0"/>
            <a:r>
              <a:rPr lang="de-DE" sz="1600" b="0" dirty="0">
                <a:solidFill>
                  <a:srgbClr val="1E293B"/>
                </a:solidFill>
                <a:latin typeface="Outfit"/>
              </a:rPr>
              <a:t>Umsetzungsfrist EPBD: neue Ausweis-Skala A–G und Renovierungspass-System — die deutsche Umsetzung steht aus</a:t>
            </a:r>
          </a:p>
          <a:p>
            <a:pPr marL="0"/>
            <a:r>
              <a:rPr lang="de-DE" sz="1600" b="0" dirty="0">
                <a:solidFill>
                  <a:srgbClr val="1E293B"/>
                </a:solidFill>
                <a:latin typeface="Outfit"/>
              </a:rPr>
              <a:t>29.07.2026</a:t>
            </a:r>
          </a:p>
          <a:p>
            <a:pPr marL="0"/>
            <a:r>
              <a:rPr lang="de-DE" sz="1600" b="0" dirty="0">
                <a:solidFill>
                  <a:srgbClr val="1E293B"/>
                </a:solidFill>
                <a:latin typeface="Outfit"/>
              </a:rPr>
              <a:t>GModG in Kraft: pauschale 65-%-Erneuerbaren-Pflicht und Betriebsverbot alter Kessel entfallen</a:t>
            </a:r>
          </a:p>
          <a:p>
            <a:pPr marL="0"/>
            <a:r>
              <a:rPr lang="de-DE" sz="1600" b="0" dirty="0">
                <a:solidFill>
                  <a:srgbClr val="1E293B"/>
                </a:solidFill>
                <a:latin typeface="Outfit"/>
              </a:rPr>
              <a:t>01.01.2028</a:t>
            </a:r>
          </a:p>
          <a:p>
            <a:pPr marL="0"/>
            <a:r>
              <a:rPr lang="de-DE" sz="1600" b="0" dirty="0">
                <a:solidFill>
                  <a:srgbClr val="1E293B"/>
                </a:solidFill>
                <a:latin typeface="Outfit"/>
              </a:rPr>
              <a:t>Neubauten öffentlicher Einrichtungen als Nullemissionsgebäude; Lebenszyklus-GWP ab 1.000 m²</a:t>
            </a:r>
          </a:p>
          <a:p>
            <a:pPr marL="0"/>
            <a:r>
              <a:rPr lang="de-DE" sz="1600" b="0" dirty="0">
                <a:solidFill>
                  <a:srgbClr val="1E293B"/>
                </a:solidFill>
                <a:latin typeface="Outfit"/>
              </a:rPr>
              <a:t>01.01.2029</a:t>
            </a:r>
          </a:p>
          <a:p>
            <a:pPr marL="0"/>
            <a:r>
              <a:rPr lang="de-DE" sz="1600" b="0" dirty="0">
                <a:solidFill>
                  <a:srgbClr val="1E293B"/>
                </a:solidFill>
                <a:latin typeface="Outfit"/>
              </a:rPr>
              <a:t>Neu eingebaute fossile Heizungen: mindestens 10 % CO₂-neutrale Brennstoffe</a:t>
            </a:r>
          </a:p>
          <a:p>
            <a:pPr marL="0"/>
            <a:r>
              <a:rPr lang="de-DE" sz="1600" b="0" dirty="0">
                <a:solidFill>
                  <a:srgbClr val="1E293B"/>
                </a:solidFill>
                <a:latin typeface="Outfit"/>
              </a:rPr>
              <a:t>01.01.2030</a:t>
            </a:r>
          </a:p>
        </p:txBody>
      </p:sp>
      <p:sp>
        <p:nvSpPr>
          <p:cNvPr id="5" name="Fundstellen"/>
          <p:cNvSpPr txBox="1"/>
          <p:nvPr/>
        </p:nvSpPr>
        <p:spPr>
          <a:xfrm>
            <a:off x="640000" y="5608000"/>
            <a:ext cx="10912000" cy="640000"/>
          </a:xfrm>
          <a:prstGeom prst="rect">
            <a:avLst/>
          </a:prstGeom>
        </p:spPr>
        <p:txBody>
          <a:bodyPr wrap="square" rtlCol="0">
            <a:normAutofit/>
          </a:bodyPr>
          <a:lstStyle/>
          <a:p>
            <a:pPr marL="0"/>
            <a:r>
              <a:rPr lang="de-DE" sz="1000" b="0" dirty="0">
                <a:solidFill>
                  <a:srgbClr val="00A0D2"/>
                </a:solidFill>
                <a:latin typeface="Outfit"/>
              </a:rPr>
              <a:t>Fundstelle: Art. 12 · S. 29 → https://www.das-ingenieurbuero.com/rechtsquellen/eu/eu_gebaeuderichtlinie_neufassung_2024.pdf#page=29</a:t>
            </a:r>
          </a:p>
          <a:p>
            <a:pPr marL="0"/>
            <a:r>
              <a:rPr lang="de-DE" sz="1000" b="0" dirty="0">
                <a:solidFill>
                  <a:srgbClr val="00A0D2"/>
                </a:solidFill>
                <a:latin typeface="Outfit"/>
              </a:rPr>
              <a:t>Fundstelle: Art. 19 · S. 38 → https://www.das-ingenieurbuero.com/rechtsquellen/eu/eu_gebaeuderichtlinie_neufassung_2024.pdf#page=38</a:t>
            </a:r>
          </a:p>
          <a:p>
            <a:pPr marL="0"/>
            <a:r>
              <a:rPr lang="de-DE" sz="1000" b="0" dirty="0">
                <a:solidFill>
                  <a:srgbClr val="00A0D2"/>
                </a:solidFill>
                <a:latin typeface="Outfit"/>
              </a:rPr>
              <a:t>Fundstelle: GModG · S. 1 → https://www.das-ingenieurbuero.com/rechtsquellen/bund/GmodG-letzte.pdf#page=1</a:t>
            </a:r>
          </a:p>
          <a:p>
            <a:pPr marL="0"/>
            <a:r>
              <a:rPr lang="de-DE" sz="1000" b="0" dirty="0">
                <a:solidFill>
                  <a:srgbClr val="00A0D2"/>
                </a:solidFill>
                <a:latin typeface="Outfit"/>
              </a:rPr>
              <a:t>Fundstelle: Art. 7 · S. 23 → https://www.das-ingenieurbuero.com/rechtsquellen/eu/eu_gebaeuderichtlinie_neufassung_2024.pdf#page=23</a:t>
            </a:r>
          </a:p>
          <a:p>
            <a:pPr marL="0"/>
            <a:r>
              <a:rPr lang="de-DE" sz="1000" b="0" dirty="0">
                <a:solidFill>
                  <a:srgbClr val="00A0D2"/>
                </a:solidFill>
                <a:latin typeface="Outfit"/>
              </a:rPr>
              <a:t>Fundstelle: § 10a · S. 47 → https://www.das-ingenieurbuero.com/rechtsquellen/bund/GmodG-letzte.pdf#page=47</a:t>
            </a:r>
          </a:p>
          <a:p>
            <a:pPr marL="0"/>
            <a:r>
              <a:rPr lang="de-DE" sz="1000" b="0" dirty="0">
                <a:solidFill>
                  <a:srgbClr val="00A0D2"/>
                </a:solidFill>
                <a:latin typeface="Outfit"/>
              </a:rPr>
              <a:t>Fundstelle: § 43 · S. 9 → https://www.das-ingenieurbuero.com/rechtsquellen/bund/GmodG-letzte.pdf#page=9</a:t>
            </a:r>
          </a:p>
          <a:p>
            <a:pPr marL="0"/>
            <a:r>
              <a:rPr lang="de-DE" sz="1000" b="0" dirty="0">
                <a:solidFill>
                  <a:srgbClr val="00A0D2"/>
                </a:solidFill>
                <a:latin typeface="Outfit"/>
              </a:rPr>
              <a:t>Fundstelle: § 43 · S. 9 → https://www.das-ingenieurbuero.com/rechtsquellen/bund/GmodG-letzte.pdf#page=9</a:t>
            </a:r>
          </a:p>
          <a:p>
            <a:pPr marL="0"/>
            <a:r>
              <a:rPr lang="de-DE" sz="1000" b="0" dirty="0">
                <a:solidFill>
                  <a:srgbClr val="00A0D2"/>
                </a:solidFill>
                <a:latin typeface="Outfit"/>
              </a:rPr>
              <a:t>Fundstelle: Art. 7 · S. 23 → https://www.das-ingenieurbuero.com/rechtsquellen/eu/eu_gebaeuderichtlinie_neufassung_2024.pdf#page=23</a:t>
            </a:r>
          </a:p>
          <a:p>
            <a:pPr marL="0"/>
            <a:r>
              <a:rPr lang="de-DE" sz="1000" b="0" dirty="0">
                <a:solidFill>
                  <a:srgbClr val="00A0D2"/>
                </a:solidFill>
                <a:latin typeface="Outfit"/>
              </a:rPr>
              <a:t>Fundstelle: § 43 · S. 9 → https://www.das-ingenieurbuero.com/rechtsquellen/bund/GmodG-letzte.pdf#page=9</a:t>
            </a:r>
          </a:p>
        </p:txBody>
      </p:sp>
      <p:sp>
        <p:nvSpPr>
          <p:cNvPr id="6"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8</a:t>
            </a:r>
          </a:p>
        </p:txBody>
      </p:sp>
    </p:spTree>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pfzeile"/>
          <p:cNvSpPr txBox="1"/>
          <p:nvPr/>
        </p:nvSpPr>
        <p:spPr>
          <a:xfrm>
            <a:off x="640000" y="480000"/>
            <a:ext cx="10912000" cy="380000"/>
          </a:xfrm>
          <a:prstGeom prst="rect">
            <a:avLst/>
          </a:prstGeom>
        </p:spPr>
        <p:txBody>
          <a:bodyPr wrap="square" rtlCol="0">
            <a:normAutofit/>
          </a:bodyPr>
          <a:lstStyle/>
          <a:p>
            <a:pPr marL="0"/>
            <a:r>
              <a:rPr lang="de-DE" sz="1100" b="1" dirty="0">
                <a:solidFill>
                  <a:srgbClr val="00A0D2"/>
                </a:solidFill>
                <a:latin typeface="Outfit"/>
              </a:rPr>
              <a:t>03</a:t>
            </a:r>
          </a:p>
        </p:txBody>
      </p:sp>
      <p:sp>
        <p:nvSpPr>
          <p:cNvPr id="3" name="Titel"/>
          <p:cNvSpPr txBox="1"/>
          <p:nvPr/>
        </p:nvSpPr>
        <p:spPr>
          <a:xfrm>
            <a:off x="640000" y="900000"/>
            <a:ext cx="10912000" cy="1600000"/>
          </a:xfrm>
          <a:prstGeom prst="rect">
            <a:avLst/>
          </a:prstGeom>
        </p:spPr>
        <p:txBody>
          <a:bodyPr wrap="square" rtlCol="0">
            <a:normAutofit/>
          </a:bodyPr>
          <a:lstStyle/>
          <a:p>
            <a:pPr marL="0"/>
            <a:r>
              <a:rPr lang="de-DE" sz="4000" b="1" dirty="0">
                <a:solidFill>
                  <a:srgbClr val="1B4B82"/>
                </a:solidFill>
                <a:latin typeface="Outfit"/>
              </a:rPr>
              <a:t>Die Rechtsgrundlagen — im Wortlaut</a:t>
            </a:r>
          </a:p>
        </p:txBody>
      </p:sp>
      <p:sp>
        <p:nvSpPr>
          <p:cNvPr id="4" name="Inhalt"/>
          <p:cNvSpPr txBox="1"/>
          <p:nvPr/>
        </p:nvSpPr>
        <p:spPr>
          <a:xfrm>
            <a:off x="640000" y="2700000"/>
            <a:ext cx="10912000" cy="3458000"/>
          </a:xfrm>
          <a:prstGeom prst="rect">
            <a:avLst/>
          </a:prstGeom>
        </p:spPr>
        <p:txBody>
          <a:bodyPr wrap="square" rtlCol="0">
            <a:normAutofit/>
          </a:bodyPr>
          <a:lstStyle/>
          <a:p>
            <a:pPr marL="0"/>
            <a:r>
              <a:rPr lang="de-DE" sz="1600" b="0" dirty="0">
                <a:solidFill>
                  <a:srgbClr val="1E293B"/>
                </a:solidFill>
                <a:latin typeface="Outfit"/>
              </a:rPr>
              <a:t>Ziel: die Pflichten belegen, nicht behaupten · 10 Minuten</a:t>
            </a:r>
          </a:p>
        </p:txBody>
      </p:sp>
      <p:sp>
        <p:nvSpPr>
          <p:cNvPr id="5" name="Fusszeile"/>
          <p:cNvSpPr txBox="1"/>
          <p:nvPr/>
        </p:nvSpPr>
        <p:spPr>
          <a:xfrm>
            <a:off x="640000" y="6298000"/>
            <a:ext cx="10912000" cy="360000"/>
          </a:xfrm>
          <a:prstGeom prst="rect">
            <a:avLst/>
          </a:prstGeom>
        </p:spPr>
        <p:txBody>
          <a:bodyPr wrap="square" rtlCol="0">
            <a:normAutofit/>
          </a:bodyPr>
          <a:lstStyle/>
          <a:p>
            <a:pPr marL="0"/>
            <a:r>
              <a:rPr lang="de-DE" sz="1000" b="0" dirty="0">
                <a:solidFill>
                  <a:srgbClr val="64748B"/>
                </a:solidFill>
                <a:latin typeface="Outfit"/>
              </a:rPr>
              <a:t>ingenieurbüro rolf krause · Vom Blatt Papier zum Datensatz · Folie 9</a:t>
            </a:r>
          </a:p>
        </p:txBody>
      </p:sp>
    </p:spTree>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Ingenieurbuero">
  <a:themeElements>
    <a:clrScheme name="Haus">
      <a:dk1>
        <a:srgbClr val="1E293B"/>
      </a:dk1>
      <a:lt1>
        <a:srgbClr val="FFFFFF"/>
      </a:lt1>
      <a:dk2>
        <a:srgbClr val="0D3A5C"/>
      </a:dk2>
      <a:lt2>
        <a:srgbClr val="F5F7FA"/>
      </a:lt2>
      <a:accent1>
        <a:srgbClr val="1B4B82"/>
      </a:accent1>
      <a:accent2>
        <a:srgbClr val="00A0D2"/>
      </a:accent2>
      <a:accent3>
        <a:srgbClr val="00C5E5"/>
      </a:accent3>
      <a:accent4>
        <a:srgbClr val="00A651"/>
      </a:accent4>
      <a:accent5>
        <a:srgbClr val="FCB813"/>
      </a:accent5>
      <a:accent6>
        <a:srgbClr val="EE1C25"/>
      </a:accent6>
      <a:hlink>
        <a:srgbClr val="00A0D2"/>
      </a:hlink>
      <a:folHlink>
        <a:srgbClr val="64748B"/>
      </a:folHlink>
    </a:clrScheme>
    <a:fontScheme name="Outfit">
      <a:majorFont>
        <a:latin typeface="Outfit"/>
        <a:ea typeface=""/>
        <a:cs typeface=""/>
      </a:majorFont>
      <a:minorFont>
        <a:latin typeface="Outfit"/>
        <a:ea typeface=""/>
        <a:cs typeface=""/>
      </a:minorFont>
    </a:fontScheme>
    <a:fmtScheme name="Standar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Application>ingenieurbuero-rolf-krause</Application>
  <Slides>55</Slides>
  <Company>ingenieurbüro rolf krause</Company>
</Properties>
</file>

<file path=docProps/core.xml><?xml version="1.0" encoding="utf-8"?>
<cp:coreProperties xmlns:cp="http://schemas.openxmlformats.org/package/2006/metadata/core-properties" xmlns:dc="http://purl.org/dc/elements/1.1/" xmlns:dcterms="http://purl.org/dc/terms/" xmlns:xsi="http://www.w3.org/2001/XMLSchema-instance">
  <dc:title>Vom Blatt Papier zum Datensatz</dc:title>
  <dc:creator>Dipl.-Ing. Rolf Krause</dc:creator>
  <cp:lastModifiedBy>ingenieurbüro rolf krause</cp:lastModifiedBy>
  <dcterms:created xsi:type="dcterms:W3CDTF">2026-09-06T09:34:09.436Z</dcterms:created>
</cp:coreProperties>
</file>