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12192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Theme"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49" r:id="rId1"/>
  </p:sldLayoutId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01 Einstieg — warum dasselbe Haus zwei Ergebnisse hat</a:t>
            </a:r>
          </a:p>
        </p:txBody>
      </p:sp>
      <p:sp>
        <p:nvSpPr>
          <p:cNvPr id="3"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Zwei Fachleute rechnen dasselbe Gebäude nach derselben Norm und kommen auf verschiedene
 Werte. Das liegt fast nie an der Physik. Es liegt an Bezugsflächen, an der Reihenfolge der
 Rechenschritte, an der Rundung — und daran, dass zwei Ausgaben derselben Norm im Umlauf sind.</a:t>
            </a:r>
          </a:p>
          <a:p>
            <a:pPr marL="0"/>
            <a:r>
              <a:rPr lang="de-DE" sz="1600" b="0" dirty="0">
                <a:solidFill>
                  <a:srgbClr val="1E293B"/>
                </a:solidFill>
                <a:latin typeface="Outfit"/>
              </a:rPr>
              <a:t>Die These des Vortrags: Ein Nachweis ist nicht dadurch belastbar, dass am Ende eine
 plausible Zahl steht. Er ist es dadurch, dass zu jeder Größe gesagt werden kann, nach welcher
 Normstelle sie gerechnet wurde — oder dass sie eine deklarierte Eingangsgröße ist.</a:t>
            </a:r>
          </a:p>
          <a:p>
            <a:pPr marL="0"/>
            <a:r>
              <a:rPr lang="de-DE" sz="1600" b="0" dirty="0">
                <a:solidFill>
                  <a:srgbClr val="1E293B"/>
                </a:solidFill>
                <a:latin typeface="Outfit"/>
              </a:rPr>
              <a:t>„Ich zeige Ihnen heute keine Software. Ich zeige Ihnen ein Dutzend Stellen, an denen
 Nachweise auseinanderlaufen — und wie man an jeder einzelnen prüft, wer recht hat.“</a:t>
            </a:r>
          </a:p>
          <a:p>
            <a:pPr marL="0"/>
            <a:r>
              <a:rPr lang="de-DE" sz="1600" b="0" dirty="0">
                <a:solidFill>
                  <a:srgbClr val="1E293B"/>
                </a:solidFill>
                <a:latin typeface="Outfit"/>
              </a:rPr>
              <a:t>Die vier Zustände, die jede Größe haben kann</a:t>
            </a:r>
          </a:p>
          <a:p>
            <a:pPr marL="0"/>
            <a:r>
              <a:rPr lang="de-DE" sz="1600" b="0" dirty="0">
                <a:solidFill>
                  <a:srgbClr val="1E293B"/>
                </a:solidFill>
                <a:latin typeface="Outfit"/>
              </a:rPr>
              <a:t>Diese Einteilung trägt den ganzen Vortrag. Sie ist der Unterschied zwischen einer Rechnung
 und einem Nachweis:</a:t>
            </a:r>
          </a:p>
          <a:p>
            <a:pPr marL="0"/>
            <a:r>
              <a:rPr lang="de-DE" sz="1600" b="0" dirty="0">
                <a:solidFill>
                  <a:srgbClr val="1E293B"/>
                </a:solidFill>
                <a:latin typeface="Outfit"/>
              </a:rPr>
              <a:t>Nach Norm gerechnet und nachgewiesen — Rechenweg nach Norm, Übereinstimmung
 am Vergleichsdokument belegt.</a:t>
            </a:r>
          </a:p>
          <a:p>
            <a:pPr marL="0"/>
            <a:r>
              <a:rPr lang="de-DE" sz="1600" b="0" dirty="0">
                <a:solidFill>
                  <a:srgbClr val="1E293B"/>
                </a:solidFill>
                <a:latin typeface="Outfit"/>
              </a:rPr>
              <a:t>Vereinfacht, Fehler beziffert — Näherung statt Normgleichung, mit
 gemessener Abweichung ausgewiesen.</a:t>
            </a:r>
          </a:p>
          <a:p>
            <a:pPr marL="0"/>
            <a:r>
              <a:rPr lang="de-DE" sz="1600" b="0" dirty="0">
                <a:solidFill>
                  <a:srgbClr val="1E293B"/>
                </a:solidFill>
                <a:latin typeface="Outfit"/>
              </a:rPr>
              <a:t>Eingangsgröße — wird nicht gerechnet, sondern deklariert übergeben.</a:t>
            </a:r>
          </a:p>
          <a:p>
            <a:pPr marL="0"/>
            <a:r>
              <a:rPr lang="de-DE" sz="1600" b="0" dirty="0">
                <a:solidFill>
                  <a:srgbClr val="1E293B"/>
                </a:solidFill>
                <a:latin typeface="Outfit"/>
              </a:rPr>
              <a:t>Nicht rechenbar — Verfahren bekannt, Datengrundlage fehlt. Wird benannt,
 nicht geschätzt.</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Was eine Zahl im Nachweis belastbar macht · Folie 1</a:t>
            </a:r>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02 Normstand und Rechtsstand — zwei Dinge, eine Verwechslung</a:t>
            </a:r>
          </a:p>
        </p:txBody>
      </p:sp>
      <p:sp>
        <p:nvSpPr>
          <p:cNvPr id="3"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Normstand</a:t>
            </a:r>
          </a:p>
          <a:p>
            <a:pPr marL="0"/>
            <a:r>
              <a:rPr lang="de-DE" sz="1600" b="0" dirty="0">
                <a:solidFill>
                  <a:srgbClr val="1E293B"/>
                </a:solidFill>
                <a:latin typeface="Outfit"/>
              </a:rPr>
              <a:t>Rechtsstand</a:t>
            </a:r>
          </a:p>
          <a:p>
            <a:pPr marL="0"/>
            <a:r>
              <a:rPr lang="de-DE" sz="1600" b="0" dirty="0">
                <a:solidFill>
                  <a:srgbClr val="1E293B"/>
                </a:solidFill>
                <a:latin typeface="Outfit"/>
              </a:rPr>
              <a:t>Was er steuert</a:t>
            </a:r>
          </a:p>
          <a:p>
            <a:pPr marL="0"/>
            <a:r>
              <a:rPr lang="de-DE" sz="1600" b="0" dirty="0">
                <a:solidFill>
                  <a:srgbClr val="1E293B"/>
                </a:solidFill>
                <a:latin typeface="Outfit"/>
              </a:rPr>
              <a:t>Rechengleichungen, Tabellenwerte, Randbedingungen</a:t>
            </a:r>
          </a:p>
          <a:p>
            <a:pPr marL="0"/>
            <a:r>
              <a:rPr lang="de-DE" sz="1600" b="0" dirty="0">
                <a:solidFill>
                  <a:srgbClr val="1E293B"/>
                </a:solidFill>
                <a:latin typeface="Outfit"/>
              </a:rPr>
              <a:t>Primärenergie- und CO₂-Faktoren, Referenzgebäude, Effizienzklassen</a:t>
            </a:r>
          </a:p>
          <a:p>
            <a:pPr marL="0"/>
            <a:r>
              <a:rPr lang="de-DE" sz="1600" b="0" dirty="0">
                <a:solidFill>
                  <a:srgbClr val="1E293B"/>
                </a:solidFill>
                <a:latin typeface="Outfit"/>
              </a:rPr>
              <a:t>Woher</a:t>
            </a:r>
          </a:p>
          <a:p>
            <a:pPr marL="0"/>
            <a:r>
              <a:rPr lang="de-DE" sz="1600" b="0" dirty="0">
                <a:solidFill>
                  <a:srgbClr val="1E293B"/>
                </a:solidFill>
                <a:latin typeface="Outfit"/>
              </a:rPr>
              <a:t>DIN V 18599:2018-09</a:t>
            </a:r>
          </a:p>
          <a:p>
            <a:pPr marL="0"/>
            <a:r>
              <a:rPr lang="de-DE" sz="1600" b="0" dirty="0">
                <a:solidFill>
                  <a:srgbClr val="1E293B"/>
                </a:solidFill>
                <a:latin typeface="Outfit"/>
              </a:rPr>
              <a:t>GModG, § 86 mit Anlagen 1, 2, 4, 9, 10a</a:t>
            </a:r>
          </a:p>
          <a:p>
            <a:pPr marL="0"/>
            <a:r>
              <a:rPr lang="de-DE" sz="1600" b="0" dirty="0">
                <a:solidFill>
                  <a:srgbClr val="1E293B"/>
                </a:solidFill>
                <a:latin typeface="Outfit"/>
              </a:rPr>
              <a:t>Verbindlich</a:t>
            </a:r>
          </a:p>
          <a:p>
            <a:pPr marL="0"/>
            <a:r>
              <a:rPr lang="de-DE" sz="1600" b="0" dirty="0">
                <a:solidFill>
                  <a:srgbClr val="1E293B"/>
                </a:solidFill>
                <a:latin typeface="Outfit"/>
              </a:rPr>
              <a:t>2018-09 — das Gesetz nimmt diese Ausgabe in Bezug</a:t>
            </a:r>
          </a:p>
          <a:p>
            <a:pPr marL="0"/>
            <a:r>
              <a:rPr lang="de-DE" sz="1600" b="0" dirty="0">
                <a:solidFill>
                  <a:srgbClr val="1E293B"/>
                </a:solidFill>
                <a:latin typeface="Outfit"/>
              </a:rPr>
              <a:t>der zum Ausstellungszeitpunkt geltende Stand</a:t>
            </a:r>
          </a:p>
          <a:p>
            <a:pPr marL="0"/>
            <a:r>
              <a:rPr lang="de-DE" sz="1600" b="0" dirty="0">
                <a:solidFill>
                  <a:srgbClr val="1E293B"/>
                </a:solidFill>
                <a:latin typeface="Outfit"/>
              </a:rPr>
              <a:t>Der Grundsatz, der daraus folgt: Ein Nachweis darf keine Tabellenwerte zweier Ausgaben
 mischen. Entweder vollständig 2018-09 oder vollständig 2025-10 — nichts dazwischen. Der
 gerechnete Stand gehört in den Ausdruck.</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Was eine Zahl im Nachweis belastbar macht · Folie 2</a:t>
            </a: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03 Teil 2 — der Heizwärmebedarf und seine vier Fallen</a:t>
            </a:r>
          </a:p>
        </p:txBody>
      </p:sp>
      <p:sp>
        <p:nvSpPr>
          <p:cNvPr id="3"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Aus Hülle, Lüftung, Klima und Nutzung entsteht der Heizwärmebedarf. Zwölf Berechnungen
 stecken darin; die vier folgenden Stellen erklären die meisten Abweichungen im Alltag.</a:t>
            </a:r>
          </a:p>
          <a:p>
            <a:pPr marL="0"/>
            <a:r>
              <a:rPr lang="de-DE" sz="1600" b="0" dirty="0">
                <a:solidFill>
                  <a:srgbClr val="1E293B"/>
                </a:solidFill>
                <a:latin typeface="Outfit"/>
              </a:rPr>
              <a:t>Stolperfalle</a:t>
            </a:r>
          </a:p>
          <a:p>
            <a:pPr marL="0"/>
            <a:r>
              <a:rPr lang="de-DE" sz="1600" b="0" dirty="0">
                <a:solidFill>
                  <a:srgbClr val="1E293B"/>
                </a:solidFill>
                <a:latin typeface="Outfit"/>
              </a:rPr>
              <a:t>Was richtig ist</a:t>
            </a:r>
          </a:p>
          <a:p>
            <a:pPr marL="0"/>
            <a:r>
              <a:rPr lang="de-DE" sz="1600" b="0" dirty="0">
                <a:solidFill>
                  <a:srgbClr val="1E293B"/>
                </a:solidFill>
                <a:latin typeface="Outfit"/>
              </a:rPr>
              <a:t>Wirkung</a:t>
            </a:r>
          </a:p>
          <a:p>
            <a:pPr marL="0"/>
            <a:r>
              <a:rPr lang="de-DE" sz="1600" b="0" dirty="0">
                <a:solidFill>
                  <a:srgbClr val="1E293B"/>
                </a:solidFill>
                <a:latin typeface="Outfit"/>
              </a:rPr>
              <a:t>Wärmebrücken-Zuschlag</a:t>
            </a:r>
          </a:p>
          <a:p>
            <a:pPr marL="0"/>
            <a:r>
              <a:rPr lang="de-DE" sz="1600" b="0" dirty="0">
                <a:solidFill>
                  <a:srgbClr val="1E293B"/>
                </a:solidFill>
                <a:latin typeface="Outfit"/>
              </a:rPr>
              <a:t>H′ T ohne F x , H T,eff mit F x</a:t>
            </a:r>
          </a:p>
          <a:p>
            <a:pPr marL="0"/>
            <a:r>
              <a:rPr lang="de-DE" sz="1600" b="0" dirty="0">
                <a:solidFill>
                  <a:srgbClr val="1E293B"/>
                </a:solidFill>
                <a:latin typeface="Outfit"/>
              </a:rPr>
              <a:t>zwei verschiedene Werte am selben Gebäude — beide richtig, für verschiedene Zwecke</a:t>
            </a:r>
          </a:p>
          <a:p>
            <a:pPr marL="0"/>
            <a:r>
              <a:rPr lang="de-DE" sz="1600" b="0" dirty="0">
                <a:solidFill>
                  <a:srgbClr val="1E293B"/>
                </a:solidFill>
                <a:latin typeface="Outfit"/>
              </a:rPr>
              <a:t>Wärmerückgewinnung</a:t>
            </a:r>
          </a:p>
          <a:p>
            <a:pPr marL="0"/>
            <a:r>
              <a:rPr lang="de-DE" sz="1600" b="0" dirty="0">
                <a:solidFill>
                  <a:srgbClr val="1E293B"/>
                </a:solidFill>
                <a:latin typeface="Outfit"/>
              </a:rPr>
              <a:t>η t nicht in H V einrechnen, sondern über die Zulufttemperatur</a:t>
            </a:r>
          </a:p>
          <a:p>
            <a:pPr marL="0"/>
            <a:r>
              <a:rPr lang="de-DE" sz="1600" b="0" dirty="0">
                <a:solidFill>
                  <a:srgbClr val="1E293B"/>
                </a:solidFill>
                <a:latin typeface="Outfit"/>
              </a:rPr>
              <a:t>sonst wird die Rückgewinnung doppelt oder gar nicht wirksam</a:t>
            </a:r>
          </a:p>
          <a:p>
            <a:pPr marL="0"/>
            <a:r>
              <a:rPr lang="de-DE" sz="1600" b="0" dirty="0">
                <a:solidFill>
                  <a:srgbClr val="1E293B"/>
                </a:solidFill>
                <a:latin typeface="Outfit"/>
              </a:rPr>
              <a:t>Speicherfähigkeit C wirk</a:t>
            </a:r>
          </a:p>
          <a:p>
            <a:pPr marL="0"/>
            <a:r>
              <a:rPr lang="de-DE" sz="1600" b="0" dirty="0">
                <a:solidFill>
                  <a:srgbClr val="1E293B"/>
                </a:solidFill>
                <a:latin typeface="Outfit"/>
              </a:rPr>
              <a:t>auf die Nettogrundfläche, nicht auf A N</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Was eine Zahl im Nachweis belastbar macht · Folie 3</a:t>
            </a: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04 Teil 5 und Teil 6 — Heizsysteme und Wohnungslüftung</a:t>
            </a:r>
          </a:p>
        </p:txBody>
      </p:sp>
      <p:sp>
        <p:nvSpPr>
          <p:cNvPr id="3"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Wo die Ausgaben 2011-12 und 2018-09 auseinandergehen</a:t>
            </a:r>
          </a:p>
          <a:p>
            <a:pPr marL="0"/>
            <a:r>
              <a:rPr lang="de-DE" sz="1600" b="0" dirty="0">
                <a:solidFill>
                  <a:srgbClr val="1E293B"/>
                </a:solidFill>
                <a:latin typeface="Outfit"/>
              </a:rPr>
              <a:t>Stelle</a:t>
            </a:r>
          </a:p>
          <a:p>
            <a:pPr marL="0"/>
            <a:r>
              <a:rPr lang="de-DE" sz="1600" b="0" dirty="0">
                <a:solidFill>
                  <a:srgbClr val="1E293B"/>
                </a:solidFill>
                <a:latin typeface="Outfit"/>
              </a:rPr>
              <a:t>2011-12</a:t>
            </a:r>
          </a:p>
          <a:p>
            <a:pPr marL="0"/>
            <a:r>
              <a:rPr lang="de-DE" sz="1600" b="0" dirty="0">
                <a:solidFill>
                  <a:srgbClr val="1E293B"/>
                </a:solidFill>
                <a:latin typeface="Outfit"/>
              </a:rPr>
              <a:t>2018-09</a:t>
            </a:r>
          </a:p>
          <a:p>
            <a:pPr marL="0"/>
            <a:r>
              <a:rPr lang="de-DE" sz="1600" b="0" dirty="0">
                <a:solidFill>
                  <a:srgbClr val="1E293B"/>
                </a:solidFill>
                <a:latin typeface="Outfit"/>
              </a:rPr>
              <a:t>Bezugsdifferenz der Übergabe</a:t>
            </a:r>
          </a:p>
          <a:p>
            <a:pPr marL="0"/>
            <a:r>
              <a:rPr lang="de-DE" sz="1600" b="0" dirty="0">
                <a:solidFill>
                  <a:srgbClr val="1E293B"/>
                </a:solidFill>
                <a:latin typeface="Outfit"/>
              </a:rPr>
              <a:t>konstant 20 K</a:t>
            </a:r>
          </a:p>
          <a:p>
            <a:pPr marL="0"/>
            <a:r>
              <a:rPr lang="de-DE" sz="1600" b="0" dirty="0">
                <a:solidFill>
                  <a:srgbClr val="1E293B"/>
                </a:solidFill>
                <a:latin typeface="Outfit"/>
              </a:rPr>
              <a:t>monatlich</a:t>
            </a:r>
          </a:p>
          <a:p>
            <a:pPr marL="0"/>
            <a:r>
              <a:rPr lang="de-DE" sz="1600" b="0" dirty="0">
                <a:solidFill>
                  <a:srgbClr val="1E293B"/>
                </a:solidFill>
                <a:latin typeface="Outfit"/>
              </a:rPr>
              <a:t>Aufwandszahl Heizungspumpe</a:t>
            </a:r>
          </a:p>
          <a:p>
            <a:pPr marL="0"/>
            <a:r>
              <a:rPr lang="de-DE" sz="1600" b="0" dirty="0">
                <a:solidFill>
                  <a:srgbClr val="1E293B"/>
                </a:solidFill>
                <a:latin typeface="Outfit"/>
              </a:rPr>
              <a:t>C p2 /C p1 ≈ 1,96</a:t>
            </a:r>
          </a:p>
          <a:p>
            <a:pPr marL="0"/>
            <a:r>
              <a:rPr lang="de-DE" sz="1600" b="0" dirty="0">
                <a:solidFill>
                  <a:srgbClr val="1E293B"/>
                </a:solidFill>
                <a:latin typeface="Outfit"/>
              </a:rPr>
              <a:t>Tabelle 28 neu gefasst</a:t>
            </a:r>
          </a:p>
          <a:p>
            <a:pPr marL="0"/>
            <a:r>
              <a:rPr lang="de-DE" sz="1600" b="0" dirty="0">
                <a:solidFill>
                  <a:srgbClr val="1E293B"/>
                </a:solidFill>
                <a:latin typeface="Outfit"/>
              </a:rPr>
              <a:t>Kesselbewertung</a:t>
            </a:r>
          </a:p>
          <a:p>
            <a:pPr marL="0"/>
            <a:r>
              <a:rPr lang="de-DE" sz="1600" b="0" dirty="0">
                <a:solidFill>
                  <a:srgbClr val="1E293B"/>
                </a:solidFill>
                <a:latin typeface="Outfit"/>
              </a:rPr>
              <a:t>Aufwandszahlen</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Was eine Zahl im Nachweis belastbar macht · Folie 4</a:t>
            </a: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05 Teil 8 — Trinkwarmwasser, die Kette mit der Reihenfolge</a:t>
            </a:r>
          </a:p>
        </p:txBody>
      </p:sp>
      <p:sp>
        <p:nvSpPr>
          <p:cNvPr id="3"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Fünf Schritte, und der vierte muss vor dem fünften kommen:</a:t>
            </a:r>
          </a:p>
          <a:p>
            <a:pPr marL="0"/>
            <a:r>
              <a:rPr lang="de-DE" sz="1600" b="0" dirty="0">
                <a:solidFill>
                  <a:srgbClr val="1E293B"/>
                </a:solidFill>
                <a:latin typeface="Outfit"/>
              </a:rPr>
              <a:t>Nutzenergie Q w,b</a:t>
            </a:r>
          </a:p>
          <a:p>
            <a:pPr marL="0"/>
            <a:r>
              <a:rPr lang="de-DE" sz="1600" b="0" dirty="0">
                <a:solidFill>
                  <a:srgbClr val="1E293B"/>
                </a:solidFill>
                <a:latin typeface="Outfit"/>
              </a:rPr>
              <a:t>Rohrnetz Q w,d</a:t>
            </a:r>
          </a:p>
          <a:p>
            <a:pPr marL="0"/>
            <a:r>
              <a:rPr lang="de-DE" sz="1600" b="0" dirty="0">
                <a:solidFill>
                  <a:srgbClr val="1E293B"/>
                </a:solidFill>
                <a:latin typeface="Outfit"/>
              </a:rPr>
              <a:t>Speicher Q w,s</a:t>
            </a:r>
          </a:p>
          <a:p>
            <a:pPr marL="0"/>
            <a:r>
              <a:rPr lang="de-DE" sz="1600" b="0" dirty="0">
                <a:solidFill>
                  <a:srgbClr val="1E293B"/>
                </a:solidFill>
                <a:latin typeface="Outfit"/>
              </a:rPr>
              <a:t>Solarertrag abziehen</a:t>
            </a:r>
          </a:p>
          <a:p>
            <a:pPr marL="0"/>
            <a:r>
              <a:rPr lang="de-DE" sz="1600" b="0" dirty="0">
                <a:solidFill>
                  <a:srgbClr val="1E293B"/>
                </a:solidFill>
                <a:latin typeface="Outfit"/>
              </a:rPr>
              <a:t>Erzeuger, dann Primärenergie</a:t>
            </a:r>
          </a:p>
          <a:p>
            <a:pPr marL="0"/>
            <a:r>
              <a:rPr lang="de-DE" sz="1600" b="0" dirty="0">
                <a:solidFill>
                  <a:srgbClr val="1E293B"/>
                </a:solidFill>
                <a:latin typeface="Outfit"/>
              </a:rPr>
              <a:t>Der Fehler, der zweistellig kostet: Wird der Solarertrag erst nach dem Erzeuger
 abgezogen, liegen End- und Primärenergie zweistellig daneben — rund 22 % auf Q w,f .</a:t>
            </a:r>
          </a:p>
          <a:p>
            <a:pPr marL="0"/>
            <a:r>
              <a:rPr lang="de-DE" sz="1600" b="0" dirty="0">
                <a:solidFill>
                  <a:srgbClr val="1E293B"/>
                </a:solidFill>
                <a:latin typeface="Outfit"/>
              </a:rPr>
              <a:t>Drei Merksätze zum Trinkwarmwasser</a:t>
            </a:r>
          </a:p>
          <a:p>
            <a:pPr marL="0"/>
            <a:r>
              <a:rPr lang="de-DE" sz="1600" b="0" dirty="0">
                <a:solidFill>
                  <a:srgbClr val="1E293B"/>
                </a:solidFill>
                <a:latin typeface="Outfit"/>
              </a:rPr>
              <a:t>Kennwert und Bezugsfläche gehören zusammen: 12,5 kWh/(m²·a) auf A N 
 oder 11,0 beziehungsweise 15,0 auf A NGF — niemals gemischt.</a:t>
            </a:r>
          </a:p>
          <a:p>
            <a:pPr marL="0"/>
            <a:r>
              <a:rPr lang="de-DE" sz="1600" b="0" dirty="0">
                <a:solidFill>
                  <a:srgbClr val="1E293B"/>
                </a:solidFill>
                <a:latin typeface="Outfit"/>
              </a:rPr>
              <a:t>Die Zirkulation trennt in Pumpenbetrieb und Stillstand, im Stillstand mit halber
 Leitungslänge und θ w,av = 25 °C.</a:t>
            </a:r>
          </a:p>
          <a:p>
            <a:pPr marL="0"/>
            <a:r>
              <a:rPr lang="de-DE" sz="1600" b="0" dirty="0">
                <a:solidFill>
                  <a:srgbClr val="1E293B"/>
                </a:solidFill>
                <a:latin typeface="Outfit"/>
              </a:rPr>
              <a:t>Endenergie auf Brennwert, Primärenergiefaktor auf Heizwert — vorher durch f Hs/Hi 
 teilen.</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Was eine Zahl im Nachweis belastbar macht · Folie 5</a:t>
            </a: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06 Das Referenzgebäude</a:t>
            </a:r>
          </a:p>
        </p:txBody>
      </p:sp>
      <p:sp>
        <p:nvSpPr>
          <p:cNvPr id="3"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Das Referenzgebäude übernimmt die Geometrie des zu bewertenden Gebäudes; U-Werte und
 Anlagentechnik sind vorgegeben (GModG Anlage 1). Daraus folgt der Verhältniswert
 Q P /Q P,Ref , aus dem sich die Effizienzklasse ergibt.</a:t>
            </a:r>
          </a:p>
          <a:p>
            <a:pPr marL="0"/>
            <a:r>
              <a:rPr lang="de-DE" sz="1600" b="0" dirty="0">
                <a:solidFill>
                  <a:srgbClr val="1E293B"/>
                </a:solidFill>
                <a:latin typeface="Outfit"/>
              </a:rPr>
              <a:t>Die Stelle, an der es kippt: Eine Vereinfachung, die nur auf einer Seite der
 Bilanz angewandt wird, verschiebt das Ergebnis, ohne dass sich die Physik ändert. Wer im
 Ist-Gebäude vereinfacht und im Referenzgebäude nach Norm rechnet, verändert die Klasse.</a:t>
            </a:r>
          </a:p>
          <a:p>
            <a:pPr marL="0"/>
            <a:r>
              <a:rPr lang="de-DE" sz="1600" b="0" dirty="0">
                <a:solidFill>
                  <a:srgbClr val="1E293B"/>
                </a:solidFill>
                <a:latin typeface="Outfit"/>
              </a:rPr>
              <a:t>Zwei Details, die regelmäßig übersehen werden: Die Abluftanlage im Referenzgebäude wirkt
 doppelt — über n 50 = 1,0 h⁻¹ und über n nutz = 0,55 h⁻¹. Und für das
 GModG-Referenzgebäude gilt unverändert ein Wärmebrückenzuschlag von 0,10 W/(m²K).</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Was eine Zahl im Nachweis belastbar macht · Folie 6</a:t>
            </a: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07 Validierung — wogegen man prüft</a:t>
            </a:r>
          </a:p>
        </p:txBody>
      </p:sp>
      <p:sp>
        <p:nvSpPr>
          <p:cNvPr id="3"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Maßstab sind die veröffentlichten Vergleichsberechnungen der 18599 Gütegemeinschaft
 e. V. für den Wohnbau — nicht die Ergebnisse einer anderen Software. Geprüft werden
 beide Prüfgebäude: Einfamilienhaus 3.2.1 bis 3.2.15, Mehrfamilienhaus 3.4.1 bis 3.4.15, dazu
 die Nachtragsfälle zur Auslegungs…</a:t>
            </a:r>
          </a:p>
          <a:p>
            <a:pPr marL="0"/>
            <a:r>
              <a:rPr lang="de-DE" sz="1600" b="0" dirty="0">
                <a:solidFill>
                  <a:srgbClr val="1E293B"/>
                </a:solidFill>
                <a:latin typeface="Outfit"/>
              </a:rPr>
              <a:t>Nachgemessen am 6. September 2026. Von den 34
 Fällen sind 24 nur teilweise geprüft — die nicht geprüften Größen stehen einzeln im
 Prüfbericht.</a:t>
            </a:r>
          </a:p>
          <a:p>
            <a:pPr marL="0"/>
            <a:r>
              <a:rPr lang="de-DE" sz="1600" b="0" dirty="0">
                <a:solidFill>
                  <a:srgbClr val="1E293B"/>
                </a:solidFill>
                <a:latin typeface="Outfit"/>
              </a:rPr>
              <a:t>Drei Prüfgrundsätze</a:t>
            </a:r>
          </a:p>
          <a:p>
            <a:pPr marL="0"/>
            <a:r>
              <a:rPr lang="de-DE" sz="1600" b="0" dirty="0">
                <a:solidFill>
                  <a:srgbClr val="1E293B"/>
                </a:solidFill>
                <a:latin typeface="Outfit"/>
              </a:rPr>
              <a:t>Kein Sollwert wird als Eingang zurückgeführt. Nicht rechenbare Größen
 werden als Eingang deklariert und aus der Zählung genommen — sonst prüft man sich selbst.</a:t>
            </a:r>
          </a:p>
          <a:p>
            <a:pPr marL="0"/>
            <a:r>
              <a:rPr lang="de-DE" sz="1600" b="0" dirty="0">
                <a:solidFill>
                  <a:srgbClr val="1E293B"/>
                </a:solidFill>
                <a:latin typeface="Outfit"/>
              </a:rPr>
              <a:t>Offene Punkte werden getrennt ausgewiesen und nie grün gezählt.</a:t>
            </a:r>
          </a:p>
          <a:p>
            <a:pPr marL="0"/>
            <a:r>
              <a:rPr lang="de-DE" sz="1600" b="0" dirty="0">
                <a:solidFill>
                  <a:srgbClr val="1E293B"/>
                </a:solidFill>
                <a:latin typeface="Outfit"/>
              </a:rPr>
              <a:t>Wo kein Sollwert taugt, wird eine physikalische Größe geprüft — etwa der
 Jahresnutzungsgrad oder der solare Deckungsanteil.</a:t>
            </a:r>
          </a:p>
          <a:p>
            <a:pPr marL="0"/>
            <a:r>
              <a:rPr lang="de-DE" sz="1600" b="0" dirty="0">
                <a:solidFill>
                  <a:srgbClr val="1E293B"/>
                </a:solidFill>
                <a:latin typeface="Outfit"/>
              </a:rPr>
              <a:t>Sagen Sie ausdrücklich, was diese Zahlen nicht bedeuten: Sie sind keine
 Normkonformitätserklärung und keine Zertifizierung. Sie belegen die Übereinstimmung mit einem
 veröffentlichten Vergleichsdokument, Einzelgröße für Einzelgröße — mehr, aber eben auch nicht
 mehr als das. Und 223 offene Punkt…</a:t>
            </a:r>
          </a:p>
          <a:p>
            <a:pPr marL="0"/>
            <a:r>
              <a:rPr lang="de-DE" sz="1600" b="0" dirty="0">
                <a:solidFill>
                  <a:srgbClr val="1E293B"/>
                </a:solidFill>
                <a:latin typeface="Outfit"/>
              </a:rPr>
              <a:t>„Eine Software, die Ihnen sagt, sie rechne normkonform, sagt Ihnen nichts. Fragen Sie:
 gegen welches Dokument geprüft, wie viele Einzelgrößen, wie viele offen — und darf ich die
 Liste sehen?“</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Was eine Zahl im Nachweis belastbar macht · Folie 7</a:t>
            </a: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08 Ausblick — DIN TS 18599:2025-10</a:t>
            </a:r>
          </a:p>
        </p:txBody>
      </p:sp>
      <p:sp>
        <p:nvSpPr>
          <p:cNvPr id="3"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Nach Sichtung der Teile 2, 4, 5, 8 und 10 betreffen die Änderungen im Wohnbau praktisch nur
 Teil 2 . Nutzungsprofile, Trinkwarmwasser-Kennwerte und Klimadaten sind
 identisch, die Anlagentechnik ist unverändert.</a:t>
            </a:r>
          </a:p>
          <a:p>
            <a:pPr marL="0"/>
            <a:r>
              <a:rPr lang="de-DE" sz="1600" b="0" dirty="0">
                <a:solidFill>
                  <a:srgbClr val="1E293B"/>
                </a:solidFill>
                <a:latin typeface="Outfit"/>
              </a:rPr>
              <a:t>Änderung</a:t>
            </a:r>
          </a:p>
          <a:p>
            <a:pPr marL="0"/>
            <a:r>
              <a:rPr lang="de-DE" sz="1600" b="0" dirty="0">
                <a:solidFill>
                  <a:srgbClr val="1E293B"/>
                </a:solidFill>
                <a:latin typeface="Outfit"/>
              </a:rPr>
              <a:t>Normstelle</a:t>
            </a:r>
          </a:p>
          <a:p>
            <a:pPr marL="0"/>
            <a:r>
              <a:rPr lang="de-DE" sz="1600" b="0" dirty="0">
                <a:solidFill>
                  <a:srgbClr val="1E293B"/>
                </a:solidFill>
                <a:latin typeface="Outfit"/>
              </a:rPr>
              <a:t>Wirkung</a:t>
            </a:r>
          </a:p>
          <a:p>
            <a:pPr marL="0"/>
            <a:r>
              <a:rPr lang="de-DE" sz="1600" b="0" dirty="0">
                <a:solidFill>
                  <a:srgbClr val="1E293B"/>
                </a:solidFill>
                <a:latin typeface="Outfit"/>
              </a:rPr>
              <a:t>Saisonale Fensterlüftung</a:t>
            </a:r>
          </a:p>
          <a:p>
            <a:pPr marL="0"/>
            <a:r>
              <a:rPr lang="de-DE" sz="1600" b="0" dirty="0">
                <a:solidFill>
                  <a:srgbClr val="1E293B"/>
                </a:solidFill>
                <a:latin typeface="Outfit"/>
              </a:rPr>
              <a:t>6.3.2, Gl. 76–78</a:t>
            </a:r>
          </a:p>
          <a:p>
            <a:pPr marL="0"/>
            <a:r>
              <a:rPr lang="de-DE" sz="1600" b="0" dirty="0">
                <a:solidFill>
                  <a:srgbClr val="1E293B"/>
                </a:solidFill>
                <a:latin typeface="Outfit"/>
              </a:rPr>
              <a:t>f win,seasonal = 0,04 · θ e + 0,8 — wirkt auf Lüftungssenken und -quellen, nicht auf die Zeitkonstante</a:t>
            </a:r>
          </a:p>
          <a:p>
            <a:pPr marL="0"/>
            <a:r>
              <a:rPr lang="de-DE" sz="1600" b="0" dirty="0">
                <a:solidFill>
                  <a:srgbClr val="1E293B"/>
                </a:solidFill>
                <a:latin typeface="Outfit"/>
              </a:rPr>
              <a:t>η-Begrenzung im Ausnutzungsgrad</a:t>
            </a:r>
          </a:p>
          <a:p>
            <a:pPr marL="0"/>
            <a:r>
              <a:rPr lang="de-DE" sz="1600" b="0" dirty="0">
                <a:solidFill>
                  <a:srgbClr val="1E293B"/>
                </a:solidFill>
                <a:latin typeface="Outfit"/>
              </a:rPr>
              <a:t>6.7.4</a:t>
            </a:r>
          </a:p>
          <a:p>
            <a:pPr marL="0"/>
            <a:r>
              <a:rPr lang="de-DE" sz="1600" b="0" dirty="0">
                <a:solidFill>
                  <a:srgbClr val="1E293B"/>
                </a:solidFill>
                <a:latin typeface="Outfit"/>
              </a:rPr>
              <a:t>wenn (1 − η · γ) &lt; 0,01 → Monatsbedarf null statt instabilem Restbetrag; betrifft die Übergangsmonate</a:t>
            </a:r>
          </a:p>
          <a:p>
            <a:pPr marL="0"/>
            <a:r>
              <a:rPr lang="de-DE" sz="1600" b="0" dirty="0">
                <a:solidFill>
                  <a:srgbClr val="1E293B"/>
                </a:solidFill>
                <a:latin typeface="Outfit"/>
              </a:rPr>
              <a:t>Neue Wärmebrücken-Pauschale</a:t>
            </a:r>
          </a:p>
          <a:p>
            <a:pPr marL="0"/>
            <a:r>
              <a:rPr lang="de-DE" sz="1600" b="0" dirty="0">
                <a:solidFill>
                  <a:srgbClr val="1E293B"/>
                </a:solidFill>
                <a:latin typeface="Outfit"/>
              </a:rPr>
              <a:t>6.2.5</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Was eine Zahl im Nachweis belastbar macht · Folie 8</a:t>
            </a: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09 Was den Nachweis belastbar macht</a:t>
            </a:r>
          </a:p>
        </p:txBody>
      </p:sp>
      <p:sp>
        <p:nvSpPr>
          <p:cNvPr id="3"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Normstand und Rechtsstand sind eindeutig benannt und stehen im Ausdruck.</a:t>
            </a:r>
          </a:p>
          <a:p>
            <a:pPr marL="0"/>
            <a:r>
              <a:rPr lang="de-DE" sz="1600" b="0" dirty="0">
                <a:solidFill>
                  <a:srgbClr val="1E293B"/>
                </a:solidFill>
                <a:latin typeface="Outfit"/>
              </a:rPr>
              <a:t>Jede Größe ist entweder nach Norm gerechnet oder als Eingang deklariert — nichts dazwischen.</a:t>
            </a:r>
          </a:p>
          <a:p>
            <a:pPr marL="0"/>
            <a:r>
              <a:rPr lang="de-DE" sz="1600" b="0" dirty="0">
                <a:solidFill>
                  <a:srgbClr val="1E293B"/>
                </a:solidFill>
                <a:latin typeface="Outfit"/>
              </a:rPr>
              <a:t>Jede Vereinfachung ist mit ihrem Fehler beziffert und getrennt ausgewiesen.</a:t>
            </a:r>
          </a:p>
          <a:p>
            <a:pPr marL="0"/>
            <a:r>
              <a:rPr lang="de-DE" sz="1600" b="0" dirty="0">
                <a:solidFill>
                  <a:srgbClr val="1E293B"/>
                </a:solidFill>
                <a:latin typeface="Outfit"/>
              </a:rPr>
              <a:t>Nachgewiesen am veröffentlichten Vergleichsdokument, Einzelgröße für Einzelgröße.</a:t>
            </a:r>
          </a:p>
          <a:p>
            <a:pPr marL="0"/>
            <a:r>
              <a:rPr lang="de-DE" sz="1600" b="0" dirty="0">
                <a:solidFill>
                  <a:srgbClr val="1E293B"/>
                </a:solidFill>
                <a:latin typeface="Outfit"/>
              </a:rPr>
              <a:t>Fragen, die kommen werden</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Was eine Zahl im Nachweis belastbar macht · Folie 9</a:t>
            </a: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Ingenieurbuero">
  <a:themeElements>
    <a:clrScheme name="Haus">
      <a:dk1>
        <a:srgbClr val="1E293B"/>
      </a:dk1>
      <a:lt1>
        <a:srgbClr val="FFFFFF"/>
      </a:lt1>
      <a:dk2>
        <a:srgbClr val="0D3A5C"/>
      </a:dk2>
      <a:lt2>
        <a:srgbClr val="F5F7FA"/>
      </a:lt2>
      <a:accent1>
        <a:srgbClr val="1B4B82"/>
      </a:accent1>
      <a:accent2>
        <a:srgbClr val="00A0D2"/>
      </a:accent2>
      <a:accent3>
        <a:srgbClr val="00C5E5"/>
      </a:accent3>
      <a:accent4>
        <a:srgbClr val="00A651"/>
      </a:accent4>
      <a:accent5>
        <a:srgbClr val="FCB813"/>
      </a:accent5>
      <a:accent6>
        <a:srgbClr val="EE1C25"/>
      </a:accent6>
      <a:hlink>
        <a:srgbClr val="00A0D2"/>
      </a:hlink>
      <a:folHlink>
        <a:srgbClr val="64748B"/>
      </a:folHlink>
    </a:clrScheme>
    <a:fontScheme name="Outfit">
      <a:majorFont>
        <a:latin typeface="Outfit"/>
        <a:ea typeface=""/>
        <a:cs typeface=""/>
      </a:majorFont>
      <a:minorFont>
        <a:latin typeface="Outfit"/>
        <a:ea typeface=""/>
        <a:cs typeface=""/>
      </a:minorFont>
    </a:fontScheme>
    <a:fmtScheme name="Standar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Application>ingenieurbuero-rolf-krause</Application>
  <Slides>9</Slides>
  <Company>ingenieurbüro rolf krause</Company>
</Properties>
</file>

<file path=docProps/core.xml><?xml version="1.0" encoding="utf-8"?>
<cp:coreProperties xmlns:cp="http://schemas.openxmlformats.org/package/2006/metadata/core-properties" xmlns:dc="http://purl.org/dc/elements/1.1/" xmlns:dcterms="http://purl.org/dc/terms/" xmlns:xsi="http://www.w3.org/2001/XMLSchema-instance">
  <dc:title>Was eine Zahl im Nachweis belastbar macht</dc:title>
  <dc:creator>Dipl.-Ing. Rolf Krause</dc:creator>
  <cp:lastModifiedBy>ingenieurbüro rolf krause</cp:lastModifiedBy>
  <dcterms:created xsi:type="dcterms:W3CDTF">2026-09-06T09:34:41.838Z</dcterms:created>
</cp:coreProperties>
</file>