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mp3" ContentType="audio/mp3"/>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Diese kurze Unterlage zeigt Ihnen, wie Sie mit einem Bauphysik-Ingenieur im Rücken mehr Mandate gewinnen. Nicht durch noch ein Werkzeug zum Lernen, sondern durch schnelle, fundierte Fachdaten, die Sie direkt am Eigentümertermin nutzen können. Das dauert nur drei, vier Minuten.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Sie kennen diesen Moment. Sie sitzen am Tisch beim Eigentümer, der schon eine Online-Schätzung im Kopf hat und nach Energiekosten und Sanierungspotenzial fragt. Der Wettbewerber kommt morgen. Sie haben Minuten, um zu zeigen, dass Sie der richtige Partner sind. Wer am Tisch die besseren Antworten hat — substantiell, nicht aus dem Bauch — bekommt das Mandat. Genau dort setze ich 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 wird Ihr Tag heute knapp? Erstens die Energieausweise: Online-Shops liefern in schwankender Qualität, und das Risiko trägt am Ende Ihre Maklerunterschrift. Zweitens das vollständige Wertgutachten: Wenn es vorliegt, ist das Eigentümergespräch längst gelaufen. Drittens: Bei drei Akquise-Terminen am Tag bleibt für eigene Marktrecherche keine Zeit. Und viertens: Der Eigentümer kommt mit einer Online-Schätzung. Sie brauchen Substanz dagegen, nicht Bauchgefühl. Was Sie am Termin nicht parat haben, kostet Sie das Mandat.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ändert sich, wenn Sie einen Bauphysik-Ingenieur im Rücken haben? Sie behalten den Eigentümerkontakt — ich liefere Ihnen die Fachdaten, die dort entscheiden. Erste fundierte Aussagen bekommen Sie am selben Tag, vollständige Unterlagen in Tagen statt Wochen. Statt Patchwork aus vier Dienstleistern arbeiten Sie mit einer qualifizierten Person — und wirken am Eigentümertisch wie ein Büro mit eigenem Fachteam, ohne eines beschäftigen zu müssen. Das nenne ich Professionalität in Echtzeit.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liefere ich konkret? Drei Bausteine, alle abgestimmt aufs Maklergeschäft. Erstens die schnelle Wert-Ersteinschätzung — eine fundierte erste Einordnung am selben Tag, die Sie direkt im Eigentümergespräch nutzen können. Zweitens der Energieausweis, Verbrauchs- oder Bedarfsausweis, GEG-konform und prüffähig, zum Festpreis. Und drittens die vollständige Wertermittlung nach Immobilienwertermittlungsverordnung — substantielle Argumentation, wenn der Eigentümer Online-Schätzwerte hinterfragt. Hinzu kommt: Energieeffizienz bestimmt heute den Marktwert mit. Der Bauphysiker im Rücken bringt dazu die nötige Substanz.</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sieht das in der Praxis aus. Schritt eins: Sie rufen mich an — Eckdaten per Telefon oder Mail genügen, das dauert fünf Minuten. Schritt zwei: Innerhalb weniger Stunden, im Regelfall noch am selben Tag, bekommen Sie eine fundierte erste Wert-Einordnung. Schritt drei: Der vollständige Energieausweis und, wenn gewünscht, die ImmoWertV-Wertermittlung entstehen — in Tagen, nicht Wochen, zum Festpreis. Und Schritt vier: Sie starten die Vermarktung sauber und rechtssicher. Geschwindigkeit der Informationsgewinnung — das ist Ihr Vorsprung am Eigentümertisch.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Konkret bedeutet das vier Dinge für Sie. Mehr Mandate, weil Sie am Eigentümertermin mit Substanz überzeugen statt mit Versprechen. Weniger Bürozeit, weil ein qualifizierter Ansprechpartner Ihnen das Patchwork aus mehreren Anbietern erspart. Weniger Risiko, weil Energieausweise und Wertermittlungen die Ingenieur-Unterschrift tragen. Und planbare Kosten — Festpreise statt Angebotsrunden. Einfach, schnell, planbar — eine kostengünstige Lösung mit Bauphysik-Kompetenz dahinter.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 nun Ihr nächster Schritt, ganz unverbindlich. Sie müssen sich nicht festlegen und nichts vorbereiten. Nennen Sie mir einfach ein Objekt, und Sie bekommen von mir am selben Tag eine kostenlose Wert-Ersteinschätzung — eine erste, fundierte Einordnung, die Sie direkt im Eigentümergespräch nutzen können. So sehen Sie an einem echten Fall, wie schnell und sauber das funktioniert.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Damit sind wir am Ende. Hinter dieser Auswertung steht mein Ingenieurbüro — über fünfundzwanzig Jahre Bauphysik und Energieberatung. Rufen Sie mich an oder schreiben Sie mir und nennen Sie mir ein Objekt. Sehen Sie an einem echten Fall, wie schnell und sauber Sie damit Ihre Mandate gewinnen. Vielen Dank.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audio" Target="../media/media-1-2.mp3"/><Relationship Id="rId3" Type="http://schemas.microsoft.com/office/2007/relationships/media" Target="../media/media-1-2.mp3"/><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audio" Target="../media/media-2-4.mp3"/><Relationship Id="rId5" Type="http://schemas.microsoft.com/office/2007/relationships/media" Target="../media/media-2-4.mp3"/><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audio" Target="../media/media-3-6.mp3"/><Relationship Id="rId7" Type="http://schemas.microsoft.com/office/2007/relationships/media" Target="../media/media-3-6.mp3"/><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audio" Target="../media/media-4-6.mp3"/><Relationship Id="rId7" Type="http://schemas.microsoft.com/office/2007/relationships/media" Target="../media/media-4-6.mp3"/><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audio" Target="../media/media-5-5.mp3"/><Relationship Id="rId6" Type="http://schemas.microsoft.com/office/2007/relationships/media" Target="../media/media-5-5.mp3"/><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audio" Target="../media/media-6-2.mp3"/><Relationship Id="rId3" Type="http://schemas.microsoft.com/office/2007/relationships/media" Target="../media/media-6-2.mp3"/><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audio" Target="../media/media-7-6.mp3"/><Relationship Id="rId7" Type="http://schemas.microsoft.com/office/2007/relationships/media" Target="../media/media-7-6.mp3"/><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audio" Target="../media/media-8-5.mp3"/><Relationship Id="rId6" Type="http://schemas.microsoft.com/office/2007/relationships/media" Target="../media/media-8-5.mp3"/><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jpg"/><Relationship Id="rId6" Type="http://schemas.openxmlformats.org/officeDocument/2006/relationships/audio" Target="../media/media-9-6.mp3"/><Relationship Id="rId7" Type="http://schemas.microsoft.com/office/2007/relationships/media" Target="../media/media-9-6.mp3"/><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3A5C"/>
        </a:solidFill>
      </p:bgPr>
    </p:bg>
    <p:spTree>
      <p:nvGrpSpPr>
        <p:cNvPr id="1" name=""/>
        <p:cNvGrpSpPr/>
        <p:nvPr/>
      </p:nvGrpSpPr>
      <p:grpSpPr>
        <a:xfrm>
          <a:off x="0" y="0"/>
          <a:ext cx="0" cy="0"/>
          <a:chOff x="0" y="0"/>
          <a:chExt cx="0" cy="0"/>
        </a:xfrm>
      </p:grpSpPr>
      <p:sp>
        <p:nvSpPr>
          <p:cNvPr id="2" name="Shape 0"/>
          <p:cNvSpPr/>
          <p:nvPr/>
        </p:nvSpPr>
        <p:spPr>
          <a:xfrm>
            <a:off x="502920" y="457200"/>
            <a:ext cx="566928" cy="566928"/>
          </a:xfrm>
          <a:prstGeom prst="roundRect">
            <a:avLst>
              <a:gd name="adj" fmla="val 11290"/>
            </a:avLst>
          </a:prstGeom>
          <a:solidFill>
            <a:srgbClr val="FFFFFF"/>
          </a:solidFill>
          <a:ln/>
        </p:spPr>
      </p:sp>
      <p:pic>
        <p:nvPicPr>
          <p:cNvPr id="3" name="Image 0" descr="assets/logo.jpg">    </p:cNvPr>
          <p:cNvPicPr>
            <a:picLocks noChangeAspect="1"/>
          </p:cNvPicPr>
          <p:nvPr/>
        </p:nvPicPr>
        <p:blipFill>
          <a:blip r:embed="rId1"/>
          <a:stretch>
            <a:fillRect/>
          </a:stretch>
        </p:blipFill>
        <p:spPr>
          <a:xfrm>
            <a:off x="576072" y="530352"/>
            <a:ext cx="420624" cy="420624"/>
          </a:xfrm>
          <a:prstGeom prst="rect">
            <a:avLst/>
          </a:prstGeom>
        </p:spPr>
      </p:pic>
      <p:sp>
        <p:nvSpPr>
          <p:cNvPr id="4" name="Text 1"/>
          <p:cNvSpPr/>
          <p:nvPr/>
        </p:nvSpPr>
        <p:spPr>
          <a:xfrm>
            <a:off x="1188720" y="457200"/>
            <a:ext cx="5486400" cy="566928"/>
          </a:xfrm>
          <a:prstGeom prst="rect">
            <a:avLst/>
          </a:prstGeom>
          <a:noFill/>
          <a:ln/>
        </p:spPr>
        <p:txBody>
          <a:bodyPr wrap="square" lIns="0" tIns="0" rIns="0" bIns="0" rtlCol="0" anchor="ctr"/>
          <a:lstStyle/>
          <a:p>
            <a:pPr indent="0" marL="0">
              <a:buNone/>
            </a:pPr>
            <a:r>
              <a:rPr lang="en-US" sz="1300" dirty="0">
                <a:solidFill>
                  <a:srgbClr val="00C5E5"/>
                </a:solidFill>
                <a:latin typeface="Outfit" pitchFamily="34" charset="0"/>
                <a:ea typeface="Outfit" pitchFamily="34" charset="-122"/>
                <a:cs typeface="Outfit" pitchFamily="34" charset="-120"/>
              </a:rPr>
              <a:t>ingenieurbüro rolf krause</a:t>
            </a:r>
            <a:endParaRPr lang="en-US" sz="1300" dirty="0"/>
          </a:p>
        </p:txBody>
      </p:sp>
      <p:sp>
        <p:nvSpPr>
          <p:cNvPr id="5" name="Text 2"/>
          <p:cNvSpPr/>
          <p:nvPr/>
        </p:nvSpPr>
        <p:spPr>
          <a:xfrm>
            <a:off x="548640" y="1627632"/>
            <a:ext cx="8046720" cy="365760"/>
          </a:xfrm>
          <a:prstGeom prst="rect">
            <a:avLst/>
          </a:prstGeom>
          <a:noFill/>
          <a:ln/>
        </p:spPr>
        <p:txBody>
          <a:bodyPr wrap="square" lIns="0" tIns="0" rIns="0" bIns="0" rtlCol="0" anchor="ctr"/>
          <a:lstStyle/>
          <a:p>
            <a:pPr indent="0" marL="0">
              <a:buNone/>
            </a:pPr>
            <a:r>
              <a:rPr lang="en-US" sz="1200" b="1" spc="300" kern="0" dirty="0">
                <a:solidFill>
                  <a:srgbClr val="00A0D2"/>
                </a:solidFill>
                <a:latin typeface="Outfit" pitchFamily="34" charset="0"/>
                <a:ea typeface="Outfit" pitchFamily="34" charset="-122"/>
                <a:cs typeface="Outfit" pitchFamily="34" charset="-120"/>
              </a:rPr>
              <a:t>FÜR IMMOBILIENMAKLERINNEN UND MAKLER</a:t>
            </a:r>
            <a:endParaRPr lang="en-US" sz="1200" dirty="0"/>
          </a:p>
        </p:txBody>
      </p:sp>
      <p:sp>
        <p:nvSpPr>
          <p:cNvPr id="6" name="Text 3"/>
          <p:cNvSpPr/>
          <p:nvPr/>
        </p:nvSpPr>
        <p:spPr>
          <a:xfrm>
            <a:off x="521208" y="2011680"/>
            <a:ext cx="8183880" cy="1280160"/>
          </a:xfrm>
          <a:prstGeom prst="rect">
            <a:avLst/>
          </a:prstGeom>
          <a:noFill/>
          <a:ln/>
        </p:spPr>
        <p:txBody>
          <a:bodyPr wrap="square" lIns="0" tIns="0" rIns="0" bIns="0" rtlCol="0" anchor="ctr"/>
          <a:lstStyle/>
          <a:p>
            <a:pPr indent="0" marL="0">
              <a:lnSpc>
                <a:spcPct val="105000"/>
              </a:lnSpc>
              <a:buNone/>
            </a:pPr>
            <a:r>
              <a:rPr lang="en-US" sz="3400" b="1" dirty="0">
                <a:solidFill>
                  <a:srgbClr val="FFFFFF"/>
                </a:solidFill>
                <a:latin typeface="Outfit" pitchFamily="34" charset="0"/>
                <a:ea typeface="Outfit" pitchFamily="34" charset="-122"/>
                <a:cs typeface="Outfit" pitchFamily="34" charset="-120"/>
              </a:rPr>
              <a:t>Mandate gewinnen Sie</a:t>
            </a:r>
            <a:endParaRPr lang="en-US" sz="3400" dirty="0"/>
          </a:p>
          <a:p>
            <a:pPr indent="0" marL="0">
              <a:lnSpc>
                <a:spcPct val="105000"/>
              </a:lnSpc>
              <a:buNone/>
            </a:pPr>
            <a:r>
              <a:rPr lang="en-US" sz="3400" b="1" dirty="0">
                <a:solidFill>
                  <a:srgbClr val="FFFFFF"/>
                </a:solidFill>
                <a:latin typeface="Outfit" pitchFamily="34" charset="0"/>
                <a:ea typeface="Outfit" pitchFamily="34" charset="-122"/>
                <a:cs typeface="Outfit" pitchFamily="34" charset="-120"/>
              </a:rPr>
              <a:t>am Eigentümertermin</a:t>
            </a:r>
            <a:endParaRPr lang="en-US" sz="3400" dirty="0"/>
          </a:p>
        </p:txBody>
      </p:sp>
      <p:sp>
        <p:nvSpPr>
          <p:cNvPr id="7" name="Text 4"/>
          <p:cNvSpPr/>
          <p:nvPr/>
        </p:nvSpPr>
        <p:spPr>
          <a:xfrm>
            <a:off x="548640" y="3383280"/>
            <a:ext cx="7863840" cy="777240"/>
          </a:xfrm>
          <a:prstGeom prst="rect">
            <a:avLst/>
          </a:prstGeom>
          <a:noFill/>
          <a:ln/>
        </p:spPr>
        <p:txBody>
          <a:bodyPr wrap="square" lIns="0" tIns="0" rIns="0" bIns="0" rtlCol="0" anchor="ctr"/>
          <a:lstStyle/>
          <a:p>
            <a:pPr indent="0" marL="0">
              <a:lnSpc>
                <a:spcPct val="118000"/>
              </a:lnSpc>
              <a:buNone/>
            </a:pPr>
            <a:r>
              <a:rPr lang="en-US" sz="1500" dirty="0">
                <a:solidFill>
                  <a:srgbClr val="AEC3D6"/>
                </a:solidFill>
                <a:latin typeface="Outfit" pitchFamily="34" charset="0"/>
                <a:ea typeface="Outfit" pitchFamily="34" charset="-122"/>
                <a:cs typeface="Outfit" pitchFamily="34" charset="-120"/>
              </a:rPr>
              <a:t>Wie ich Ihnen als Bauphysik-Ingenieur die Fachdaten liefere, die dort den Unterschied machen — schnell, festpreis, in Maklerqualität.</a:t>
            </a:r>
            <a:endParaRPr lang="en-US" sz="1500" dirty="0"/>
          </a:p>
        </p:txBody>
      </p:sp>
      <p:sp>
        <p:nvSpPr>
          <p:cNvPr id="8" name="Shape 5"/>
          <p:cNvSpPr/>
          <p:nvPr/>
        </p:nvSpPr>
        <p:spPr>
          <a:xfrm>
            <a:off x="548640" y="4242816"/>
            <a:ext cx="292608" cy="36576"/>
          </a:xfrm>
          <a:prstGeom prst="rect">
            <a:avLst/>
          </a:prstGeom>
          <a:solidFill>
            <a:srgbClr val="00A0D2"/>
          </a:solidFill>
          <a:ln/>
        </p:spPr>
      </p:sp>
      <p:sp>
        <p:nvSpPr>
          <p:cNvPr id="9" name="Text 6"/>
          <p:cNvSpPr/>
          <p:nvPr/>
        </p:nvSpPr>
        <p:spPr>
          <a:xfrm>
            <a:off x="548640" y="4334256"/>
            <a:ext cx="8046720" cy="365760"/>
          </a:xfrm>
          <a:prstGeom prst="rect">
            <a:avLst/>
          </a:prstGeom>
          <a:noFill/>
          <a:ln/>
        </p:spPr>
        <p:txBody>
          <a:bodyPr wrap="square" lIns="0" tIns="0" rIns="0" bIns="0" rtlCol="0" anchor="ctr"/>
          <a:lstStyle/>
          <a:p>
            <a:pPr indent="0" marL="0">
              <a:buNone/>
            </a:pPr>
            <a:r>
              <a:rPr lang="en-US" sz="1200" dirty="0">
                <a:solidFill>
                  <a:srgbClr val="AEC3D6"/>
                </a:solidFill>
                <a:latin typeface="Outfit" pitchFamily="34" charset="0"/>
                <a:ea typeface="Outfit" pitchFamily="34" charset="-122"/>
                <a:cs typeface="Outfit" pitchFamily="34" charset="-120"/>
              </a:rPr>
              <a:t>Dipl.-Ing. Rolf Krause  ·  Energie-Effizienz-Experte  ·  KfW EB473095</a:t>
            </a:r>
            <a:endParaRPr lang="en-US" sz="1200" dirty="0"/>
          </a:p>
        </p:txBody>
      </p:sp>
      <p:pic>
        <p:nvPicPr>
          <p:cNvPr id="4" name="Media 0">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8686800" y="109728"/>
            <a:ext cx="274320" cy="274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Der Moment, den Sie kennen</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02  /  09</a:t>
            </a:r>
            <a:endParaRPr lang="en-US" sz="800" dirty="0"/>
          </a:p>
        </p:txBody>
      </p:sp>
      <p:sp>
        <p:nvSpPr>
          <p:cNvPr id="7" name="Text 4"/>
          <p:cNvSpPr/>
          <p:nvPr/>
        </p:nvSpPr>
        <p:spPr>
          <a:xfrm>
            <a:off x="548640" y="1371600"/>
            <a:ext cx="3977640" cy="2011680"/>
          </a:xfrm>
          <a:prstGeom prst="rect">
            <a:avLst/>
          </a:prstGeom>
          <a:noFill/>
          <a:ln/>
        </p:spPr>
        <p:txBody>
          <a:bodyPr wrap="square" lIns="0" tIns="0" rIns="0" bIns="0" rtlCol="0" anchor="t"/>
          <a:lstStyle/>
          <a:p>
            <a:pPr indent="0" marL="0">
              <a:lnSpc>
                <a:spcPct val="114000"/>
              </a:lnSpc>
              <a:spcAft>
                <a:spcPts val="1000"/>
              </a:spcAft>
              <a:buNone/>
            </a:pPr>
            <a:r>
              <a:rPr lang="en-US" sz="1350" dirty="0">
                <a:solidFill>
                  <a:srgbClr val="1E293B"/>
                </a:solidFill>
                <a:latin typeface="Outfit" pitchFamily="34" charset="0"/>
                <a:ea typeface="Outfit" pitchFamily="34" charset="-122"/>
                <a:cs typeface="Outfit" pitchFamily="34" charset="-120"/>
              </a:rPr>
              <a:t>Sie sitzen am Tisch beim Eigentümer. Er hat den Schätzwert von ImmoScout oder der Sparkasse schon im Kopf, fragt nach Energiekosten und was er aus dem Haus noch herausholen kann.</a:t>
            </a:r>
            <a:endParaRPr lang="en-US" sz="1350" dirty="0"/>
          </a:p>
          <a:p>
            <a:pPr indent="0" marL="0">
              <a:lnSpc>
                <a:spcPct val="114000"/>
              </a:lnSpc>
              <a:buNone/>
            </a:pPr>
            <a:r>
              <a:rPr lang="en-US" sz="1350" dirty="0">
                <a:solidFill>
                  <a:srgbClr val="1E293B"/>
                </a:solidFill>
                <a:latin typeface="Outfit" pitchFamily="34" charset="0"/>
                <a:ea typeface="Outfit" pitchFamily="34" charset="-122"/>
                <a:cs typeface="Outfit" pitchFamily="34" charset="-120"/>
              </a:rPr>
              <a:t>Der Wettbewerber kommt morgen. Sie haben Minuten, um zu zeigen, dass Sie der richtige Partner sind — mit Substanz, nicht mit Plattitüden.</a:t>
            </a:r>
            <a:endParaRPr lang="en-US" sz="1350" dirty="0"/>
          </a:p>
        </p:txBody>
      </p:sp>
      <p:sp>
        <p:nvSpPr>
          <p:cNvPr id="8" name="Shape 5"/>
          <p:cNvSpPr/>
          <p:nvPr/>
        </p:nvSpPr>
        <p:spPr>
          <a:xfrm>
            <a:off x="548640" y="3520440"/>
            <a:ext cx="3977640" cy="777240"/>
          </a:xfrm>
          <a:prstGeom prst="roundRect">
            <a:avLst>
              <a:gd name="adj" fmla="val 9412"/>
            </a:avLst>
          </a:prstGeom>
          <a:solidFill>
            <a:srgbClr val="0D3A5C"/>
          </a:solidFill>
          <a:ln/>
        </p:spPr>
      </p:sp>
      <p:sp>
        <p:nvSpPr>
          <p:cNvPr id="9" name="Text 6"/>
          <p:cNvSpPr/>
          <p:nvPr/>
        </p:nvSpPr>
        <p:spPr>
          <a:xfrm>
            <a:off x="731520" y="3520440"/>
            <a:ext cx="3611880" cy="777240"/>
          </a:xfrm>
          <a:prstGeom prst="rect">
            <a:avLst/>
          </a:prstGeom>
          <a:noFill/>
          <a:ln/>
        </p:spPr>
        <p:txBody>
          <a:bodyPr wrap="square" lIns="0" tIns="0" rIns="0" bIns="0" rtlCol="0" anchor="ctr"/>
          <a:lstStyle/>
          <a:p>
            <a:pPr indent="0" marL="0">
              <a:lnSpc>
                <a:spcPct val="110000"/>
              </a:lnSpc>
              <a:buNone/>
            </a:pPr>
            <a:r>
              <a:rPr lang="en-US" sz="1300" b="1" dirty="0">
                <a:solidFill>
                  <a:srgbClr val="FFFFFF"/>
                </a:solidFill>
                <a:latin typeface="Outfit" pitchFamily="34" charset="0"/>
                <a:ea typeface="Outfit" pitchFamily="34" charset="-122"/>
                <a:cs typeface="Outfit" pitchFamily="34" charset="-120"/>
              </a:rPr>
              <a:t>Wer am Tisch die besseren Antworten hat, bekommt das Mandat.</a:t>
            </a:r>
            <a:endParaRPr lang="en-US" sz="1300" dirty="0"/>
          </a:p>
        </p:txBody>
      </p:sp>
      <p:sp>
        <p:nvSpPr>
          <p:cNvPr id="10" name="Shape 7"/>
          <p:cNvSpPr/>
          <p:nvPr/>
        </p:nvSpPr>
        <p:spPr>
          <a:xfrm>
            <a:off x="4800600" y="1371600"/>
            <a:ext cx="3840480" cy="1417320"/>
          </a:xfrm>
          <a:prstGeom prst="roundRect">
            <a:avLst>
              <a:gd name="adj" fmla="val 516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1" name="Shape 8"/>
          <p:cNvSpPr/>
          <p:nvPr/>
        </p:nvSpPr>
        <p:spPr>
          <a:xfrm>
            <a:off x="5029200" y="1792224"/>
            <a:ext cx="566928" cy="566928"/>
          </a:xfrm>
          <a:prstGeom prst="ellipse">
            <a:avLst/>
          </a:prstGeom>
          <a:solidFill>
            <a:srgbClr val="E4F3FA"/>
          </a:solidFill>
          <a:ln/>
        </p:spPr>
      </p:sp>
      <p:pic>
        <p:nvPicPr>
          <p:cNvPr id="12" name="Image 1" descr="preencoded.png">    </p:cNvPr>
          <p:cNvPicPr>
            <a:picLocks noChangeAspect="1"/>
          </p:cNvPicPr>
          <p:nvPr/>
        </p:nvPicPr>
        <p:blipFill>
          <a:blip r:embed="rId2"/>
          <a:stretch>
            <a:fillRect/>
          </a:stretch>
        </p:blipFill>
        <p:spPr>
          <a:xfrm>
            <a:off x="5176601" y="1939625"/>
            <a:ext cx="272125" cy="272125"/>
          </a:xfrm>
          <a:prstGeom prst="rect">
            <a:avLst/>
          </a:prstGeom>
        </p:spPr>
      </p:pic>
      <p:sp>
        <p:nvSpPr>
          <p:cNvPr id="13" name="Text 9"/>
          <p:cNvSpPr/>
          <p:nvPr/>
        </p:nvSpPr>
        <p:spPr>
          <a:xfrm>
            <a:off x="5760720" y="1572768"/>
            <a:ext cx="2788920" cy="292608"/>
          </a:xfrm>
          <a:prstGeom prst="rect">
            <a:avLst/>
          </a:prstGeom>
          <a:noFill/>
          <a:ln/>
        </p:spPr>
        <p:txBody>
          <a:bodyPr wrap="square" lIns="0" tIns="0" rIns="0" bIns="0" rtlCol="0" anchor="t"/>
          <a:lstStyle/>
          <a:p>
            <a:pPr indent="0" marL="0">
              <a:buNone/>
            </a:pPr>
            <a:r>
              <a:rPr lang="en-US" sz="1250" b="1" dirty="0">
                <a:solidFill>
                  <a:srgbClr val="0D3A5C"/>
                </a:solidFill>
                <a:latin typeface="Outfit" pitchFamily="34" charset="0"/>
                <a:ea typeface="Outfit" pitchFamily="34" charset="-122"/>
                <a:cs typeface="Outfit" pitchFamily="34" charset="-120"/>
              </a:rPr>
              <a:t>Eigentümer kommen vorbereitet</a:t>
            </a:r>
            <a:endParaRPr lang="en-US" sz="1250" dirty="0"/>
          </a:p>
        </p:txBody>
      </p:sp>
      <p:sp>
        <p:nvSpPr>
          <p:cNvPr id="14" name="Text 10"/>
          <p:cNvSpPr/>
          <p:nvPr/>
        </p:nvSpPr>
        <p:spPr>
          <a:xfrm>
            <a:off x="5760720" y="1920240"/>
            <a:ext cx="2788920" cy="786384"/>
          </a:xfrm>
          <a:prstGeom prst="rect">
            <a:avLst/>
          </a:prstGeom>
          <a:noFill/>
          <a:ln/>
        </p:spPr>
        <p:txBody>
          <a:bodyPr wrap="square" lIns="0" tIns="0" rIns="0" bIns="0" rtlCol="0" anchor="t"/>
          <a:lstStyle/>
          <a:p>
            <a:pPr indent="0" marL="0">
              <a:lnSpc>
                <a:spcPct val="112000"/>
              </a:lnSpc>
              <a:buNone/>
            </a:pPr>
            <a:r>
              <a:rPr lang="en-US" sz="1100" dirty="0">
                <a:solidFill>
                  <a:srgbClr val="64748B"/>
                </a:solidFill>
                <a:latin typeface="Outfit" pitchFamily="34" charset="0"/>
                <a:ea typeface="Outfit" pitchFamily="34" charset="-122"/>
                <a:cs typeface="Outfit" pitchFamily="34" charset="-120"/>
              </a:rPr>
              <a:t>Der Schätzwert vom Online-Rechner liegt vorher schon auf dem Tisch.</a:t>
            </a:r>
            <a:endParaRPr lang="en-US" sz="1100" dirty="0"/>
          </a:p>
        </p:txBody>
      </p:sp>
      <p:sp>
        <p:nvSpPr>
          <p:cNvPr id="15" name="Shape 11"/>
          <p:cNvSpPr/>
          <p:nvPr/>
        </p:nvSpPr>
        <p:spPr>
          <a:xfrm>
            <a:off x="4800600" y="2971800"/>
            <a:ext cx="3840480" cy="1417320"/>
          </a:xfrm>
          <a:prstGeom prst="roundRect">
            <a:avLst>
              <a:gd name="adj" fmla="val 516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6" name="Shape 12"/>
          <p:cNvSpPr/>
          <p:nvPr/>
        </p:nvSpPr>
        <p:spPr>
          <a:xfrm>
            <a:off x="5029200" y="3392424"/>
            <a:ext cx="566928" cy="566928"/>
          </a:xfrm>
          <a:prstGeom prst="ellipse">
            <a:avLst/>
          </a:prstGeom>
          <a:solidFill>
            <a:srgbClr val="E4F3FA"/>
          </a:solidFill>
          <a:ln/>
        </p:spPr>
      </p:sp>
      <p:pic>
        <p:nvPicPr>
          <p:cNvPr id="17" name="Image 2" descr="preencoded.png">    </p:cNvPr>
          <p:cNvPicPr>
            <a:picLocks noChangeAspect="1"/>
          </p:cNvPicPr>
          <p:nvPr/>
        </p:nvPicPr>
        <p:blipFill>
          <a:blip r:embed="rId3"/>
          <a:stretch>
            <a:fillRect/>
          </a:stretch>
        </p:blipFill>
        <p:spPr>
          <a:xfrm>
            <a:off x="5176601" y="3539825"/>
            <a:ext cx="272125" cy="272125"/>
          </a:xfrm>
          <a:prstGeom prst="rect">
            <a:avLst/>
          </a:prstGeom>
        </p:spPr>
      </p:pic>
      <p:sp>
        <p:nvSpPr>
          <p:cNvPr id="18" name="Text 13"/>
          <p:cNvSpPr/>
          <p:nvPr/>
        </p:nvSpPr>
        <p:spPr>
          <a:xfrm>
            <a:off x="5760720" y="3172968"/>
            <a:ext cx="2788920" cy="292608"/>
          </a:xfrm>
          <a:prstGeom prst="rect">
            <a:avLst/>
          </a:prstGeom>
          <a:noFill/>
          <a:ln/>
        </p:spPr>
        <p:txBody>
          <a:bodyPr wrap="square" lIns="0" tIns="0" rIns="0" bIns="0" rtlCol="0" anchor="t"/>
          <a:lstStyle/>
          <a:p>
            <a:pPr indent="0" marL="0">
              <a:buNone/>
            </a:pPr>
            <a:r>
              <a:rPr lang="en-US" sz="1250" b="1" dirty="0">
                <a:solidFill>
                  <a:srgbClr val="0D3A5C"/>
                </a:solidFill>
                <a:latin typeface="Outfit" pitchFamily="34" charset="0"/>
                <a:ea typeface="Outfit" pitchFamily="34" charset="-122"/>
                <a:cs typeface="Outfit" pitchFamily="34" charset="-120"/>
              </a:rPr>
              <a:t>Sie haben Minuten, nicht Tage</a:t>
            </a:r>
            <a:endParaRPr lang="en-US" sz="1250" dirty="0"/>
          </a:p>
        </p:txBody>
      </p:sp>
      <p:sp>
        <p:nvSpPr>
          <p:cNvPr id="19" name="Text 14"/>
          <p:cNvSpPr/>
          <p:nvPr/>
        </p:nvSpPr>
        <p:spPr>
          <a:xfrm>
            <a:off x="5760720" y="3520440"/>
            <a:ext cx="2788920" cy="786384"/>
          </a:xfrm>
          <a:prstGeom prst="rect">
            <a:avLst/>
          </a:prstGeom>
          <a:noFill/>
          <a:ln/>
        </p:spPr>
        <p:txBody>
          <a:bodyPr wrap="square" lIns="0" tIns="0" rIns="0" bIns="0" rtlCol="0" anchor="t"/>
          <a:lstStyle/>
          <a:p>
            <a:pPr indent="0" marL="0">
              <a:lnSpc>
                <a:spcPct val="112000"/>
              </a:lnSpc>
              <a:buNone/>
            </a:pPr>
            <a:r>
              <a:rPr lang="en-US" sz="1100" dirty="0">
                <a:solidFill>
                  <a:srgbClr val="64748B"/>
                </a:solidFill>
                <a:latin typeface="Outfit" pitchFamily="34" charset="0"/>
                <a:ea typeface="Outfit" pitchFamily="34" charset="-122"/>
                <a:cs typeface="Outfit" pitchFamily="34" charset="-120"/>
              </a:rPr>
              <a:t>Das Mandat entscheidet sich oft noch vor dem zweiten Gespräch.</a:t>
            </a:r>
            <a:endParaRPr lang="en-US" sz="1100" dirty="0"/>
          </a:p>
        </p:txBody>
      </p:sp>
      <p:pic>
        <p:nvPicPr>
          <p:cNvPr id="6" name="Media 0">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a:stretch>
            <a:fillRect/>
          </a:stretch>
        </p:blipFill>
        <p:spPr>
          <a:xfrm>
            <a:off x="8686800" y="109728"/>
            <a:ext cx="274320" cy="2743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Wo Ihr Tag heute knapp wird</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03  /  09</a:t>
            </a:r>
            <a:endParaRPr lang="en-US" sz="800" dirty="0"/>
          </a:p>
        </p:txBody>
      </p:sp>
      <p:sp>
        <p:nvSpPr>
          <p:cNvPr id="7" name="Shape 4"/>
          <p:cNvSpPr/>
          <p:nvPr/>
        </p:nvSpPr>
        <p:spPr>
          <a:xfrm>
            <a:off x="502920" y="1417320"/>
            <a:ext cx="1947672" cy="2514600"/>
          </a:xfrm>
          <a:prstGeom prst="roundRect">
            <a:avLst>
              <a:gd name="adj" fmla="val 3756"/>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8" name="Shape 5"/>
          <p:cNvSpPr/>
          <p:nvPr/>
        </p:nvSpPr>
        <p:spPr>
          <a:xfrm>
            <a:off x="1216152" y="1627632"/>
            <a:ext cx="512064" cy="512064"/>
          </a:xfrm>
          <a:prstGeom prst="ellipse">
            <a:avLst/>
          </a:prstGeom>
          <a:solidFill>
            <a:srgbClr val="FFFFFF"/>
          </a:solidFill>
          <a:ln/>
        </p:spPr>
      </p:sp>
      <p:pic>
        <p:nvPicPr>
          <p:cNvPr id="9" name="Image 1" descr="preencoded.png">    </p:cNvPr>
          <p:cNvPicPr>
            <a:picLocks noChangeAspect="1"/>
          </p:cNvPicPr>
          <p:nvPr/>
        </p:nvPicPr>
        <p:blipFill>
          <a:blip r:embed="rId2"/>
          <a:stretch>
            <a:fillRect/>
          </a:stretch>
        </p:blipFill>
        <p:spPr>
          <a:xfrm>
            <a:off x="1349289" y="1760769"/>
            <a:ext cx="245791" cy="245791"/>
          </a:xfrm>
          <a:prstGeom prst="rect">
            <a:avLst/>
          </a:prstGeom>
        </p:spPr>
      </p:pic>
      <p:sp>
        <p:nvSpPr>
          <p:cNvPr id="10" name="Text 6"/>
          <p:cNvSpPr/>
          <p:nvPr/>
        </p:nvSpPr>
        <p:spPr>
          <a:xfrm>
            <a:off x="557784" y="2240280"/>
            <a:ext cx="1837944" cy="384048"/>
          </a:xfrm>
          <a:prstGeom prst="rect">
            <a:avLst/>
          </a:prstGeom>
          <a:noFill/>
          <a:ln/>
        </p:spPr>
        <p:txBody>
          <a:bodyPr wrap="square" lIns="0" tIns="0" rIns="0" bIns="0" rtlCol="0" anchor="ctr"/>
          <a:lstStyle/>
          <a:p>
            <a:pPr algn="ctr" indent="0" marL="0">
              <a:lnSpc>
                <a:spcPct val="105000"/>
              </a:lnSpc>
              <a:buNone/>
            </a:pPr>
            <a:r>
              <a:rPr lang="en-US" sz="1250" b="1" dirty="0">
                <a:solidFill>
                  <a:srgbClr val="0D3A5C"/>
                </a:solidFill>
                <a:latin typeface="Outfit" pitchFamily="34" charset="0"/>
                <a:ea typeface="Outfit" pitchFamily="34" charset="-122"/>
                <a:cs typeface="Outfit" pitchFamily="34" charset="-120"/>
              </a:rPr>
              <a:t>Energieausweis dauert</a:t>
            </a:r>
            <a:endParaRPr lang="en-US" sz="1250" dirty="0"/>
          </a:p>
        </p:txBody>
      </p:sp>
      <p:sp>
        <p:nvSpPr>
          <p:cNvPr id="11" name="Text 7"/>
          <p:cNvSpPr/>
          <p:nvPr/>
        </p:nvSpPr>
        <p:spPr>
          <a:xfrm>
            <a:off x="649224" y="2670048"/>
            <a:ext cx="1655064" cy="1188720"/>
          </a:xfrm>
          <a:prstGeom prst="rect">
            <a:avLst/>
          </a:prstGeom>
          <a:noFill/>
          <a:ln/>
        </p:spPr>
        <p:txBody>
          <a:bodyPr wrap="square" lIns="0" tIns="0" rIns="0" bIns="0" rtlCol="0" anchor="t"/>
          <a:lstStyle/>
          <a:p>
            <a:pPr algn="ctr" indent="0" marL="0">
              <a:lnSpc>
                <a:spcPct val="114000"/>
              </a:lnSpc>
              <a:buNone/>
            </a:pPr>
            <a:r>
              <a:rPr lang="en-US" sz="1050" dirty="0">
                <a:solidFill>
                  <a:srgbClr val="1E293B"/>
                </a:solidFill>
                <a:latin typeface="Outfit" pitchFamily="34" charset="0"/>
                <a:ea typeface="Outfit" pitchFamily="34" charset="-122"/>
                <a:cs typeface="Outfit" pitchFamily="34" charset="-120"/>
              </a:rPr>
              <a:t>Online-Shops liefern in schwankender Qualität — das Risiko bleibt bei Ihnen.</a:t>
            </a:r>
            <a:endParaRPr lang="en-US" sz="1050" dirty="0"/>
          </a:p>
        </p:txBody>
      </p:sp>
      <p:sp>
        <p:nvSpPr>
          <p:cNvPr id="12" name="Shape 8"/>
          <p:cNvSpPr/>
          <p:nvPr/>
        </p:nvSpPr>
        <p:spPr>
          <a:xfrm>
            <a:off x="2633472" y="1417320"/>
            <a:ext cx="1947672" cy="2514600"/>
          </a:xfrm>
          <a:prstGeom prst="roundRect">
            <a:avLst>
              <a:gd name="adj" fmla="val 3756"/>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9"/>
          <p:cNvSpPr/>
          <p:nvPr/>
        </p:nvSpPr>
        <p:spPr>
          <a:xfrm>
            <a:off x="3346704" y="1627632"/>
            <a:ext cx="512064" cy="512064"/>
          </a:xfrm>
          <a:prstGeom prst="ellipse">
            <a:avLst/>
          </a:prstGeom>
          <a:solidFill>
            <a:srgbClr val="FFFFFF"/>
          </a:solidFill>
          <a:ln/>
        </p:spPr>
      </p:sp>
      <p:pic>
        <p:nvPicPr>
          <p:cNvPr id="14" name="Image 2" descr="preencoded.png">    </p:cNvPr>
          <p:cNvPicPr>
            <a:picLocks noChangeAspect="1"/>
          </p:cNvPicPr>
          <p:nvPr/>
        </p:nvPicPr>
        <p:blipFill>
          <a:blip r:embed="rId3"/>
          <a:stretch>
            <a:fillRect/>
          </a:stretch>
        </p:blipFill>
        <p:spPr>
          <a:xfrm>
            <a:off x="3479841" y="1760769"/>
            <a:ext cx="245791" cy="245791"/>
          </a:xfrm>
          <a:prstGeom prst="rect">
            <a:avLst/>
          </a:prstGeom>
        </p:spPr>
      </p:pic>
      <p:sp>
        <p:nvSpPr>
          <p:cNvPr id="15" name="Text 10"/>
          <p:cNvSpPr/>
          <p:nvPr/>
        </p:nvSpPr>
        <p:spPr>
          <a:xfrm>
            <a:off x="2688336" y="2240280"/>
            <a:ext cx="1837944" cy="384048"/>
          </a:xfrm>
          <a:prstGeom prst="rect">
            <a:avLst/>
          </a:prstGeom>
          <a:noFill/>
          <a:ln/>
        </p:spPr>
        <p:txBody>
          <a:bodyPr wrap="square" lIns="0" tIns="0" rIns="0" bIns="0" rtlCol="0" anchor="ctr"/>
          <a:lstStyle/>
          <a:p>
            <a:pPr algn="ctr" indent="0" marL="0">
              <a:lnSpc>
                <a:spcPct val="105000"/>
              </a:lnSpc>
              <a:buNone/>
            </a:pPr>
            <a:r>
              <a:rPr lang="en-US" sz="1250" b="1" dirty="0">
                <a:solidFill>
                  <a:srgbClr val="0D3A5C"/>
                </a:solidFill>
                <a:latin typeface="Outfit" pitchFamily="34" charset="0"/>
                <a:ea typeface="Outfit" pitchFamily="34" charset="-122"/>
                <a:cs typeface="Outfit" pitchFamily="34" charset="-120"/>
              </a:rPr>
              <a:t>Wertgutachten in Wochen</a:t>
            </a:r>
            <a:endParaRPr lang="en-US" sz="1250" dirty="0"/>
          </a:p>
        </p:txBody>
      </p:sp>
      <p:sp>
        <p:nvSpPr>
          <p:cNvPr id="16" name="Text 11"/>
          <p:cNvSpPr/>
          <p:nvPr/>
        </p:nvSpPr>
        <p:spPr>
          <a:xfrm>
            <a:off x="2779776" y="2670048"/>
            <a:ext cx="1655064" cy="1188720"/>
          </a:xfrm>
          <a:prstGeom prst="rect">
            <a:avLst/>
          </a:prstGeom>
          <a:noFill/>
          <a:ln/>
        </p:spPr>
        <p:txBody>
          <a:bodyPr wrap="square" lIns="0" tIns="0" rIns="0" bIns="0" rtlCol="0" anchor="t"/>
          <a:lstStyle/>
          <a:p>
            <a:pPr algn="ctr" indent="0" marL="0">
              <a:lnSpc>
                <a:spcPct val="114000"/>
              </a:lnSpc>
              <a:buNone/>
            </a:pPr>
            <a:r>
              <a:rPr lang="en-US" sz="1050" dirty="0">
                <a:solidFill>
                  <a:srgbClr val="1E293B"/>
                </a:solidFill>
                <a:latin typeface="Outfit" pitchFamily="34" charset="0"/>
                <a:ea typeface="Outfit" pitchFamily="34" charset="-122"/>
                <a:cs typeface="Outfit" pitchFamily="34" charset="-120"/>
              </a:rPr>
              <a:t>Bis es vorliegt, ist das Eigentümergespräch längst gelaufen.</a:t>
            </a:r>
            <a:endParaRPr lang="en-US" sz="1050" dirty="0"/>
          </a:p>
        </p:txBody>
      </p:sp>
      <p:sp>
        <p:nvSpPr>
          <p:cNvPr id="17" name="Shape 12"/>
          <p:cNvSpPr/>
          <p:nvPr/>
        </p:nvSpPr>
        <p:spPr>
          <a:xfrm>
            <a:off x="4764024" y="1417320"/>
            <a:ext cx="1947672" cy="2514600"/>
          </a:xfrm>
          <a:prstGeom prst="roundRect">
            <a:avLst>
              <a:gd name="adj" fmla="val 3756"/>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8" name="Shape 13"/>
          <p:cNvSpPr/>
          <p:nvPr/>
        </p:nvSpPr>
        <p:spPr>
          <a:xfrm>
            <a:off x="5477256" y="1627632"/>
            <a:ext cx="512064" cy="512064"/>
          </a:xfrm>
          <a:prstGeom prst="ellipse">
            <a:avLst/>
          </a:prstGeom>
          <a:solidFill>
            <a:srgbClr val="FFFFFF"/>
          </a:solidFill>
          <a:ln/>
        </p:spPr>
      </p:sp>
      <p:pic>
        <p:nvPicPr>
          <p:cNvPr id="19" name="Image 3" descr="preencoded.png">    </p:cNvPr>
          <p:cNvPicPr>
            <a:picLocks noChangeAspect="1"/>
          </p:cNvPicPr>
          <p:nvPr/>
        </p:nvPicPr>
        <p:blipFill>
          <a:blip r:embed="rId4"/>
          <a:stretch>
            <a:fillRect/>
          </a:stretch>
        </p:blipFill>
        <p:spPr>
          <a:xfrm>
            <a:off x="5610393" y="1760769"/>
            <a:ext cx="245791" cy="245791"/>
          </a:xfrm>
          <a:prstGeom prst="rect">
            <a:avLst/>
          </a:prstGeom>
        </p:spPr>
      </p:pic>
      <p:sp>
        <p:nvSpPr>
          <p:cNvPr id="20" name="Text 14"/>
          <p:cNvSpPr/>
          <p:nvPr/>
        </p:nvSpPr>
        <p:spPr>
          <a:xfrm>
            <a:off x="4818888" y="2240280"/>
            <a:ext cx="1837944" cy="384048"/>
          </a:xfrm>
          <a:prstGeom prst="rect">
            <a:avLst/>
          </a:prstGeom>
          <a:noFill/>
          <a:ln/>
        </p:spPr>
        <p:txBody>
          <a:bodyPr wrap="square" lIns="0" tIns="0" rIns="0" bIns="0" rtlCol="0" anchor="ctr"/>
          <a:lstStyle/>
          <a:p>
            <a:pPr algn="ctr" indent="0" marL="0">
              <a:lnSpc>
                <a:spcPct val="105000"/>
              </a:lnSpc>
              <a:buNone/>
            </a:pPr>
            <a:r>
              <a:rPr lang="en-US" sz="1250" b="1" dirty="0">
                <a:solidFill>
                  <a:srgbClr val="0D3A5C"/>
                </a:solidFill>
                <a:latin typeface="Outfit" pitchFamily="34" charset="0"/>
                <a:ea typeface="Outfit" pitchFamily="34" charset="-122"/>
                <a:cs typeface="Outfit" pitchFamily="34" charset="-120"/>
              </a:rPr>
              <a:t>Keine Zeit für Recherche</a:t>
            </a:r>
            <a:endParaRPr lang="en-US" sz="1250" dirty="0"/>
          </a:p>
        </p:txBody>
      </p:sp>
      <p:sp>
        <p:nvSpPr>
          <p:cNvPr id="21" name="Text 15"/>
          <p:cNvSpPr/>
          <p:nvPr/>
        </p:nvSpPr>
        <p:spPr>
          <a:xfrm>
            <a:off x="4910328" y="2670048"/>
            <a:ext cx="1655064" cy="1188720"/>
          </a:xfrm>
          <a:prstGeom prst="rect">
            <a:avLst/>
          </a:prstGeom>
          <a:noFill/>
          <a:ln/>
        </p:spPr>
        <p:txBody>
          <a:bodyPr wrap="square" lIns="0" tIns="0" rIns="0" bIns="0" rtlCol="0" anchor="t"/>
          <a:lstStyle/>
          <a:p>
            <a:pPr algn="ctr" indent="0" marL="0">
              <a:lnSpc>
                <a:spcPct val="114000"/>
              </a:lnSpc>
              <a:buNone/>
            </a:pPr>
            <a:r>
              <a:rPr lang="en-US" sz="1050" dirty="0">
                <a:solidFill>
                  <a:srgbClr val="1E293B"/>
                </a:solidFill>
                <a:latin typeface="Outfit" pitchFamily="34" charset="0"/>
                <a:ea typeface="Outfit" pitchFamily="34" charset="-122"/>
                <a:cs typeface="Outfit" pitchFamily="34" charset="-120"/>
              </a:rPr>
              <a:t>Bei drei Akquise-Terminen am Tag bleibt für eigene Marktrecherche kein Raum.</a:t>
            </a:r>
            <a:endParaRPr lang="en-US" sz="1050" dirty="0"/>
          </a:p>
        </p:txBody>
      </p:sp>
      <p:sp>
        <p:nvSpPr>
          <p:cNvPr id="22" name="Shape 16"/>
          <p:cNvSpPr/>
          <p:nvPr/>
        </p:nvSpPr>
        <p:spPr>
          <a:xfrm>
            <a:off x="6894576" y="1417320"/>
            <a:ext cx="1947672" cy="2514600"/>
          </a:xfrm>
          <a:prstGeom prst="roundRect">
            <a:avLst>
              <a:gd name="adj" fmla="val 3756"/>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3" name="Shape 17"/>
          <p:cNvSpPr/>
          <p:nvPr/>
        </p:nvSpPr>
        <p:spPr>
          <a:xfrm>
            <a:off x="7607808" y="1627632"/>
            <a:ext cx="512064" cy="512064"/>
          </a:xfrm>
          <a:prstGeom prst="ellipse">
            <a:avLst/>
          </a:prstGeom>
          <a:solidFill>
            <a:srgbClr val="FFFFFF"/>
          </a:solidFill>
          <a:ln/>
        </p:spPr>
      </p:sp>
      <p:pic>
        <p:nvPicPr>
          <p:cNvPr id="24" name="Image 4" descr="preencoded.png">    </p:cNvPr>
          <p:cNvPicPr>
            <a:picLocks noChangeAspect="1"/>
          </p:cNvPicPr>
          <p:nvPr/>
        </p:nvPicPr>
        <p:blipFill>
          <a:blip r:embed="rId5"/>
          <a:stretch>
            <a:fillRect/>
          </a:stretch>
        </p:blipFill>
        <p:spPr>
          <a:xfrm>
            <a:off x="7740945" y="1760769"/>
            <a:ext cx="245791" cy="245791"/>
          </a:xfrm>
          <a:prstGeom prst="rect">
            <a:avLst/>
          </a:prstGeom>
        </p:spPr>
      </p:pic>
      <p:sp>
        <p:nvSpPr>
          <p:cNvPr id="25" name="Text 18"/>
          <p:cNvSpPr/>
          <p:nvPr/>
        </p:nvSpPr>
        <p:spPr>
          <a:xfrm>
            <a:off x="6949440" y="2240280"/>
            <a:ext cx="1837944" cy="384048"/>
          </a:xfrm>
          <a:prstGeom prst="rect">
            <a:avLst/>
          </a:prstGeom>
          <a:noFill/>
          <a:ln/>
        </p:spPr>
        <p:txBody>
          <a:bodyPr wrap="square" lIns="0" tIns="0" rIns="0" bIns="0" rtlCol="0" anchor="ctr"/>
          <a:lstStyle/>
          <a:p>
            <a:pPr algn="ctr" indent="0" marL="0">
              <a:lnSpc>
                <a:spcPct val="105000"/>
              </a:lnSpc>
              <a:buNone/>
            </a:pPr>
            <a:r>
              <a:rPr lang="en-US" sz="1250" b="1" dirty="0">
                <a:solidFill>
                  <a:srgbClr val="0D3A5C"/>
                </a:solidFill>
                <a:latin typeface="Outfit" pitchFamily="34" charset="0"/>
                <a:ea typeface="Outfit" pitchFamily="34" charset="-122"/>
                <a:cs typeface="Outfit" pitchFamily="34" charset="-120"/>
              </a:rPr>
              <a:t>Online-Schätzwert kontern</a:t>
            </a:r>
            <a:endParaRPr lang="en-US" sz="1250" dirty="0"/>
          </a:p>
        </p:txBody>
      </p:sp>
      <p:sp>
        <p:nvSpPr>
          <p:cNvPr id="26" name="Text 19"/>
          <p:cNvSpPr/>
          <p:nvPr/>
        </p:nvSpPr>
        <p:spPr>
          <a:xfrm>
            <a:off x="7040880" y="2670048"/>
            <a:ext cx="1655064" cy="1188720"/>
          </a:xfrm>
          <a:prstGeom prst="rect">
            <a:avLst/>
          </a:prstGeom>
          <a:noFill/>
          <a:ln/>
        </p:spPr>
        <p:txBody>
          <a:bodyPr wrap="square" lIns="0" tIns="0" rIns="0" bIns="0" rtlCol="0" anchor="t"/>
          <a:lstStyle/>
          <a:p>
            <a:pPr algn="ctr" indent="0" marL="0">
              <a:lnSpc>
                <a:spcPct val="114000"/>
              </a:lnSpc>
              <a:buNone/>
            </a:pPr>
            <a:r>
              <a:rPr lang="en-US" sz="1050" dirty="0">
                <a:solidFill>
                  <a:srgbClr val="1E293B"/>
                </a:solidFill>
                <a:latin typeface="Outfit" pitchFamily="34" charset="0"/>
                <a:ea typeface="Outfit" pitchFamily="34" charset="-122"/>
                <a:cs typeface="Outfit" pitchFamily="34" charset="-120"/>
              </a:rPr>
              <a:t>Der Eigentümer hat Zahlen — Sie brauchen Substanz, nicht Bauchgefühl.</a:t>
            </a:r>
            <a:endParaRPr lang="en-US" sz="1050" dirty="0"/>
          </a:p>
        </p:txBody>
      </p:sp>
      <p:sp>
        <p:nvSpPr>
          <p:cNvPr id="27" name="Shape 20"/>
          <p:cNvSpPr/>
          <p:nvPr/>
        </p:nvSpPr>
        <p:spPr>
          <a:xfrm>
            <a:off x="502920" y="4114800"/>
            <a:ext cx="8138160" cy="594360"/>
          </a:xfrm>
          <a:prstGeom prst="roundRect">
            <a:avLst>
              <a:gd name="adj" fmla="val 12308"/>
            </a:avLst>
          </a:prstGeom>
          <a:solidFill>
            <a:srgbClr val="0D3A5C"/>
          </a:solidFill>
          <a:ln/>
        </p:spPr>
      </p:sp>
      <p:sp>
        <p:nvSpPr>
          <p:cNvPr id="28" name="Text 21"/>
          <p:cNvSpPr/>
          <p:nvPr/>
        </p:nvSpPr>
        <p:spPr>
          <a:xfrm>
            <a:off x="731520" y="4114800"/>
            <a:ext cx="7680960" cy="594360"/>
          </a:xfrm>
          <a:prstGeom prst="rect">
            <a:avLst/>
          </a:prstGeom>
          <a:noFill/>
          <a:ln/>
        </p:spPr>
        <p:txBody>
          <a:bodyPr wrap="square" lIns="0" tIns="0" rIns="0" bIns="0" rtlCol="0" anchor="ctr"/>
          <a:lstStyle/>
          <a:p>
            <a:pPr indent="0" marL="0">
              <a:buNone/>
            </a:pPr>
            <a:r>
              <a:rPr lang="en-US" sz="1300" b="1" dirty="0">
                <a:solidFill>
                  <a:srgbClr val="FFFFFF"/>
                </a:solidFill>
                <a:latin typeface="Outfit" pitchFamily="34" charset="0"/>
                <a:ea typeface="Outfit" pitchFamily="34" charset="-122"/>
                <a:cs typeface="Outfit" pitchFamily="34" charset="-120"/>
              </a:rPr>
              <a:t>Was Sie am Termin nicht parat haben, kostet Sie das Mandat.</a:t>
            </a:r>
            <a:endParaRPr lang="en-US" sz="1300" dirty="0"/>
          </a:p>
        </p:txBody>
      </p:sp>
      <p:pic>
        <p:nvPicPr>
          <p:cNvPr id="8" name="Media 0">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8686800" y="109728"/>
            <a:ext cx="274320" cy="274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Professionalität in Echtzeit</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04  /  09</a:t>
            </a:r>
            <a:endParaRPr lang="en-US" sz="800" dirty="0"/>
          </a:p>
        </p:txBody>
      </p:sp>
      <p:sp>
        <p:nvSpPr>
          <p:cNvPr id="7" name="Text 4"/>
          <p:cNvSpPr/>
          <p:nvPr/>
        </p:nvSpPr>
        <p:spPr>
          <a:xfrm>
            <a:off x="548640" y="1417320"/>
            <a:ext cx="3977640" cy="1783080"/>
          </a:xfrm>
          <a:prstGeom prst="rect">
            <a:avLst/>
          </a:prstGeom>
          <a:noFill/>
          <a:ln/>
        </p:spPr>
        <p:txBody>
          <a:bodyPr wrap="square" lIns="0" tIns="0" rIns="0" bIns="0" rtlCol="0" anchor="t"/>
          <a:lstStyle/>
          <a:p>
            <a:pPr indent="0" marL="0">
              <a:lnSpc>
                <a:spcPct val="114000"/>
              </a:lnSpc>
              <a:spcAft>
                <a:spcPts val="1000"/>
              </a:spcAft>
              <a:buNone/>
            </a:pPr>
            <a:r>
              <a:rPr lang="en-US" sz="1300" dirty="0">
                <a:solidFill>
                  <a:srgbClr val="1E293B"/>
                </a:solidFill>
                <a:latin typeface="Outfit" pitchFamily="34" charset="0"/>
                <a:ea typeface="Outfit" pitchFamily="34" charset="-122"/>
                <a:cs typeface="Outfit" pitchFamily="34" charset="-120"/>
              </a:rPr>
              <a:t>Sie behalten den Eigentümerkontakt — ich liefere die Fachdaten, die dort entscheiden.</a:t>
            </a:r>
            <a:endParaRPr lang="en-US" sz="1300" dirty="0"/>
          </a:p>
          <a:p>
            <a:pPr indent="0" marL="0">
              <a:lnSpc>
                <a:spcPct val="114000"/>
              </a:lnSpc>
              <a:buNone/>
            </a:pPr>
            <a:r>
              <a:rPr lang="en-US" sz="1300" dirty="0">
                <a:solidFill>
                  <a:srgbClr val="1E293B"/>
                </a:solidFill>
                <a:latin typeface="Outfit" pitchFamily="34" charset="0"/>
                <a:ea typeface="Outfit" pitchFamily="34" charset="-122"/>
                <a:cs typeface="Outfit" pitchFamily="34" charset="-120"/>
              </a:rPr>
              <a:t>Erste fundierte Aussagen am selben Tag, vollständige Unterlagen in Tagen statt Wochen. Ein qualifizierter Ansprechpartner statt Patchwork aus vier Dienstleistern.</a:t>
            </a:r>
            <a:endParaRPr lang="en-US" sz="1300" dirty="0"/>
          </a:p>
        </p:txBody>
      </p:sp>
      <p:sp>
        <p:nvSpPr>
          <p:cNvPr id="8" name="Shape 5"/>
          <p:cNvSpPr/>
          <p:nvPr/>
        </p:nvSpPr>
        <p:spPr>
          <a:xfrm>
            <a:off x="548640" y="3291840"/>
            <a:ext cx="3977640" cy="1051560"/>
          </a:xfrm>
          <a:prstGeom prst="roundRect">
            <a:avLst>
              <a:gd name="adj" fmla="val 6957"/>
            </a:avLst>
          </a:prstGeom>
          <a:solidFill>
            <a:srgbClr val="E4F3FA"/>
          </a:solidFill>
          <a:ln/>
        </p:spPr>
      </p:sp>
      <p:sp>
        <p:nvSpPr>
          <p:cNvPr id="9" name="Text 6"/>
          <p:cNvSpPr/>
          <p:nvPr/>
        </p:nvSpPr>
        <p:spPr>
          <a:xfrm>
            <a:off x="731520" y="3291840"/>
            <a:ext cx="3611880" cy="1051560"/>
          </a:xfrm>
          <a:prstGeom prst="rect">
            <a:avLst/>
          </a:prstGeom>
          <a:noFill/>
          <a:ln/>
        </p:spPr>
        <p:txBody>
          <a:bodyPr wrap="square" lIns="0" tIns="0" rIns="0" bIns="0" rtlCol="0" anchor="ctr"/>
          <a:lstStyle/>
          <a:p>
            <a:pPr indent="0" marL="0">
              <a:lnSpc>
                <a:spcPct val="112000"/>
              </a:lnSpc>
              <a:buNone/>
            </a:pPr>
            <a:r>
              <a:rPr lang="en-US" sz="1250" dirty="0">
                <a:solidFill>
                  <a:srgbClr val="0D3A5C"/>
                </a:solidFill>
                <a:latin typeface="Outfit" pitchFamily="34" charset="0"/>
                <a:ea typeface="Outfit" pitchFamily="34" charset="-122"/>
                <a:cs typeface="Outfit" pitchFamily="34" charset="-120"/>
              </a:rPr>
              <a:t>Sie wirken am Tisch wie ein Büro mit eigenem Fachteam — ohne eines beschäftigen zu müssen.</a:t>
            </a:r>
            <a:endParaRPr lang="en-US" sz="1250" dirty="0"/>
          </a:p>
        </p:txBody>
      </p:sp>
      <p:sp>
        <p:nvSpPr>
          <p:cNvPr id="10" name="Text 7"/>
          <p:cNvSpPr/>
          <p:nvPr/>
        </p:nvSpPr>
        <p:spPr>
          <a:xfrm>
            <a:off x="4800600" y="1371600"/>
            <a:ext cx="3840480" cy="292608"/>
          </a:xfrm>
          <a:prstGeom prst="rect">
            <a:avLst/>
          </a:prstGeom>
          <a:noFill/>
          <a:ln/>
        </p:spPr>
        <p:txBody>
          <a:bodyPr wrap="square" lIns="0" tIns="0" rIns="0" bIns="0" rtlCol="0" anchor="ctr"/>
          <a:lstStyle/>
          <a:p>
            <a:pPr indent="0" marL="0">
              <a:buNone/>
            </a:pPr>
            <a:r>
              <a:rPr lang="en-US" sz="1100" b="1" spc="200" kern="0" dirty="0">
                <a:solidFill>
                  <a:srgbClr val="00A0D2"/>
                </a:solidFill>
                <a:latin typeface="Outfit" pitchFamily="34" charset="0"/>
                <a:ea typeface="Outfit" pitchFamily="34" charset="-122"/>
                <a:cs typeface="Outfit" pitchFamily="34" charset="-120"/>
              </a:rPr>
              <a:t>WAS DAS FÜR SIE BEDEUTET</a:t>
            </a:r>
            <a:endParaRPr lang="en-US" sz="1100" dirty="0"/>
          </a:p>
        </p:txBody>
      </p:sp>
      <p:sp>
        <p:nvSpPr>
          <p:cNvPr id="11" name="Shape 8"/>
          <p:cNvSpPr/>
          <p:nvPr/>
        </p:nvSpPr>
        <p:spPr>
          <a:xfrm>
            <a:off x="4800600" y="1700784"/>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2" name="Shape 9"/>
          <p:cNvSpPr/>
          <p:nvPr/>
        </p:nvSpPr>
        <p:spPr>
          <a:xfrm>
            <a:off x="4965192" y="1837944"/>
            <a:ext cx="393192" cy="393192"/>
          </a:xfrm>
          <a:prstGeom prst="ellipse">
            <a:avLst/>
          </a:prstGeom>
          <a:solidFill>
            <a:srgbClr val="E4F3FA"/>
          </a:solidFill>
          <a:ln/>
        </p:spPr>
      </p:sp>
      <p:pic>
        <p:nvPicPr>
          <p:cNvPr id="13" name="Image 1" descr="preencoded.png">    </p:cNvPr>
          <p:cNvPicPr>
            <a:picLocks noChangeAspect="1"/>
          </p:cNvPicPr>
          <p:nvPr/>
        </p:nvPicPr>
        <p:blipFill>
          <a:blip r:embed="rId2"/>
          <a:stretch>
            <a:fillRect/>
          </a:stretch>
        </p:blipFill>
        <p:spPr>
          <a:xfrm>
            <a:off x="5067422" y="1940174"/>
            <a:ext cx="188732" cy="188732"/>
          </a:xfrm>
          <a:prstGeom prst="rect">
            <a:avLst/>
          </a:prstGeom>
        </p:spPr>
      </p:pic>
      <p:sp>
        <p:nvSpPr>
          <p:cNvPr id="14" name="Text 10"/>
          <p:cNvSpPr/>
          <p:nvPr/>
        </p:nvSpPr>
        <p:spPr>
          <a:xfrm>
            <a:off x="5486400" y="1792224"/>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Antworten am selben Tag</a:t>
            </a:r>
            <a:endParaRPr lang="en-US" sz="1250" dirty="0"/>
          </a:p>
        </p:txBody>
      </p:sp>
      <p:sp>
        <p:nvSpPr>
          <p:cNvPr id="15" name="Text 11"/>
          <p:cNvSpPr/>
          <p:nvPr/>
        </p:nvSpPr>
        <p:spPr>
          <a:xfrm>
            <a:off x="5486400" y="2057400"/>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Erste fundierte Einordnung in Stunden</a:t>
            </a:r>
            <a:endParaRPr lang="en-US" sz="950" dirty="0"/>
          </a:p>
        </p:txBody>
      </p:sp>
      <p:sp>
        <p:nvSpPr>
          <p:cNvPr id="16" name="Shape 12"/>
          <p:cNvSpPr/>
          <p:nvPr/>
        </p:nvSpPr>
        <p:spPr>
          <a:xfrm>
            <a:off x="4800600" y="2450592"/>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7" name="Shape 13"/>
          <p:cNvSpPr/>
          <p:nvPr/>
        </p:nvSpPr>
        <p:spPr>
          <a:xfrm>
            <a:off x="4965192" y="2587752"/>
            <a:ext cx="393192" cy="393192"/>
          </a:xfrm>
          <a:prstGeom prst="ellipse">
            <a:avLst/>
          </a:prstGeom>
          <a:solidFill>
            <a:srgbClr val="E4F3FA"/>
          </a:solidFill>
          <a:ln/>
        </p:spPr>
      </p:sp>
      <p:pic>
        <p:nvPicPr>
          <p:cNvPr id="18" name="Image 2" descr="preencoded.png">    </p:cNvPr>
          <p:cNvPicPr>
            <a:picLocks noChangeAspect="1"/>
          </p:cNvPicPr>
          <p:nvPr/>
        </p:nvPicPr>
        <p:blipFill>
          <a:blip r:embed="rId3"/>
          <a:stretch>
            <a:fillRect/>
          </a:stretch>
        </p:blipFill>
        <p:spPr>
          <a:xfrm>
            <a:off x="5067422" y="2689982"/>
            <a:ext cx="188732" cy="188732"/>
          </a:xfrm>
          <a:prstGeom prst="rect">
            <a:avLst/>
          </a:prstGeom>
        </p:spPr>
      </p:pic>
      <p:sp>
        <p:nvSpPr>
          <p:cNvPr id="19" name="Text 14"/>
          <p:cNvSpPr/>
          <p:nvPr/>
        </p:nvSpPr>
        <p:spPr>
          <a:xfrm>
            <a:off x="5486400" y="2542032"/>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Ein Ansprechpartner</a:t>
            </a:r>
            <a:endParaRPr lang="en-US" sz="1250" dirty="0"/>
          </a:p>
        </p:txBody>
      </p:sp>
      <p:sp>
        <p:nvSpPr>
          <p:cNvPr id="20" name="Text 15"/>
          <p:cNvSpPr/>
          <p:nvPr/>
        </p:nvSpPr>
        <p:spPr>
          <a:xfrm>
            <a:off x="5486400" y="2807208"/>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Statt Patchwork aus mehreren Anbietern</a:t>
            </a:r>
            <a:endParaRPr lang="en-US" sz="950" dirty="0"/>
          </a:p>
        </p:txBody>
      </p:sp>
      <p:sp>
        <p:nvSpPr>
          <p:cNvPr id="21" name="Shape 16"/>
          <p:cNvSpPr/>
          <p:nvPr/>
        </p:nvSpPr>
        <p:spPr>
          <a:xfrm>
            <a:off x="4800600" y="3200400"/>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2" name="Shape 17"/>
          <p:cNvSpPr/>
          <p:nvPr/>
        </p:nvSpPr>
        <p:spPr>
          <a:xfrm>
            <a:off x="4965192" y="3337560"/>
            <a:ext cx="393192" cy="393192"/>
          </a:xfrm>
          <a:prstGeom prst="ellipse">
            <a:avLst/>
          </a:prstGeom>
          <a:solidFill>
            <a:srgbClr val="E4F3FA"/>
          </a:solidFill>
          <a:ln/>
        </p:spPr>
      </p:sp>
      <p:pic>
        <p:nvPicPr>
          <p:cNvPr id="23" name="Image 3" descr="preencoded.png">    </p:cNvPr>
          <p:cNvPicPr>
            <a:picLocks noChangeAspect="1"/>
          </p:cNvPicPr>
          <p:nvPr/>
        </p:nvPicPr>
        <p:blipFill>
          <a:blip r:embed="rId4"/>
          <a:stretch>
            <a:fillRect/>
          </a:stretch>
        </p:blipFill>
        <p:spPr>
          <a:xfrm>
            <a:off x="5067422" y="3439790"/>
            <a:ext cx="188732" cy="188732"/>
          </a:xfrm>
          <a:prstGeom prst="rect">
            <a:avLst/>
          </a:prstGeom>
        </p:spPr>
      </p:pic>
      <p:sp>
        <p:nvSpPr>
          <p:cNvPr id="24" name="Text 18"/>
          <p:cNvSpPr/>
          <p:nvPr/>
        </p:nvSpPr>
        <p:spPr>
          <a:xfrm>
            <a:off x="5486400" y="3291840"/>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Festpreis statt Angebot</a:t>
            </a:r>
            <a:endParaRPr lang="en-US" sz="1250" dirty="0"/>
          </a:p>
        </p:txBody>
      </p:sp>
      <p:sp>
        <p:nvSpPr>
          <p:cNvPr id="25" name="Text 19"/>
          <p:cNvSpPr/>
          <p:nvPr/>
        </p:nvSpPr>
        <p:spPr>
          <a:xfrm>
            <a:off x="5486400" y="3557016"/>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Sie wissen vorher, was es kostet</a:t>
            </a:r>
            <a:endParaRPr lang="en-US" sz="950" dirty="0"/>
          </a:p>
        </p:txBody>
      </p:sp>
      <p:sp>
        <p:nvSpPr>
          <p:cNvPr id="26" name="Shape 20"/>
          <p:cNvSpPr/>
          <p:nvPr/>
        </p:nvSpPr>
        <p:spPr>
          <a:xfrm>
            <a:off x="4800600" y="3950208"/>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7" name="Shape 21"/>
          <p:cNvSpPr/>
          <p:nvPr/>
        </p:nvSpPr>
        <p:spPr>
          <a:xfrm>
            <a:off x="4965192" y="4087368"/>
            <a:ext cx="393192" cy="393192"/>
          </a:xfrm>
          <a:prstGeom prst="ellipse">
            <a:avLst/>
          </a:prstGeom>
          <a:solidFill>
            <a:srgbClr val="E4F3FA"/>
          </a:solidFill>
          <a:ln/>
        </p:spPr>
      </p:sp>
      <p:pic>
        <p:nvPicPr>
          <p:cNvPr id="28" name="Image 4" descr="preencoded.png">    </p:cNvPr>
          <p:cNvPicPr>
            <a:picLocks noChangeAspect="1"/>
          </p:cNvPicPr>
          <p:nvPr/>
        </p:nvPicPr>
        <p:blipFill>
          <a:blip r:embed="rId5"/>
          <a:stretch>
            <a:fillRect/>
          </a:stretch>
        </p:blipFill>
        <p:spPr>
          <a:xfrm>
            <a:off x="5067422" y="4189598"/>
            <a:ext cx="188732" cy="188732"/>
          </a:xfrm>
          <a:prstGeom prst="rect">
            <a:avLst/>
          </a:prstGeom>
        </p:spPr>
      </p:pic>
      <p:sp>
        <p:nvSpPr>
          <p:cNvPr id="29" name="Text 22"/>
          <p:cNvSpPr/>
          <p:nvPr/>
        </p:nvSpPr>
        <p:spPr>
          <a:xfrm>
            <a:off x="5486400" y="4041648"/>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Maklerqualität</a:t>
            </a:r>
            <a:endParaRPr lang="en-US" sz="1250" dirty="0"/>
          </a:p>
        </p:txBody>
      </p:sp>
      <p:sp>
        <p:nvSpPr>
          <p:cNvPr id="30" name="Text 23"/>
          <p:cNvSpPr/>
          <p:nvPr/>
        </p:nvSpPr>
        <p:spPr>
          <a:xfrm>
            <a:off x="5486400" y="4306824"/>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Dipl.-Ing. Bauphysik, KfW-Experte</a:t>
            </a:r>
            <a:endParaRPr lang="en-US" sz="950" dirty="0"/>
          </a:p>
        </p:txBody>
      </p:sp>
      <p:pic>
        <p:nvPicPr>
          <p:cNvPr id="8" name="Media 0">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8686800" y="109728"/>
            <a:ext cx="274320" cy="274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Drei Bausteine für Ihre Mandate</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05  /  09</a:t>
            </a:r>
            <a:endParaRPr lang="en-US" sz="800" dirty="0"/>
          </a:p>
        </p:txBody>
      </p:sp>
      <p:sp>
        <p:nvSpPr>
          <p:cNvPr id="7" name="Text 4"/>
          <p:cNvSpPr/>
          <p:nvPr/>
        </p:nvSpPr>
        <p:spPr>
          <a:xfrm>
            <a:off x="548640" y="1298448"/>
            <a:ext cx="8092440" cy="457200"/>
          </a:xfrm>
          <a:prstGeom prst="rect">
            <a:avLst/>
          </a:prstGeom>
          <a:noFill/>
          <a:ln/>
        </p:spPr>
        <p:txBody>
          <a:bodyPr wrap="square" lIns="0" tIns="0" rIns="0" bIns="0" rtlCol="0" anchor="ctr"/>
          <a:lstStyle/>
          <a:p>
            <a:pPr indent="0" marL="0">
              <a:buNone/>
            </a:pPr>
            <a:r>
              <a:rPr lang="en-US" sz="1300" dirty="0">
                <a:solidFill>
                  <a:srgbClr val="1E293B"/>
                </a:solidFill>
                <a:latin typeface="Outfit" pitchFamily="34" charset="0"/>
                <a:ea typeface="Outfit" pitchFamily="34" charset="-122"/>
                <a:cs typeface="Outfit" pitchFamily="34" charset="-120"/>
              </a:rPr>
              <a:t>Was ich Ihnen konkret liefere — passend zum Maklergeschäft.</a:t>
            </a:r>
            <a:endParaRPr lang="en-US" sz="1300" dirty="0"/>
          </a:p>
        </p:txBody>
      </p:sp>
      <p:sp>
        <p:nvSpPr>
          <p:cNvPr id="8" name="Shape 5"/>
          <p:cNvSpPr/>
          <p:nvPr/>
        </p:nvSpPr>
        <p:spPr>
          <a:xfrm>
            <a:off x="502920" y="1874520"/>
            <a:ext cx="2606040" cy="2194560"/>
          </a:xfrm>
          <a:prstGeom prst="roundRect">
            <a:avLst>
              <a:gd name="adj" fmla="val 3333"/>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9" name="Shape 6"/>
          <p:cNvSpPr/>
          <p:nvPr/>
        </p:nvSpPr>
        <p:spPr>
          <a:xfrm>
            <a:off x="1508760" y="2121408"/>
            <a:ext cx="603504" cy="603504"/>
          </a:xfrm>
          <a:prstGeom prst="ellipse">
            <a:avLst/>
          </a:prstGeom>
          <a:solidFill>
            <a:srgbClr val="0D3A5C"/>
          </a:solidFill>
          <a:ln/>
        </p:spPr>
      </p:sp>
      <p:pic>
        <p:nvPicPr>
          <p:cNvPr id="10" name="Image 1" descr="preencoded.png">    </p:cNvPr>
          <p:cNvPicPr>
            <a:picLocks noChangeAspect="1"/>
          </p:cNvPicPr>
          <p:nvPr/>
        </p:nvPicPr>
        <p:blipFill>
          <a:blip r:embed="rId2"/>
          <a:stretch>
            <a:fillRect/>
          </a:stretch>
        </p:blipFill>
        <p:spPr>
          <a:xfrm>
            <a:off x="1665671" y="2278319"/>
            <a:ext cx="289682" cy="289682"/>
          </a:xfrm>
          <a:prstGeom prst="rect">
            <a:avLst/>
          </a:prstGeom>
        </p:spPr>
      </p:pic>
      <p:sp>
        <p:nvSpPr>
          <p:cNvPr id="11" name="Text 7"/>
          <p:cNvSpPr/>
          <p:nvPr/>
        </p:nvSpPr>
        <p:spPr>
          <a:xfrm>
            <a:off x="594360" y="2743200"/>
            <a:ext cx="2423160" cy="548640"/>
          </a:xfrm>
          <a:prstGeom prst="rect">
            <a:avLst/>
          </a:prstGeom>
          <a:noFill/>
          <a:ln/>
        </p:spPr>
        <p:txBody>
          <a:bodyPr wrap="square" lIns="0" tIns="0" rIns="0" bIns="0" rtlCol="0" anchor="t"/>
          <a:lstStyle/>
          <a:p>
            <a:pPr algn="ctr" indent="0" marL="0">
              <a:lnSpc>
                <a:spcPct val="102000"/>
              </a:lnSpc>
              <a:buNone/>
            </a:pPr>
            <a:r>
              <a:rPr lang="en-US" sz="1350" b="1" dirty="0">
                <a:solidFill>
                  <a:srgbClr val="0D3A5C"/>
                </a:solidFill>
                <a:latin typeface="Outfit" pitchFamily="34" charset="0"/>
                <a:ea typeface="Outfit" pitchFamily="34" charset="-122"/>
                <a:cs typeface="Outfit" pitchFamily="34" charset="-120"/>
              </a:rPr>
              <a:t>Wert-Ersteinschätzung</a:t>
            </a:r>
            <a:endParaRPr lang="en-US" sz="1350" dirty="0"/>
          </a:p>
        </p:txBody>
      </p:sp>
      <p:sp>
        <p:nvSpPr>
          <p:cNvPr id="12" name="Text 8"/>
          <p:cNvSpPr/>
          <p:nvPr/>
        </p:nvSpPr>
        <p:spPr>
          <a:xfrm>
            <a:off x="667512" y="3310128"/>
            <a:ext cx="2276856" cy="713232"/>
          </a:xfrm>
          <a:prstGeom prst="rect">
            <a:avLst/>
          </a:prstGeom>
          <a:noFill/>
          <a:ln/>
        </p:spPr>
        <p:txBody>
          <a:bodyPr wrap="square" lIns="0" tIns="0" rIns="0" bIns="0" rtlCol="0" anchor="t"/>
          <a:lstStyle/>
          <a:p>
            <a:pPr algn="ctr" indent="0" marL="0">
              <a:lnSpc>
                <a:spcPct val="112000"/>
              </a:lnSpc>
              <a:buNone/>
            </a:pPr>
            <a:r>
              <a:rPr lang="en-US" sz="1060" dirty="0">
                <a:solidFill>
                  <a:srgbClr val="64748B"/>
                </a:solidFill>
                <a:latin typeface="Outfit" pitchFamily="34" charset="0"/>
                <a:ea typeface="Outfit" pitchFamily="34" charset="-122"/>
                <a:cs typeface="Outfit" pitchFamily="34" charset="-120"/>
              </a:rPr>
              <a:t>Eine fundierte erste Einordnung am selben Tag — für die Akquise und den Eigentümertermin.</a:t>
            </a:r>
            <a:endParaRPr lang="en-US" sz="1060" dirty="0"/>
          </a:p>
        </p:txBody>
      </p:sp>
      <p:sp>
        <p:nvSpPr>
          <p:cNvPr id="13" name="Shape 9"/>
          <p:cNvSpPr/>
          <p:nvPr/>
        </p:nvSpPr>
        <p:spPr>
          <a:xfrm>
            <a:off x="3383280" y="1874520"/>
            <a:ext cx="2606040" cy="2194560"/>
          </a:xfrm>
          <a:prstGeom prst="roundRect">
            <a:avLst>
              <a:gd name="adj" fmla="val 3333"/>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4" name="Shape 10"/>
          <p:cNvSpPr/>
          <p:nvPr/>
        </p:nvSpPr>
        <p:spPr>
          <a:xfrm>
            <a:off x="4389120" y="2121408"/>
            <a:ext cx="603504" cy="603504"/>
          </a:xfrm>
          <a:prstGeom prst="ellipse">
            <a:avLst/>
          </a:prstGeom>
          <a:solidFill>
            <a:srgbClr val="0D3A5C"/>
          </a:solidFill>
          <a:ln/>
        </p:spPr>
      </p:sp>
      <p:pic>
        <p:nvPicPr>
          <p:cNvPr id="15" name="Image 2" descr="preencoded.png">    </p:cNvPr>
          <p:cNvPicPr>
            <a:picLocks noChangeAspect="1"/>
          </p:cNvPicPr>
          <p:nvPr/>
        </p:nvPicPr>
        <p:blipFill>
          <a:blip r:embed="rId3"/>
          <a:stretch>
            <a:fillRect/>
          </a:stretch>
        </p:blipFill>
        <p:spPr>
          <a:xfrm>
            <a:off x="4546031" y="2278319"/>
            <a:ext cx="289682" cy="289682"/>
          </a:xfrm>
          <a:prstGeom prst="rect">
            <a:avLst/>
          </a:prstGeom>
        </p:spPr>
      </p:pic>
      <p:sp>
        <p:nvSpPr>
          <p:cNvPr id="16" name="Text 11"/>
          <p:cNvSpPr/>
          <p:nvPr/>
        </p:nvSpPr>
        <p:spPr>
          <a:xfrm>
            <a:off x="3474720" y="2743200"/>
            <a:ext cx="2423160" cy="548640"/>
          </a:xfrm>
          <a:prstGeom prst="rect">
            <a:avLst/>
          </a:prstGeom>
          <a:noFill/>
          <a:ln/>
        </p:spPr>
        <p:txBody>
          <a:bodyPr wrap="square" lIns="0" tIns="0" rIns="0" bIns="0" rtlCol="0" anchor="t"/>
          <a:lstStyle/>
          <a:p>
            <a:pPr algn="ctr" indent="0" marL="0">
              <a:lnSpc>
                <a:spcPct val="102000"/>
              </a:lnSpc>
              <a:buNone/>
            </a:pPr>
            <a:r>
              <a:rPr lang="en-US" sz="1350" b="1" dirty="0">
                <a:solidFill>
                  <a:srgbClr val="0D3A5C"/>
                </a:solidFill>
                <a:latin typeface="Outfit" pitchFamily="34" charset="0"/>
                <a:ea typeface="Outfit" pitchFamily="34" charset="-122"/>
                <a:cs typeface="Outfit" pitchFamily="34" charset="-120"/>
              </a:rPr>
              <a:t>Energieausweis</a:t>
            </a:r>
            <a:endParaRPr lang="en-US" sz="1350" dirty="0"/>
          </a:p>
        </p:txBody>
      </p:sp>
      <p:sp>
        <p:nvSpPr>
          <p:cNvPr id="17" name="Text 12"/>
          <p:cNvSpPr/>
          <p:nvPr/>
        </p:nvSpPr>
        <p:spPr>
          <a:xfrm>
            <a:off x="3547872" y="3310128"/>
            <a:ext cx="2276856" cy="713232"/>
          </a:xfrm>
          <a:prstGeom prst="rect">
            <a:avLst/>
          </a:prstGeom>
          <a:noFill/>
          <a:ln/>
        </p:spPr>
        <p:txBody>
          <a:bodyPr wrap="square" lIns="0" tIns="0" rIns="0" bIns="0" rtlCol="0" anchor="t"/>
          <a:lstStyle/>
          <a:p>
            <a:pPr algn="ctr" indent="0" marL="0">
              <a:lnSpc>
                <a:spcPct val="112000"/>
              </a:lnSpc>
              <a:buNone/>
            </a:pPr>
            <a:r>
              <a:rPr lang="en-US" sz="1060" dirty="0">
                <a:solidFill>
                  <a:srgbClr val="64748B"/>
                </a:solidFill>
                <a:latin typeface="Outfit" pitchFamily="34" charset="0"/>
                <a:ea typeface="Outfit" pitchFamily="34" charset="-122"/>
                <a:cs typeface="Outfit" pitchFamily="34" charset="-120"/>
              </a:rPr>
              <a:t>Verbrauchs- oder Bedarfsausweis, GEG-konform und prüffähig, zum Festpreis.</a:t>
            </a:r>
            <a:endParaRPr lang="en-US" sz="1060" dirty="0"/>
          </a:p>
        </p:txBody>
      </p:sp>
      <p:sp>
        <p:nvSpPr>
          <p:cNvPr id="18" name="Shape 13"/>
          <p:cNvSpPr/>
          <p:nvPr/>
        </p:nvSpPr>
        <p:spPr>
          <a:xfrm>
            <a:off x="6263640" y="1874520"/>
            <a:ext cx="2606040" cy="2194560"/>
          </a:xfrm>
          <a:prstGeom prst="roundRect">
            <a:avLst>
              <a:gd name="adj" fmla="val 3333"/>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9" name="Shape 14"/>
          <p:cNvSpPr/>
          <p:nvPr/>
        </p:nvSpPr>
        <p:spPr>
          <a:xfrm>
            <a:off x="7269480" y="2121408"/>
            <a:ext cx="603504" cy="603504"/>
          </a:xfrm>
          <a:prstGeom prst="ellipse">
            <a:avLst/>
          </a:prstGeom>
          <a:solidFill>
            <a:srgbClr val="0D3A5C"/>
          </a:solidFill>
          <a:ln/>
        </p:spPr>
      </p:sp>
      <p:pic>
        <p:nvPicPr>
          <p:cNvPr id="20" name="Image 3" descr="preencoded.png">    </p:cNvPr>
          <p:cNvPicPr>
            <a:picLocks noChangeAspect="1"/>
          </p:cNvPicPr>
          <p:nvPr/>
        </p:nvPicPr>
        <p:blipFill>
          <a:blip r:embed="rId4"/>
          <a:stretch>
            <a:fillRect/>
          </a:stretch>
        </p:blipFill>
        <p:spPr>
          <a:xfrm>
            <a:off x="7426391" y="2278319"/>
            <a:ext cx="289682" cy="289682"/>
          </a:xfrm>
          <a:prstGeom prst="rect">
            <a:avLst/>
          </a:prstGeom>
        </p:spPr>
      </p:pic>
      <p:sp>
        <p:nvSpPr>
          <p:cNvPr id="21" name="Text 15"/>
          <p:cNvSpPr/>
          <p:nvPr/>
        </p:nvSpPr>
        <p:spPr>
          <a:xfrm>
            <a:off x="6355080" y="2743200"/>
            <a:ext cx="2423160" cy="548640"/>
          </a:xfrm>
          <a:prstGeom prst="rect">
            <a:avLst/>
          </a:prstGeom>
          <a:noFill/>
          <a:ln/>
        </p:spPr>
        <p:txBody>
          <a:bodyPr wrap="square" lIns="0" tIns="0" rIns="0" bIns="0" rtlCol="0" anchor="t"/>
          <a:lstStyle/>
          <a:p>
            <a:pPr algn="ctr" indent="0" marL="0">
              <a:lnSpc>
                <a:spcPct val="102000"/>
              </a:lnSpc>
              <a:buNone/>
            </a:pPr>
            <a:r>
              <a:rPr lang="en-US" sz="1350" b="1" dirty="0">
                <a:solidFill>
                  <a:srgbClr val="0D3A5C"/>
                </a:solidFill>
                <a:latin typeface="Outfit" pitchFamily="34" charset="0"/>
                <a:ea typeface="Outfit" pitchFamily="34" charset="-122"/>
                <a:cs typeface="Outfit" pitchFamily="34" charset="-120"/>
              </a:rPr>
              <a:t>Wertermittlung nach ImmoWertV</a:t>
            </a:r>
            <a:endParaRPr lang="en-US" sz="1350" dirty="0"/>
          </a:p>
        </p:txBody>
      </p:sp>
      <p:sp>
        <p:nvSpPr>
          <p:cNvPr id="22" name="Text 16"/>
          <p:cNvSpPr/>
          <p:nvPr/>
        </p:nvSpPr>
        <p:spPr>
          <a:xfrm>
            <a:off x="6428232" y="3310128"/>
            <a:ext cx="2276856" cy="713232"/>
          </a:xfrm>
          <a:prstGeom prst="rect">
            <a:avLst/>
          </a:prstGeom>
          <a:noFill/>
          <a:ln/>
        </p:spPr>
        <p:txBody>
          <a:bodyPr wrap="square" lIns="0" tIns="0" rIns="0" bIns="0" rtlCol="0" anchor="t"/>
          <a:lstStyle/>
          <a:p>
            <a:pPr algn="ctr" indent="0" marL="0">
              <a:lnSpc>
                <a:spcPct val="112000"/>
              </a:lnSpc>
              <a:buNone/>
            </a:pPr>
            <a:r>
              <a:rPr lang="en-US" sz="1060" dirty="0">
                <a:solidFill>
                  <a:srgbClr val="64748B"/>
                </a:solidFill>
                <a:latin typeface="Outfit" pitchFamily="34" charset="0"/>
                <a:ea typeface="Outfit" pitchFamily="34" charset="-122"/>
                <a:cs typeface="Outfit" pitchFamily="34" charset="-120"/>
              </a:rPr>
              <a:t>Substanz gegen Online-Schätzwerte — Vergleichs-, Sach- oder Ertragswert.</a:t>
            </a:r>
            <a:endParaRPr lang="en-US" sz="1060" dirty="0"/>
          </a:p>
        </p:txBody>
      </p:sp>
      <p:sp>
        <p:nvSpPr>
          <p:cNvPr id="23" name="Text 17"/>
          <p:cNvSpPr/>
          <p:nvPr/>
        </p:nvSpPr>
        <p:spPr>
          <a:xfrm>
            <a:off x="548640" y="4224528"/>
            <a:ext cx="8092440" cy="457200"/>
          </a:xfrm>
          <a:prstGeom prst="rect">
            <a:avLst/>
          </a:prstGeom>
          <a:noFill/>
          <a:ln/>
        </p:spPr>
        <p:txBody>
          <a:bodyPr wrap="square" lIns="0" tIns="0" rIns="0" bIns="0" rtlCol="0" anchor="ctr"/>
          <a:lstStyle/>
          <a:p>
            <a:pPr indent="0" marL="0">
              <a:buNone/>
            </a:pPr>
            <a:r>
              <a:rPr lang="en-US" sz="1150" i="1" dirty="0">
                <a:solidFill>
                  <a:srgbClr val="1B4B82"/>
                </a:solidFill>
                <a:latin typeface="Outfit" pitchFamily="34" charset="0"/>
                <a:ea typeface="Outfit" pitchFamily="34" charset="-122"/>
                <a:cs typeface="Outfit" pitchFamily="34" charset="-120"/>
              </a:rPr>
              <a:t>Energieeffizienz bestimmt heute den Marktwert mit — ein Bauphysiker im Rücken bringt dazu die nötige Substanz.</a:t>
            </a:r>
            <a:endParaRPr lang="en-US" sz="1150" dirty="0"/>
          </a:p>
        </p:txBody>
      </p:sp>
      <p:pic>
        <p:nvPicPr>
          <p:cNvPr id="7" name="Media 0">
            <a:hlinkClick r:id="" action="ppaction://media"/>
          </p:cNvPr>
          <p:cNvPicPr>
            <a:picLocks noChangeAspect="1"/>
          </p:cNvPicPr>
          <p:nvPr>
            <a:videoFile r:link="rId5"/>
            <p:extLst>
              <p:ext uri="{DAA4B4D4-6D71-4841-9C94-3DE7FCFB9230}">
                <p14:media xmlns:p14="http://schemas.microsoft.com/office/powerpoint/2010/main" r:embed="rId6"/>
              </p:ext>
            </p:extLst>
          </p:nvPr>
        </p:nvPicPr>
        <p:blipFill>
          <a:blip r:embed="rId7"/>
          <a:stretch>
            <a:fillRect/>
          </a:stretch>
        </p:blipFill>
        <p:spPr>
          <a:xfrm>
            <a:off x="8686800" y="109728"/>
            <a:ext cx="274320" cy="274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So schnell läuft es für Sie</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06  /  09</a:t>
            </a:r>
            <a:endParaRPr lang="en-US" sz="800" dirty="0"/>
          </a:p>
        </p:txBody>
      </p:sp>
      <p:sp>
        <p:nvSpPr>
          <p:cNvPr id="7" name="Shape 4"/>
          <p:cNvSpPr/>
          <p:nvPr/>
        </p:nvSpPr>
        <p:spPr>
          <a:xfrm>
            <a:off x="502920"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8" name="Shape 5"/>
          <p:cNvSpPr/>
          <p:nvPr/>
        </p:nvSpPr>
        <p:spPr>
          <a:xfrm>
            <a:off x="1271016" y="1664208"/>
            <a:ext cx="411480" cy="411480"/>
          </a:xfrm>
          <a:prstGeom prst="ellipse">
            <a:avLst/>
          </a:prstGeom>
          <a:solidFill>
            <a:srgbClr val="00A0D2"/>
          </a:solidFill>
          <a:ln/>
        </p:spPr>
      </p:sp>
      <p:sp>
        <p:nvSpPr>
          <p:cNvPr id="9" name="Text 6"/>
          <p:cNvSpPr/>
          <p:nvPr/>
        </p:nvSpPr>
        <p:spPr>
          <a:xfrm>
            <a:off x="1271016"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1</a:t>
            </a:r>
            <a:endParaRPr lang="en-US" sz="1700" dirty="0"/>
          </a:p>
        </p:txBody>
      </p:sp>
      <p:sp>
        <p:nvSpPr>
          <p:cNvPr id="10" name="Text 7"/>
          <p:cNvSpPr/>
          <p:nvPr/>
        </p:nvSpPr>
        <p:spPr>
          <a:xfrm>
            <a:off x="557784" y="2194560"/>
            <a:ext cx="1837944" cy="320040"/>
          </a:xfrm>
          <a:prstGeom prst="rect">
            <a:avLst/>
          </a:prstGeom>
          <a:noFill/>
          <a:ln/>
        </p:spPr>
        <p:txBody>
          <a:bodyPr wrap="square" lIns="0" tIns="0" rIns="0" bIns="0" rtlCol="0" anchor="ctr"/>
          <a:lstStyle/>
          <a:p>
            <a:pPr algn="ctr" indent="0" marL="0">
              <a:buNone/>
            </a:pPr>
            <a:r>
              <a:rPr lang="en-US" sz="1250" b="1" dirty="0">
                <a:solidFill>
                  <a:srgbClr val="0D3A5C"/>
                </a:solidFill>
                <a:latin typeface="Outfit" pitchFamily="34" charset="0"/>
                <a:ea typeface="Outfit" pitchFamily="34" charset="-122"/>
                <a:cs typeface="Outfit" pitchFamily="34" charset="-120"/>
              </a:rPr>
              <a:t>Sie rufen an</a:t>
            </a:r>
            <a:endParaRPr lang="en-US" sz="1250" dirty="0"/>
          </a:p>
        </p:txBody>
      </p:sp>
      <p:sp>
        <p:nvSpPr>
          <p:cNvPr id="11" name="Text 8"/>
          <p:cNvSpPr/>
          <p:nvPr/>
        </p:nvSpPr>
        <p:spPr>
          <a:xfrm>
            <a:off x="649224"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Telefonisch oder per kurze Mail — Eckdaten genügen.</a:t>
            </a:r>
            <a:endParaRPr lang="en-US" sz="1030" dirty="0"/>
          </a:p>
        </p:txBody>
      </p:sp>
      <p:sp>
        <p:nvSpPr>
          <p:cNvPr id="12" name="Shape 9"/>
          <p:cNvSpPr/>
          <p:nvPr/>
        </p:nvSpPr>
        <p:spPr>
          <a:xfrm>
            <a:off x="704088" y="3566160"/>
            <a:ext cx="1545336" cy="310896"/>
          </a:xfrm>
          <a:prstGeom prst="roundRect">
            <a:avLst>
              <a:gd name="adj" fmla="val 50000"/>
            </a:avLst>
          </a:prstGeom>
          <a:solidFill>
            <a:srgbClr val="E4F3FA"/>
          </a:solidFill>
          <a:ln/>
        </p:spPr>
      </p:sp>
      <p:sp>
        <p:nvSpPr>
          <p:cNvPr id="13" name="Text 10"/>
          <p:cNvSpPr/>
          <p:nvPr/>
        </p:nvSpPr>
        <p:spPr>
          <a:xfrm>
            <a:off x="704088" y="3566160"/>
            <a:ext cx="154533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fünf Minuten</a:t>
            </a:r>
            <a:endParaRPr lang="en-US" sz="950" dirty="0"/>
          </a:p>
        </p:txBody>
      </p:sp>
      <p:sp>
        <p:nvSpPr>
          <p:cNvPr id="14" name="Shape 11"/>
          <p:cNvSpPr/>
          <p:nvPr/>
        </p:nvSpPr>
        <p:spPr>
          <a:xfrm>
            <a:off x="2633472"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5" name="Shape 12"/>
          <p:cNvSpPr/>
          <p:nvPr/>
        </p:nvSpPr>
        <p:spPr>
          <a:xfrm>
            <a:off x="3401568" y="1664208"/>
            <a:ext cx="411480" cy="411480"/>
          </a:xfrm>
          <a:prstGeom prst="ellipse">
            <a:avLst/>
          </a:prstGeom>
          <a:solidFill>
            <a:srgbClr val="00A0D2"/>
          </a:solidFill>
          <a:ln/>
        </p:spPr>
      </p:sp>
      <p:sp>
        <p:nvSpPr>
          <p:cNvPr id="16" name="Text 13"/>
          <p:cNvSpPr/>
          <p:nvPr/>
        </p:nvSpPr>
        <p:spPr>
          <a:xfrm>
            <a:off x="3401568"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2</a:t>
            </a:r>
            <a:endParaRPr lang="en-US" sz="1700" dirty="0"/>
          </a:p>
        </p:txBody>
      </p:sp>
      <p:sp>
        <p:nvSpPr>
          <p:cNvPr id="17" name="Text 14"/>
          <p:cNvSpPr/>
          <p:nvPr/>
        </p:nvSpPr>
        <p:spPr>
          <a:xfrm>
            <a:off x="2688336" y="2194560"/>
            <a:ext cx="1837944" cy="320040"/>
          </a:xfrm>
          <a:prstGeom prst="rect">
            <a:avLst/>
          </a:prstGeom>
          <a:noFill/>
          <a:ln/>
        </p:spPr>
        <p:txBody>
          <a:bodyPr wrap="square" lIns="0" tIns="0" rIns="0" bIns="0" rtlCol="0" anchor="ctr"/>
          <a:lstStyle/>
          <a:p>
            <a:pPr algn="ctr" indent="0" marL="0">
              <a:buNone/>
            </a:pPr>
            <a:r>
              <a:rPr lang="en-US" sz="1250" b="1" dirty="0">
                <a:solidFill>
                  <a:srgbClr val="0D3A5C"/>
                </a:solidFill>
                <a:latin typeface="Outfit" pitchFamily="34" charset="0"/>
                <a:ea typeface="Outfit" pitchFamily="34" charset="-122"/>
                <a:cs typeface="Outfit" pitchFamily="34" charset="-120"/>
              </a:rPr>
              <a:t>Erste Einordnung</a:t>
            </a:r>
            <a:endParaRPr lang="en-US" sz="1250" dirty="0"/>
          </a:p>
        </p:txBody>
      </p:sp>
      <p:sp>
        <p:nvSpPr>
          <p:cNvPr id="18" name="Text 15"/>
          <p:cNvSpPr/>
          <p:nvPr/>
        </p:nvSpPr>
        <p:spPr>
          <a:xfrm>
            <a:off x="2779776"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Eine fundierte Wert-Ersteinschätzung in wenigen Stunden.</a:t>
            </a:r>
            <a:endParaRPr lang="en-US" sz="1030" dirty="0"/>
          </a:p>
        </p:txBody>
      </p:sp>
      <p:sp>
        <p:nvSpPr>
          <p:cNvPr id="19" name="Shape 16"/>
          <p:cNvSpPr/>
          <p:nvPr/>
        </p:nvSpPr>
        <p:spPr>
          <a:xfrm>
            <a:off x="2834640" y="3566160"/>
            <a:ext cx="1545336" cy="310896"/>
          </a:xfrm>
          <a:prstGeom prst="roundRect">
            <a:avLst>
              <a:gd name="adj" fmla="val 50000"/>
            </a:avLst>
          </a:prstGeom>
          <a:solidFill>
            <a:srgbClr val="E4F3FA"/>
          </a:solidFill>
          <a:ln/>
        </p:spPr>
      </p:sp>
      <p:sp>
        <p:nvSpPr>
          <p:cNvPr id="20" name="Text 17"/>
          <p:cNvSpPr/>
          <p:nvPr/>
        </p:nvSpPr>
        <p:spPr>
          <a:xfrm>
            <a:off x="2834640" y="3566160"/>
            <a:ext cx="154533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noch am selben Tag</a:t>
            </a:r>
            <a:endParaRPr lang="en-US" sz="950" dirty="0"/>
          </a:p>
        </p:txBody>
      </p:sp>
      <p:sp>
        <p:nvSpPr>
          <p:cNvPr id="21" name="Shape 18"/>
          <p:cNvSpPr/>
          <p:nvPr/>
        </p:nvSpPr>
        <p:spPr>
          <a:xfrm>
            <a:off x="4764024"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2" name="Shape 19"/>
          <p:cNvSpPr/>
          <p:nvPr/>
        </p:nvSpPr>
        <p:spPr>
          <a:xfrm>
            <a:off x="5532120" y="1664208"/>
            <a:ext cx="411480" cy="411480"/>
          </a:xfrm>
          <a:prstGeom prst="ellipse">
            <a:avLst/>
          </a:prstGeom>
          <a:solidFill>
            <a:srgbClr val="00A0D2"/>
          </a:solidFill>
          <a:ln/>
        </p:spPr>
      </p:sp>
      <p:sp>
        <p:nvSpPr>
          <p:cNvPr id="23" name="Text 20"/>
          <p:cNvSpPr/>
          <p:nvPr/>
        </p:nvSpPr>
        <p:spPr>
          <a:xfrm>
            <a:off x="5532120"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3</a:t>
            </a:r>
            <a:endParaRPr lang="en-US" sz="1700" dirty="0"/>
          </a:p>
        </p:txBody>
      </p:sp>
      <p:sp>
        <p:nvSpPr>
          <p:cNvPr id="24" name="Text 21"/>
          <p:cNvSpPr/>
          <p:nvPr/>
        </p:nvSpPr>
        <p:spPr>
          <a:xfrm>
            <a:off x="4818888" y="2194560"/>
            <a:ext cx="1837944" cy="320040"/>
          </a:xfrm>
          <a:prstGeom prst="rect">
            <a:avLst/>
          </a:prstGeom>
          <a:noFill/>
          <a:ln/>
        </p:spPr>
        <p:txBody>
          <a:bodyPr wrap="square" lIns="0" tIns="0" rIns="0" bIns="0" rtlCol="0" anchor="ctr"/>
          <a:lstStyle/>
          <a:p>
            <a:pPr algn="ctr" indent="0" marL="0">
              <a:buNone/>
            </a:pPr>
            <a:r>
              <a:rPr lang="en-US" sz="1250" b="1" dirty="0">
                <a:solidFill>
                  <a:srgbClr val="0D3A5C"/>
                </a:solidFill>
                <a:latin typeface="Outfit" pitchFamily="34" charset="0"/>
                <a:ea typeface="Outfit" pitchFamily="34" charset="-122"/>
                <a:cs typeface="Outfit" pitchFamily="34" charset="-120"/>
              </a:rPr>
              <a:t>Unterlagen entstehen</a:t>
            </a:r>
            <a:endParaRPr lang="en-US" sz="1250" dirty="0"/>
          </a:p>
        </p:txBody>
      </p:sp>
      <p:sp>
        <p:nvSpPr>
          <p:cNvPr id="25" name="Text 22"/>
          <p:cNvSpPr/>
          <p:nvPr/>
        </p:nvSpPr>
        <p:spPr>
          <a:xfrm>
            <a:off x="4910328"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Energieausweis und/oder Wertermittlung — in Tagen, nicht Wochen.</a:t>
            </a:r>
            <a:endParaRPr lang="en-US" sz="1030" dirty="0"/>
          </a:p>
        </p:txBody>
      </p:sp>
      <p:sp>
        <p:nvSpPr>
          <p:cNvPr id="26" name="Shape 23"/>
          <p:cNvSpPr/>
          <p:nvPr/>
        </p:nvSpPr>
        <p:spPr>
          <a:xfrm>
            <a:off x="4965192" y="3566160"/>
            <a:ext cx="1545336" cy="310896"/>
          </a:xfrm>
          <a:prstGeom prst="roundRect">
            <a:avLst>
              <a:gd name="adj" fmla="val 50000"/>
            </a:avLst>
          </a:prstGeom>
          <a:solidFill>
            <a:srgbClr val="E4F3FA"/>
          </a:solidFill>
          <a:ln/>
        </p:spPr>
      </p:sp>
      <p:sp>
        <p:nvSpPr>
          <p:cNvPr id="27" name="Text 24"/>
          <p:cNvSpPr/>
          <p:nvPr/>
        </p:nvSpPr>
        <p:spPr>
          <a:xfrm>
            <a:off x="4965192" y="3566160"/>
            <a:ext cx="154533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festpreis, planbar</a:t>
            </a:r>
            <a:endParaRPr lang="en-US" sz="950" dirty="0"/>
          </a:p>
        </p:txBody>
      </p:sp>
      <p:sp>
        <p:nvSpPr>
          <p:cNvPr id="28" name="Shape 25"/>
          <p:cNvSpPr/>
          <p:nvPr/>
        </p:nvSpPr>
        <p:spPr>
          <a:xfrm>
            <a:off x="6894576"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9" name="Shape 26"/>
          <p:cNvSpPr/>
          <p:nvPr/>
        </p:nvSpPr>
        <p:spPr>
          <a:xfrm>
            <a:off x="7662672" y="1664208"/>
            <a:ext cx="411480" cy="411480"/>
          </a:xfrm>
          <a:prstGeom prst="ellipse">
            <a:avLst/>
          </a:prstGeom>
          <a:solidFill>
            <a:srgbClr val="00A0D2"/>
          </a:solidFill>
          <a:ln/>
        </p:spPr>
      </p:sp>
      <p:sp>
        <p:nvSpPr>
          <p:cNvPr id="30" name="Text 27"/>
          <p:cNvSpPr/>
          <p:nvPr/>
        </p:nvSpPr>
        <p:spPr>
          <a:xfrm>
            <a:off x="7662672"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4</a:t>
            </a:r>
            <a:endParaRPr lang="en-US" sz="1700" dirty="0"/>
          </a:p>
        </p:txBody>
      </p:sp>
      <p:sp>
        <p:nvSpPr>
          <p:cNvPr id="31" name="Text 28"/>
          <p:cNvSpPr/>
          <p:nvPr/>
        </p:nvSpPr>
        <p:spPr>
          <a:xfrm>
            <a:off x="6949440" y="2194560"/>
            <a:ext cx="1837944" cy="320040"/>
          </a:xfrm>
          <a:prstGeom prst="rect">
            <a:avLst/>
          </a:prstGeom>
          <a:noFill/>
          <a:ln/>
        </p:spPr>
        <p:txBody>
          <a:bodyPr wrap="square" lIns="0" tIns="0" rIns="0" bIns="0" rtlCol="0" anchor="ctr"/>
          <a:lstStyle/>
          <a:p>
            <a:pPr algn="ctr" indent="0" marL="0">
              <a:buNone/>
            </a:pPr>
            <a:r>
              <a:rPr lang="en-US" sz="1250" b="1" dirty="0">
                <a:solidFill>
                  <a:srgbClr val="0D3A5C"/>
                </a:solidFill>
                <a:latin typeface="Outfit" pitchFamily="34" charset="0"/>
                <a:ea typeface="Outfit" pitchFamily="34" charset="-122"/>
                <a:cs typeface="Outfit" pitchFamily="34" charset="-120"/>
              </a:rPr>
              <a:t>Vermarktung startet</a:t>
            </a:r>
            <a:endParaRPr lang="en-US" sz="1250" dirty="0"/>
          </a:p>
        </p:txBody>
      </p:sp>
      <p:sp>
        <p:nvSpPr>
          <p:cNvPr id="32" name="Text 29"/>
          <p:cNvSpPr/>
          <p:nvPr/>
        </p:nvSpPr>
        <p:spPr>
          <a:xfrm>
            <a:off x="7040880"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Sie haben alles in der Hand, sauber und rechtssicher.</a:t>
            </a:r>
            <a:endParaRPr lang="en-US" sz="1030" dirty="0"/>
          </a:p>
        </p:txBody>
      </p:sp>
      <p:sp>
        <p:nvSpPr>
          <p:cNvPr id="33" name="Shape 30"/>
          <p:cNvSpPr/>
          <p:nvPr/>
        </p:nvSpPr>
        <p:spPr>
          <a:xfrm>
            <a:off x="7095744" y="3566160"/>
            <a:ext cx="1545336" cy="310896"/>
          </a:xfrm>
          <a:prstGeom prst="roundRect">
            <a:avLst>
              <a:gd name="adj" fmla="val 50000"/>
            </a:avLst>
          </a:prstGeom>
          <a:solidFill>
            <a:srgbClr val="E4F3FA"/>
          </a:solidFill>
          <a:ln/>
        </p:spPr>
      </p:sp>
      <p:sp>
        <p:nvSpPr>
          <p:cNvPr id="34" name="Text 31"/>
          <p:cNvSpPr/>
          <p:nvPr/>
        </p:nvSpPr>
        <p:spPr>
          <a:xfrm>
            <a:off x="7095744" y="3566160"/>
            <a:ext cx="154533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ohne Wartezeit</a:t>
            </a:r>
            <a:endParaRPr lang="en-US" sz="950" dirty="0"/>
          </a:p>
        </p:txBody>
      </p:sp>
      <p:sp>
        <p:nvSpPr>
          <p:cNvPr id="35" name="Shape 32"/>
          <p:cNvSpPr/>
          <p:nvPr/>
        </p:nvSpPr>
        <p:spPr>
          <a:xfrm>
            <a:off x="502920" y="4160520"/>
            <a:ext cx="8138160" cy="566928"/>
          </a:xfrm>
          <a:prstGeom prst="roundRect">
            <a:avLst>
              <a:gd name="adj" fmla="val 12903"/>
            </a:avLst>
          </a:prstGeom>
          <a:solidFill>
            <a:srgbClr val="0D3A5C"/>
          </a:solidFill>
          <a:ln/>
        </p:spPr>
      </p:sp>
      <p:sp>
        <p:nvSpPr>
          <p:cNvPr id="36" name="Text 33"/>
          <p:cNvSpPr/>
          <p:nvPr/>
        </p:nvSpPr>
        <p:spPr>
          <a:xfrm>
            <a:off x="731520" y="4160520"/>
            <a:ext cx="7680960" cy="566928"/>
          </a:xfrm>
          <a:prstGeom prst="rect">
            <a:avLst/>
          </a:prstGeom>
          <a:noFill/>
          <a:ln/>
        </p:spPr>
        <p:txBody>
          <a:bodyPr wrap="square" lIns="0" tIns="0" rIns="0" bIns="0" rtlCol="0" anchor="ctr"/>
          <a:lstStyle/>
          <a:p>
            <a:pPr indent="0" marL="0">
              <a:buNone/>
            </a:pPr>
            <a:r>
              <a:rPr lang="en-US" sz="1250" b="1" dirty="0">
                <a:solidFill>
                  <a:srgbClr val="FFFFFF"/>
                </a:solidFill>
                <a:latin typeface="Outfit" pitchFamily="34" charset="0"/>
                <a:ea typeface="Outfit" pitchFamily="34" charset="-122"/>
                <a:cs typeface="Outfit" pitchFamily="34" charset="-120"/>
              </a:rPr>
              <a:t>Geschwindigkeit der Informationsgewinnung — das ist Ihr Vorsprung am Eigentümertisch.</a:t>
            </a:r>
            <a:endParaRPr lang="en-US" sz="1250" dirty="0"/>
          </a:p>
        </p:txBody>
      </p:sp>
      <p:pic>
        <p:nvPicPr>
          <p:cNvPr id="4" name="Media 0">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8686800" y="109728"/>
            <a:ext cx="274320" cy="274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Was Sie davon haben</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07  /  09</a:t>
            </a:r>
            <a:endParaRPr lang="en-US" sz="800" dirty="0"/>
          </a:p>
        </p:txBody>
      </p:sp>
      <p:sp>
        <p:nvSpPr>
          <p:cNvPr id="7" name="Shape 4"/>
          <p:cNvSpPr/>
          <p:nvPr/>
        </p:nvSpPr>
        <p:spPr>
          <a:xfrm>
            <a:off x="502920" y="1417320"/>
            <a:ext cx="1947672" cy="2743200"/>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8" name="Shape 5"/>
          <p:cNvSpPr/>
          <p:nvPr/>
        </p:nvSpPr>
        <p:spPr>
          <a:xfrm>
            <a:off x="1216152" y="1627632"/>
            <a:ext cx="512064" cy="512064"/>
          </a:xfrm>
          <a:prstGeom prst="ellipse">
            <a:avLst/>
          </a:prstGeom>
          <a:solidFill>
            <a:srgbClr val="0D3A5C"/>
          </a:solidFill>
          <a:ln/>
        </p:spPr>
      </p:sp>
      <p:pic>
        <p:nvPicPr>
          <p:cNvPr id="9" name="Image 1" descr="preencoded.png">    </p:cNvPr>
          <p:cNvPicPr>
            <a:picLocks noChangeAspect="1"/>
          </p:cNvPicPr>
          <p:nvPr/>
        </p:nvPicPr>
        <p:blipFill>
          <a:blip r:embed="rId2"/>
          <a:stretch>
            <a:fillRect/>
          </a:stretch>
        </p:blipFill>
        <p:spPr>
          <a:xfrm>
            <a:off x="1349289" y="1760769"/>
            <a:ext cx="245791" cy="245791"/>
          </a:xfrm>
          <a:prstGeom prst="rect">
            <a:avLst/>
          </a:prstGeom>
        </p:spPr>
      </p:pic>
      <p:sp>
        <p:nvSpPr>
          <p:cNvPr id="10" name="Text 6"/>
          <p:cNvSpPr/>
          <p:nvPr/>
        </p:nvSpPr>
        <p:spPr>
          <a:xfrm>
            <a:off x="557784" y="2240280"/>
            <a:ext cx="1837944" cy="384048"/>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Mehr Mandate</a:t>
            </a:r>
            <a:endParaRPr lang="en-US" sz="1300" dirty="0"/>
          </a:p>
        </p:txBody>
      </p:sp>
      <p:sp>
        <p:nvSpPr>
          <p:cNvPr id="11" name="Text 7"/>
          <p:cNvSpPr/>
          <p:nvPr/>
        </p:nvSpPr>
        <p:spPr>
          <a:xfrm>
            <a:off x="649224" y="2670048"/>
            <a:ext cx="1655064" cy="1417320"/>
          </a:xfrm>
          <a:prstGeom prst="rect">
            <a:avLst/>
          </a:prstGeom>
          <a:noFill/>
          <a:ln/>
        </p:spPr>
        <p:txBody>
          <a:bodyPr wrap="square" lIns="0" tIns="0" rIns="0" bIns="0" rtlCol="0" anchor="t"/>
          <a:lstStyle/>
          <a:p>
            <a:pPr algn="ctr" indent="0" marL="0">
              <a:lnSpc>
                <a:spcPct val="114000"/>
              </a:lnSpc>
              <a:buNone/>
            </a:pPr>
            <a:r>
              <a:rPr lang="en-US" sz="1060" dirty="0">
                <a:solidFill>
                  <a:srgbClr val="64748B"/>
                </a:solidFill>
                <a:latin typeface="Outfit" pitchFamily="34" charset="0"/>
                <a:ea typeface="Outfit" pitchFamily="34" charset="-122"/>
                <a:cs typeface="Outfit" pitchFamily="34" charset="-120"/>
              </a:rPr>
              <a:t>Am Eigentümertermin überzeugen Sie mit Substanz statt mit Versprechen.</a:t>
            </a:r>
            <a:endParaRPr lang="en-US" sz="1060" dirty="0"/>
          </a:p>
        </p:txBody>
      </p:sp>
      <p:sp>
        <p:nvSpPr>
          <p:cNvPr id="12" name="Shape 8"/>
          <p:cNvSpPr/>
          <p:nvPr/>
        </p:nvSpPr>
        <p:spPr>
          <a:xfrm>
            <a:off x="2633472" y="1417320"/>
            <a:ext cx="1947672" cy="2743200"/>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9"/>
          <p:cNvSpPr/>
          <p:nvPr/>
        </p:nvSpPr>
        <p:spPr>
          <a:xfrm>
            <a:off x="3346704" y="1627632"/>
            <a:ext cx="512064" cy="512064"/>
          </a:xfrm>
          <a:prstGeom prst="ellipse">
            <a:avLst/>
          </a:prstGeom>
          <a:solidFill>
            <a:srgbClr val="0D3A5C"/>
          </a:solidFill>
          <a:ln/>
        </p:spPr>
      </p:sp>
      <p:pic>
        <p:nvPicPr>
          <p:cNvPr id="14" name="Image 2" descr="preencoded.png">    </p:cNvPr>
          <p:cNvPicPr>
            <a:picLocks noChangeAspect="1"/>
          </p:cNvPicPr>
          <p:nvPr/>
        </p:nvPicPr>
        <p:blipFill>
          <a:blip r:embed="rId3"/>
          <a:stretch>
            <a:fillRect/>
          </a:stretch>
        </p:blipFill>
        <p:spPr>
          <a:xfrm>
            <a:off x="3479841" y="1760769"/>
            <a:ext cx="245791" cy="245791"/>
          </a:xfrm>
          <a:prstGeom prst="rect">
            <a:avLst/>
          </a:prstGeom>
        </p:spPr>
      </p:pic>
      <p:sp>
        <p:nvSpPr>
          <p:cNvPr id="15" name="Text 10"/>
          <p:cNvSpPr/>
          <p:nvPr/>
        </p:nvSpPr>
        <p:spPr>
          <a:xfrm>
            <a:off x="2688336" y="2240280"/>
            <a:ext cx="1837944" cy="384048"/>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Weniger Bürozeit</a:t>
            </a:r>
            <a:endParaRPr lang="en-US" sz="1300" dirty="0"/>
          </a:p>
        </p:txBody>
      </p:sp>
      <p:sp>
        <p:nvSpPr>
          <p:cNvPr id="16" name="Text 11"/>
          <p:cNvSpPr/>
          <p:nvPr/>
        </p:nvSpPr>
        <p:spPr>
          <a:xfrm>
            <a:off x="2779776" y="2670048"/>
            <a:ext cx="1655064" cy="1417320"/>
          </a:xfrm>
          <a:prstGeom prst="rect">
            <a:avLst/>
          </a:prstGeom>
          <a:noFill/>
          <a:ln/>
        </p:spPr>
        <p:txBody>
          <a:bodyPr wrap="square" lIns="0" tIns="0" rIns="0" bIns="0" rtlCol="0" anchor="t"/>
          <a:lstStyle/>
          <a:p>
            <a:pPr algn="ctr" indent="0" marL="0">
              <a:lnSpc>
                <a:spcPct val="114000"/>
              </a:lnSpc>
              <a:buNone/>
            </a:pPr>
            <a:r>
              <a:rPr lang="en-US" sz="1060" dirty="0">
                <a:solidFill>
                  <a:srgbClr val="64748B"/>
                </a:solidFill>
                <a:latin typeface="Outfit" pitchFamily="34" charset="0"/>
                <a:ea typeface="Outfit" pitchFamily="34" charset="-122"/>
                <a:cs typeface="Outfit" pitchFamily="34" charset="-120"/>
              </a:rPr>
              <a:t>Ein qualifizierter Ansprechpartner statt Patchwork-Dienstleister.</a:t>
            </a:r>
            <a:endParaRPr lang="en-US" sz="1060" dirty="0"/>
          </a:p>
        </p:txBody>
      </p:sp>
      <p:sp>
        <p:nvSpPr>
          <p:cNvPr id="17" name="Shape 12"/>
          <p:cNvSpPr/>
          <p:nvPr/>
        </p:nvSpPr>
        <p:spPr>
          <a:xfrm>
            <a:off x="4764024" y="1417320"/>
            <a:ext cx="1947672" cy="2743200"/>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8" name="Shape 13"/>
          <p:cNvSpPr/>
          <p:nvPr/>
        </p:nvSpPr>
        <p:spPr>
          <a:xfrm>
            <a:off x="5477256" y="1627632"/>
            <a:ext cx="512064" cy="512064"/>
          </a:xfrm>
          <a:prstGeom prst="ellipse">
            <a:avLst/>
          </a:prstGeom>
          <a:solidFill>
            <a:srgbClr val="0D3A5C"/>
          </a:solidFill>
          <a:ln/>
        </p:spPr>
      </p:sp>
      <p:pic>
        <p:nvPicPr>
          <p:cNvPr id="19" name="Image 3" descr="preencoded.png">    </p:cNvPr>
          <p:cNvPicPr>
            <a:picLocks noChangeAspect="1"/>
          </p:cNvPicPr>
          <p:nvPr/>
        </p:nvPicPr>
        <p:blipFill>
          <a:blip r:embed="rId4"/>
          <a:stretch>
            <a:fillRect/>
          </a:stretch>
        </p:blipFill>
        <p:spPr>
          <a:xfrm>
            <a:off x="5610393" y="1760769"/>
            <a:ext cx="245791" cy="245791"/>
          </a:xfrm>
          <a:prstGeom prst="rect">
            <a:avLst/>
          </a:prstGeom>
        </p:spPr>
      </p:pic>
      <p:sp>
        <p:nvSpPr>
          <p:cNvPr id="20" name="Text 14"/>
          <p:cNvSpPr/>
          <p:nvPr/>
        </p:nvSpPr>
        <p:spPr>
          <a:xfrm>
            <a:off x="4818888" y="2240280"/>
            <a:ext cx="1837944" cy="384048"/>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Weniger Risiko</a:t>
            </a:r>
            <a:endParaRPr lang="en-US" sz="1300" dirty="0"/>
          </a:p>
        </p:txBody>
      </p:sp>
      <p:sp>
        <p:nvSpPr>
          <p:cNvPr id="21" name="Text 15"/>
          <p:cNvSpPr/>
          <p:nvPr/>
        </p:nvSpPr>
        <p:spPr>
          <a:xfrm>
            <a:off x="4910328" y="2670048"/>
            <a:ext cx="1655064" cy="1417320"/>
          </a:xfrm>
          <a:prstGeom prst="rect">
            <a:avLst/>
          </a:prstGeom>
          <a:noFill/>
          <a:ln/>
        </p:spPr>
        <p:txBody>
          <a:bodyPr wrap="square" lIns="0" tIns="0" rIns="0" bIns="0" rtlCol="0" anchor="t"/>
          <a:lstStyle/>
          <a:p>
            <a:pPr algn="ctr" indent="0" marL="0">
              <a:lnSpc>
                <a:spcPct val="114000"/>
              </a:lnSpc>
              <a:buNone/>
            </a:pPr>
            <a:r>
              <a:rPr lang="en-US" sz="1060" dirty="0">
                <a:solidFill>
                  <a:srgbClr val="64748B"/>
                </a:solidFill>
                <a:latin typeface="Outfit" pitchFamily="34" charset="0"/>
                <a:ea typeface="Outfit" pitchFamily="34" charset="-122"/>
                <a:cs typeface="Outfit" pitchFamily="34" charset="-120"/>
              </a:rPr>
              <a:t>Energieausweise und Wertermittlungen mit Ingenieur-Unterschrift.</a:t>
            </a:r>
            <a:endParaRPr lang="en-US" sz="1060" dirty="0"/>
          </a:p>
        </p:txBody>
      </p:sp>
      <p:sp>
        <p:nvSpPr>
          <p:cNvPr id="22" name="Shape 16"/>
          <p:cNvSpPr/>
          <p:nvPr/>
        </p:nvSpPr>
        <p:spPr>
          <a:xfrm>
            <a:off x="6894576" y="1417320"/>
            <a:ext cx="1947672" cy="2743200"/>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3" name="Shape 17"/>
          <p:cNvSpPr/>
          <p:nvPr/>
        </p:nvSpPr>
        <p:spPr>
          <a:xfrm>
            <a:off x="7607808" y="1627632"/>
            <a:ext cx="512064" cy="512064"/>
          </a:xfrm>
          <a:prstGeom prst="ellipse">
            <a:avLst/>
          </a:prstGeom>
          <a:solidFill>
            <a:srgbClr val="0D3A5C"/>
          </a:solidFill>
          <a:ln/>
        </p:spPr>
      </p:sp>
      <p:pic>
        <p:nvPicPr>
          <p:cNvPr id="24" name="Image 4" descr="preencoded.png">    </p:cNvPr>
          <p:cNvPicPr>
            <a:picLocks noChangeAspect="1"/>
          </p:cNvPicPr>
          <p:nvPr/>
        </p:nvPicPr>
        <p:blipFill>
          <a:blip r:embed="rId5"/>
          <a:stretch>
            <a:fillRect/>
          </a:stretch>
        </p:blipFill>
        <p:spPr>
          <a:xfrm>
            <a:off x="7740945" y="1760769"/>
            <a:ext cx="245791" cy="245791"/>
          </a:xfrm>
          <a:prstGeom prst="rect">
            <a:avLst/>
          </a:prstGeom>
        </p:spPr>
      </p:pic>
      <p:sp>
        <p:nvSpPr>
          <p:cNvPr id="25" name="Text 18"/>
          <p:cNvSpPr/>
          <p:nvPr/>
        </p:nvSpPr>
        <p:spPr>
          <a:xfrm>
            <a:off x="6949440" y="2240280"/>
            <a:ext cx="1837944" cy="384048"/>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Planbare Kosten</a:t>
            </a:r>
            <a:endParaRPr lang="en-US" sz="1300" dirty="0"/>
          </a:p>
        </p:txBody>
      </p:sp>
      <p:sp>
        <p:nvSpPr>
          <p:cNvPr id="26" name="Text 19"/>
          <p:cNvSpPr/>
          <p:nvPr/>
        </p:nvSpPr>
        <p:spPr>
          <a:xfrm>
            <a:off x="7040880" y="2670048"/>
            <a:ext cx="1655064" cy="1417320"/>
          </a:xfrm>
          <a:prstGeom prst="rect">
            <a:avLst/>
          </a:prstGeom>
          <a:noFill/>
          <a:ln/>
        </p:spPr>
        <p:txBody>
          <a:bodyPr wrap="square" lIns="0" tIns="0" rIns="0" bIns="0" rtlCol="0" anchor="t"/>
          <a:lstStyle/>
          <a:p>
            <a:pPr algn="ctr" indent="0" marL="0">
              <a:lnSpc>
                <a:spcPct val="114000"/>
              </a:lnSpc>
              <a:buNone/>
            </a:pPr>
            <a:r>
              <a:rPr lang="en-US" sz="1060" dirty="0">
                <a:solidFill>
                  <a:srgbClr val="64748B"/>
                </a:solidFill>
                <a:latin typeface="Outfit" pitchFamily="34" charset="0"/>
                <a:ea typeface="Outfit" pitchFamily="34" charset="-122"/>
                <a:cs typeface="Outfit" pitchFamily="34" charset="-120"/>
              </a:rPr>
              <a:t>Festpreise statt Angebotsrunden und Nachforderungen.</a:t>
            </a:r>
            <a:endParaRPr lang="en-US" sz="1060" dirty="0"/>
          </a:p>
        </p:txBody>
      </p:sp>
      <p:sp>
        <p:nvSpPr>
          <p:cNvPr id="27" name="Text 20"/>
          <p:cNvSpPr/>
          <p:nvPr/>
        </p:nvSpPr>
        <p:spPr>
          <a:xfrm>
            <a:off x="548640" y="4297680"/>
            <a:ext cx="8092440" cy="411480"/>
          </a:xfrm>
          <a:prstGeom prst="rect">
            <a:avLst/>
          </a:prstGeom>
          <a:noFill/>
          <a:ln/>
        </p:spPr>
        <p:txBody>
          <a:bodyPr wrap="square" lIns="0" tIns="0" rIns="0" bIns="0" rtlCol="0" anchor="ctr"/>
          <a:lstStyle/>
          <a:p>
            <a:pPr algn="ctr" indent="0" marL="0">
              <a:buNone/>
            </a:pPr>
            <a:r>
              <a:rPr lang="en-US" sz="1150" i="1" dirty="0">
                <a:solidFill>
                  <a:srgbClr val="1B4B82"/>
                </a:solidFill>
                <a:latin typeface="Outfit" pitchFamily="34" charset="0"/>
                <a:ea typeface="Outfit" pitchFamily="34" charset="-122"/>
                <a:cs typeface="Outfit" pitchFamily="34" charset="-120"/>
              </a:rPr>
              <a:t>Einfach, schnell, planbar — die kostengünstige Lösung mit Bauphysik-Kompetenz dahinter.</a:t>
            </a:r>
            <a:endParaRPr lang="en-US" sz="1150" dirty="0"/>
          </a:p>
        </p:txBody>
      </p:sp>
      <p:pic>
        <p:nvPicPr>
          <p:cNvPr id="8" name="Media 0">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8686800" y="109728"/>
            <a:ext cx="274320" cy="27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600" b="1" dirty="0">
                <a:solidFill>
                  <a:srgbClr val="0D3A5C"/>
                </a:solidFill>
                <a:latin typeface="Outfit" pitchFamily="34" charset="0"/>
                <a:ea typeface="Outfit" pitchFamily="34" charset="-122"/>
                <a:cs typeface="Outfit" pitchFamily="34" charset="-120"/>
              </a:rPr>
              <a:t>Ihr nächster Schritt — unverbindlich</a:t>
            </a:r>
            <a:endParaRPr lang="en-US" sz="26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08  /  09</a:t>
            </a:r>
            <a:endParaRPr lang="en-US" sz="800" dirty="0"/>
          </a:p>
        </p:txBody>
      </p:sp>
      <p:sp>
        <p:nvSpPr>
          <p:cNvPr id="7" name="Text 4"/>
          <p:cNvSpPr/>
          <p:nvPr/>
        </p:nvSpPr>
        <p:spPr>
          <a:xfrm>
            <a:off x="548640" y="1325880"/>
            <a:ext cx="8092440" cy="411480"/>
          </a:xfrm>
          <a:prstGeom prst="rect">
            <a:avLst/>
          </a:prstGeom>
          <a:noFill/>
          <a:ln/>
        </p:spPr>
        <p:txBody>
          <a:bodyPr wrap="square" lIns="0" tIns="0" rIns="0" bIns="0" rtlCol="0" anchor="ctr"/>
          <a:lstStyle/>
          <a:p>
            <a:pPr indent="0" marL="0">
              <a:buNone/>
            </a:pPr>
            <a:r>
              <a:rPr lang="en-US" sz="1450" dirty="0">
                <a:solidFill>
                  <a:srgbClr val="1E293B"/>
                </a:solidFill>
                <a:latin typeface="Outfit" pitchFamily="34" charset="0"/>
                <a:ea typeface="Outfit" pitchFamily="34" charset="-122"/>
                <a:cs typeface="Outfit" pitchFamily="34" charset="-120"/>
              </a:rPr>
              <a:t>Sie müssen sich nicht festlegen und nichts vorbereiten.</a:t>
            </a:r>
            <a:endParaRPr lang="en-US" sz="1450" dirty="0"/>
          </a:p>
        </p:txBody>
      </p:sp>
      <p:sp>
        <p:nvSpPr>
          <p:cNvPr id="8" name="Shape 5"/>
          <p:cNvSpPr/>
          <p:nvPr/>
        </p:nvSpPr>
        <p:spPr>
          <a:xfrm>
            <a:off x="502920" y="1810512"/>
            <a:ext cx="8138160" cy="1298448"/>
          </a:xfrm>
          <a:prstGeom prst="roundRect">
            <a:avLst>
              <a:gd name="adj" fmla="val 7042"/>
            </a:avLst>
          </a:prstGeom>
          <a:solidFill>
            <a:srgbClr val="0D3A5C"/>
          </a:solidFill>
          <a:ln/>
        </p:spPr>
      </p:sp>
      <p:sp>
        <p:nvSpPr>
          <p:cNvPr id="9" name="Text 6"/>
          <p:cNvSpPr/>
          <p:nvPr/>
        </p:nvSpPr>
        <p:spPr>
          <a:xfrm>
            <a:off x="868680" y="1938528"/>
            <a:ext cx="7406640" cy="566928"/>
          </a:xfrm>
          <a:prstGeom prst="rect">
            <a:avLst/>
          </a:prstGeom>
          <a:noFill/>
          <a:ln/>
        </p:spPr>
        <p:txBody>
          <a:bodyPr wrap="square" lIns="0" tIns="0" rIns="0" bIns="0" rtlCol="0" anchor="ctr"/>
          <a:lstStyle/>
          <a:p>
            <a:pPr indent="0" marL="0">
              <a:lnSpc>
                <a:spcPct val="110000"/>
              </a:lnSpc>
              <a:buNone/>
            </a:pPr>
            <a:r>
              <a:rPr lang="en-US" sz="1700" b="1" dirty="0">
                <a:solidFill>
                  <a:srgbClr val="FFFFFF"/>
                </a:solidFill>
                <a:latin typeface="Outfit" pitchFamily="34" charset="0"/>
                <a:ea typeface="Outfit" pitchFamily="34" charset="-122"/>
                <a:cs typeface="Outfit" pitchFamily="34" charset="-120"/>
              </a:rPr>
              <a:t>Nennen Sie mir ein Objekt — Sie bekommen am selben Tag eine kostenlose Wert-Ersteinschätzung.</a:t>
            </a:r>
            <a:endParaRPr lang="en-US" sz="1700" dirty="0"/>
          </a:p>
        </p:txBody>
      </p:sp>
      <p:sp>
        <p:nvSpPr>
          <p:cNvPr id="10" name="Text 7"/>
          <p:cNvSpPr/>
          <p:nvPr/>
        </p:nvSpPr>
        <p:spPr>
          <a:xfrm>
            <a:off x="868680" y="2542032"/>
            <a:ext cx="7406640" cy="411480"/>
          </a:xfrm>
          <a:prstGeom prst="rect">
            <a:avLst/>
          </a:prstGeom>
          <a:noFill/>
          <a:ln/>
        </p:spPr>
        <p:txBody>
          <a:bodyPr wrap="square" lIns="0" tIns="0" rIns="0" bIns="0" rtlCol="0" anchor="ctr"/>
          <a:lstStyle/>
          <a:p>
            <a:pPr indent="0" marL="0">
              <a:buNone/>
            </a:pPr>
            <a:r>
              <a:rPr lang="en-US" sz="1250" dirty="0">
                <a:solidFill>
                  <a:srgbClr val="00C5E5"/>
                </a:solidFill>
                <a:latin typeface="Outfit" pitchFamily="34" charset="0"/>
                <a:ea typeface="Outfit" pitchFamily="34" charset="-122"/>
                <a:cs typeface="Outfit" pitchFamily="34" charset="-120"/>
              </a:rPr>
              <a:t>Eine erste, fundierte Einordnung, die Sie direkt im Eigentümergespräch nutzen können.</a:t>
            </a:r>
            <a:endParaRPr lang="en-US" sz="1250" dirty="0"/>
          </a:p>
        </p:txBody>
      </p:sp>
      <p:sp>
        <p:nvSpPr>
          <p:cNvPr id="11" name="Text 8"/>
          <p:cNvSpPr/>
          <p:nvPr/>
        </p:nvSpPr>
        <p:spPr>
          <a:xfrm>
            <a:off x="548640" y="3273552"/>
            <a:ext cx="8046720" cy="274320"/>
          </a:xfrm>
          <a:prstGeom prst="rect">
            <a:avLst/>
          </a:prstGeom>
          <a:noFill/>
          <a:ln/>
        </p:spPr>
        <p:txBody>
          <a:bodyPr wrap="square" lIns="0" tIns="0" rIns="0" bIns="0" rtlCol="0" anchor="ctr"/>
          <a:lstStyle/>
          <a:p>
            <a:pPr indent="0" marL="0">
              <a:buNone/>
            </a:pPr>
            <a:r>
              <a:rPr lang="en-US" sz="1100" b="1" spc="200" kern="0" dirty="0">
                <a:solidFill>
                  <a:srgbClr val="00A0D2"/>
                </a:solidFill>
                <a:latin typeface="Outfit" pitchFamily="34" charset="0"/>
                <a:ea typeface="Outfit" pitchFamily="34" charset="-122"/>
                <a:cs typeface="Outfit" pitchFamily="34" charset="-120"/>
              </a:rPr>
              <a:t>DAS BEKOMMEN SIE ZURÜCK</a:t>
            </a:r>
            <a:endParaRPr lang="en-US" sz="1100" dirty="0"/>
          </a:p>
        </p:txBody>
      </p:sp>
      <p:sp>
        <p:nvSpPr>
          <p:cNvPr id="12" name="Shape 9"/>
          <p:cNvSpPr/>
          <p:nvPr/>
        </p:nvSpPr>
        <p:spPr>
          <a:xfrm>
            <a:off x="502920" y="3584448"/>
            <a:ext cx="2606040" cy="960120"/>
          </a:xfrm>
          <a:prstGeom prst="roundRect">
            <a:avLst>
              <a:gd name="adj" fmla="val 7619"/>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10"/>
          <p:cNvSpPr/>
          <p:nvPr/>
        </p:nvSpPr>
        <p:spPr>
          <a:xfrm>
            <a:off x="704088" y="3803904"/>
            <a:ext cx="512064" cy="512064"/>
          </a:xfrm>
          <a:prstGeom prst="ellipse">
            <a:avLst/>
          </a:prstGeom>
          <a:solidFill>
            <a:srgbClr val="FFFFFF"/>
          </a:solidFill>
          <a:ln/>
        </p:spPr>
      </p:sp>
      <p:pic>
        <p:nvPicPr>
          <p:cNvPr id="14" name="Image 1" descr="preencoded.png">    </p:cNvPr>
          <p:cNvPicPr>
            <a:picLocks noChangeAspect="1"/>
          </p:cNvPicPr>
          <p:nvPr/>
        </p:nvPicPr>
        <p:blipFill>
          <a:blip r:embed="rId2"/>
          <a:stretch>
            <a:fillRect/>
          </a:stretch>
        </p:blipFill>
        <p:spPr>
          <a:xfrm>
            <a:off x="837225" y="3937041"/>
            <a:ext cx="245791" cy="245791"/>
          </a:xfrm>
          <a:prstGeom prst="rect">
            <a:avLst/>
          </a:prstGeom>
        </p:spPr>
      </p:pic>
      <p:sp>
        <p:nvSpPr>
          <p:cNvPr id="15" name="Text 11"/>
          <p:cNvSpPr/>
          <p:nvPr/>
        </p:nvSpPr>
        <p:spPr>
          <a:xfrm>
            <a:off x="1271016" y="3584448"/>
            <a:ext cx="1783080" cy="960120"/>
          </a:xfrm>
          <a:prstGeom prst="rect">
            <a:avLst/>
          </a:prstGeom>
          <a:noFill/>
          <a:ln/>
        </p:spPr>
        <p:txBody>
          <a:bodyPr wrap="square" lIns="0" tIns="0" rIns="0" bIns="0" rtlCol="0" anchor="ctr"/>
          <a:lstStyle/>
          <a:p>
            <a:pPr indent="0" marL="0">
              <a:lnSpc>
                <a:spcPct val="108000"/>
              </a:lnSpc>
              <a:buNone/>
            </a:pPr>
            <a:r>
              <a:rPr lang="en-US" sz="1100" b="1" dirty="0">
                <a:solidFill>
                  <a:srgbClr val="0D3A5C"/>
                </a:solidFill>
                <a:latin typeface="Outfit" pitchFamily="34" charset="0"/>
                <a:ea typeface="Outfit" pitchFamily="34" charset="-122"/>
                <a:cs typeface="Outfit" pitchFamily="34" charset="-120"/>
              </a:rPr>
              <a:t>Wert-Ersteinschätzung am selben Tag</a:t>
            </a:r>
            <a:endParaRPr lang="en-US" sz="1100" dirty="0"/>
          </a:p>
        </p:txBody>
      </p:sp>
      <p:sp>
        <p:nvSpPr>
          <p:cNvPr id="16" name="Shape 12"/>
          <p:cNvSpPr/>
          <p:nvPr/>
        </p:nvSpPr>
        <p:spPr>
          <a:xfrm>
            <a:off x="3383280" y="3584448"/>
            <a:ext cx="2606040" cy="960120"/>
          </a:xfrm>
          <a:prstGeom prst="roundRect">
            <a:avLst>
              <a:gd name="adj" fmla="val 7619"/>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7" name="Shape 13"/>
          <p:cNvSpPr/>
          <p:nvPr/>
        </p:nvSpPr>
        <p:spPr>
          <a:xfrm>
            <a:off x="3584448" y="3803904"/>
            <a:ext cx="512064" cy="512064"/>
          </a:xfrm>
          <a:prstGeom prst="ellipse">
            <a:avLst/>
          </a:prstGeom>
          <a:solidFill>
            <a:srgbClr val="FFFFFF"/>
          </a:solidFill>
          <a:ln/>
        </p:spPr>
      </p:sp>
      <p:pic>
        <p:nvPicPr>
          <p:cNvPr id="18" name="Image 2" descr="preencoded.png">    </p:cNvPr>
          <p:cNvPicPr>
            <a:picLocks noChangeAspect="1"/>
          </p:cNvPicPr>
          <p:nvPr/>
        </p:nvPicPr>
        <p:blipFill>
          <a:blip r:embed="rId3"/>
          <a:stretch>
            <a:fillRect/>
          </a:stretch>
        </p:blipFill>
        <p:spPr>
          <a:xfrm>
            <a:off x="3717585" y="3937041"/>
            <a:ext cx="245791" cy="245791"/>
          </a:xfrm>
          <a:prstGeom prst="rect">
            <a:avLst/>
          </a:prstGeom>
        </p:spPr>
      </p:pic>
      <p:sp>
        <p:nvSpPr>
          <p:cNvPr id="19" name="Text 14"/>
          <p:cNvSpPr/>
          <p:nvPr/>
        </p:nvSpPr>
        <p:spPr>
          <a:xfrm>
            <a:off x="4151376" y="3584448"/>
            <a:ext cx="1783080" cy="960120"/>
          </a:xfrm>
          <a:prstGeom prst="rect">
            <a:avLst/>
          </a:prstGeom>
          <a:noFill/>
          <a:ln/>
        </p:spPr>
        <p:txBody>
          <a:bodyPr wrap="square" lIns="0" tIns="0" rIns="0" bIns="0" rtlCol="0" anchor="ctr"/>
          <a:lstStyle/>
          <a:p>
            <a:pPr indent="0" marL="0">
              <a:lnSpc>
                <a:spcPct val="108000"/>
              </a:lnSpc>
              <a:buNone/>
            </a:pPr>
            <a:r>
              <a:rPr lang="en-US" sz="1100" b="1" dirty="0">
                <a:solidFill>
                  <a:srgbClr val="0D3A5C"/>
                </a:solidFill>
                <a:latin typeface="Outfit" pitchFamily="34" charset="0"/>
                <a:ea typeface="Outfit" pitchFamily="34" charset="-122"/>
                <a:cs typeface="Outfit" pitchFamily="34" charset="-120"/>
              </a:rPr>
              <a:t>Klärung zum Energieausweis</a:t>
            </a:r>
            <a:endParaRPr lang="en-US" sz="1100" dirty="0"/>
          </a:p>
        </p:txBody>
      </p:sp>
      <p:sp>
        <p:nvSpPr>
          <p:cNvPr id="20" name="Shape 15"/>
          <p:cNvSpPr/>
          <p:nvPr/>
        </p:nvSpPr>
        <p:spPr>
          <a:xfrm>
            <a:off x="6263640" y="3584448"/>
            <a:ext cx="2606040" cy="960120"/>
          </a:xfrm>
          <a:prstGeom prst="roundRect">
            <a:avLst>
              <a:gd name="adj" fmla="val 7619"/>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1" name="Shape 16"/>
          <p:cNvSpPr/>
          <p:nvPr/>
        </p:nvSpPr>
        <p:spPr>
          <a:xfrm>
            <a:off x="6464808" y="3803904"/>
            <a:ext cx="512064" cy="512064"/>
          </a:xfrm>
          <a:prstGeom prst="ellipse">
            <a:avLst/>
          </a:prstGeom>
          <a:solidFill>
            <a:srgbClr val="FFFFFF"/>
          </a:solidFill>
          <a:ln/>
        </p:spPr>
      </p:sp>
      <p:pic>
        <p:nvPicPr>
          <p:cNvPr id="22" name="Image 3" descr="preencoded.png">    </p:cNvPr>
          <p:cNvPicPr>
            <a:picLocks noChangeAspect="1"/>
          </p:cNvPicPr>
          <p:nvPr/>
        </p:nvPicPr>
        <p:blipFill>
          <a:blip r:embed="rId4"/>
          <a:stretch>
            <a:fillRect/>
          </a:stretch>
        </p:blipFill>
        <p:spPr>
          <a:xfrm>
            <a:off x="6597945" y="3937041"/>
            <a:ext cx="245791" cy="245791"/>
          </a:xfrm>
          <a:prstGeom prst="rect">
            <a:avLst/>
          </a:prstGeom>
        </p:spPr>
      </p:pic>
      <p:sp>
        <p:nvSpPr>
          <p:cNvPr id="23" name="Text 17"/>
          <p:cNvSpPr/>
          <p:nvPr/>
        </p:nvSpPr>
        <p:spPr>
          <a:xfrm>
            <a:off x="7031736" y="3584448"/>
            <a:ext cx="1783080" cy="960120"/>
          </a:xfrm>
          <a:prstGeom prst="rect">
            <a:avLst/>
          </a:prstGeom>
          <a:noFill/>
          <a:ln/>
        </p:spPr>
        <p:txBody>
          <a:bodyPr wrap="square" lIns="0" tIns="0" rIns="0" bIns="0" rtlCol="0" anchor="ctr"/>
          <a:lstStyle/>
          <a:p>
            <a:pPr indent="0" marL="0">
              <a:lnSpc>
                <a:spcPct val="108000"/>
              </a:lnSpc>
              <a:buNone/>
            </a:pPr>
            <a:r>
              <a:rPr lang="en-US" sz="1100" b="1" dirty="0">
                <a:solidFill>
                  <a:srgbClr val="0D3A5C"/>
                </a:solidFill>
                <a:latin typeface="Outfit" pitchFamily="34" charset="0"/>
                <a:ea typeface="Outfit" pitchFamily="34" charset="-122"/>
                <a:cs typeface="Outfit" pitchFamily="34" charset="-120"/>
              </a:rPr>
              <a:t>Probe-Lauf am echten Fall</a:t>
            </a:r>
            <a:endParaRPr lang="en-US" sz="1100" dirty="0"/>
          </a:p>
        </p:txBody>
      </p:sp>
      <p:pic>
        <p:nvPicPr>
          <p:cNvPr id="7" name="Media 0">
            <a:hlinkClick r:id="" action="ppaction://media"/>
          </p:cNvPr>
          <p:cNvPicPr>
            <a:picLocks noChangeAspect="1"/>
          </p:cNvPicPr>
          <p:nvPr>
            <a:videoFile r:link="rId5"/>
            <p:extLst>
              <p:ext uri="{DAA4B4D4-6D71-4841-9C94-3DE7FCFB9230}">
                <p14:media xmlns:p14="http://schemas.microsoft.com/office/powerpoint/2010/main" r:embed="rId6"/>
              </p:ext>
            </p:extLst>
          </p:nvPr>
        </p:nvPicPr>
        <p:blipFill>
          <a:blip r:embed="rId7"/>
          <a:stretch>
            <a:fillRect/>
          </a:stretch>
        </p:blipFill>
        <p:spPr>
          <a:xfrm>
            <a:off x="8686800" y="109728"/>
            <a:ext cx="274320" cy="2743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D3A5C"/>
        </a:solidFill>
      </p:bgPr>
    </p:bg>
    <p:spTree>
      <p:nvGrpSpPr>
        <p:cNvPr id="1" name=""/>
        <p:cNvGrpSpPr/>
        <p:nvPr/>
      </p:nvGrpSpPr>
      <p:grpSpPr>
        <a:xfrm>
          <a:off x="0" y="0"/>
          <a:ext cx="0" cy="0"/>
          <a:chOff x="0" y="0"/>
          <a:chExt cx="0" cy="0"/>
        </a:xfrm>
      </p:grpSpPr>
      <p:sp>
        <p:nvSpPr>
          <p:cNvPr id="2" name="Shape 0"/>
          <p:cNvSpPr/>
          <p:nvPr/>
        </p:nvSpPr>
        <p:spPr>
          <a:xfrm>
            <a:off x="713232" y="1243584"/>
            <a:ext cx="1993392" cy="1993392"/>
          </a:xfrm>
          <a:prstGeom prst="ellipse">
            <a:avLst/>
          </a:prstGeom>
          <a:solidFill>
            <a:srgbClr val="00A0D2"/>
          </a:solidFill>
          <a:ln/>
        </p:spPr>
      </p:sp>
      <p:pic>
        <p:nvPicPr>
          <p:cNvPr id="3" name="Image 0" descr="assets/portrait-square.jpg">    </p:cNvPr>
          <p:cNvPicPr>
            <a:picLocks noChangeAspect="1"/>
          </p:cNvPicPr>
          <p:nvPr/>
        </p:nvPicPr>
        <p:blipFill>
          <a:blip r:embed="rId1"/>
          <a:stretch>
            <a:fillRect/>
          </a:stretch>
        </p:blipFill>
        <p:spPr>
          <a:xfrm>
            <a:off x="777240" y="1307592"/>
            <a:ext cx="1865376" cy="1865376"/>
          </a:xfrm>
          <a:prstGeom prst="ellipse">
            <a:avLst/>
          </a:prstGeom>
        </p:spPr>
      </p:pic>
      <p:sp>
        <p:nvSpPr>
          <p:cNvPr id="4" name="Text 1"/>
          <p:cNvSpPr/>
          <p:nvPr/>
        </p:nvSpPr>
        <p:spPr>
          <a:xfrm>
            <a:off x="3154680" y="1097280"/>
            <a:ext cx="5486400" cy="320040"/>
          </a:xfrm>
          <a:prstGeom prst="rect">
            <a:avLst/>
          </a:prstGeom>
          <a:noFill/>
          <a:ln/>
        </p:spPr>
        <p:txBody>
          <a:bodyPr wrap="square" lIns="0" tIns="0" rIns="0" bIns="0" rtlCol="0" anchor="ctr"/>
          <a:lstStyle/>
          <a:p>
            <a:pPr indent="0" marL="0">
              <a:buNone/>
            </a:pPr>
            <a:r>
              <a:rPr lang="en-US" sz="1200" b="1" spc="300" kern="0" dirty="0">
                <a:solidFill>
                  <a:srgbClr val="00A0D2"/>
                </a:solidFill>
                <a:latin typeface="Outfit" pitchFamily="34" charset="0"/>
                <a:ea typeface="Outfit" pitchFamily="34" charset="-122"/>
                <a:cs typeface="Outfit" pitchFamily="34" charset="-120"/>
              </a:rPr>
              <a:t>IHR ANSPRECHPARTNER</a:t>
            </a:r>
            <a:endParaRPr lang="en-US" sz="1200" dirty="0"/>
          </a:p>
        </p:txBody>
      </p:sp>
      <p:sp>
        <p:nvSpPr>
          <p:cNvPr id="5" name="Text 2"/>
          <p:cNvSpPr/>
          <p:nvPr/>
        </p:nvSpPr>
        <p:spPr>
          <a:xfrm>
            <a:off x="3127248" y="1371600"/>
            <a:ext cx="5486400" cy="548640"/>
          </a:xfrm>
          <a:prstGeom prst="rect">
            <a:avLst/>
          </a:prstGeom>
          <a:noFill/>
          <a:ln/>
        </p:spPr>
        <p:txBody>
          <a:bodyPr wrap="square" lIns="0" tIns="0" rIns="0" bIns="0" rtlCol="0" anchor="ctr"/>
          <a:lstStyle/>
          <a:p>
            <a:pPr indent="0" marL="0">
              <a:buNone/>
            </a:pPr>
            <a:r>
              <a:rPr lang="en-US" sz="2700" b="1" dirty="0">
                <a:solidFill>
                  <a:srgbClr val="FFFFFF"/>
                </a:solidFill>
                <a:latin typeface="Outfit" pitchFamily="34" charset="0"/>
                <a:ea typeface="Outfit" pitchFamily="34" charset="-122"/>
                <a:cs typeface="Outfit" pitchFamily="34" charset="-120"/>
              </a:rPr>
              <a:t>Dipl.-Ing. Rolf Krause</a:t>
            </a:r>
            <a:endParaRPr lang="en-US" sz="2700" dirty="0"/>
          </a:p>
        </p:txBody>
      </p:sp>
      <p:sp>
        <p:nvSpPr>
          <p:cNvPr id="6" name="Text 3"/>
          <p:cNvSpPr/>
          <p:nvPr/>
        </p:nvSpPr>
        <p:spPr>
          <a:xfrm>
            <a:off x="3154680" y="1883664"/>
            <a:ext cx="5486400" cy="347472"/>
          </a:xfrm>
          <a:prstGeom prst="rect">
            <a:avLst/>
          </a:prstGeom>
          <a:noFill/>
          <a:ln/>
        </p:spPr>
        <p:txBody>
          <a:bodyPr wrap="square" lIns="0" tIns="0" rIns="0" bIns="0" rtlCol="0" anchor="ctr"/>
          <a:lstStyle/>
          <a:p>
            <a:pPr indent="0" marL="0">
              <a:buNone/>
            </a:pPr>
            <a:r>
              <a:rPr lang="en-US" sz="1400" dirty="0">
                <a:solidFill>
                  <a:srgbClr val="00C5E5"/>
                </a:solidFill>
                <a:latin typeface="Outfit" pitchFamily="34" charset="0"/>
                <a:ea typeface="Outfit" pitchFamily="34" charset="-122"/>
                <a:cs typeface="Outfit" pitchFamily="34" charset="-120"/>
              </a:rPr>
              <a:t>ingenieurbüro rolf krause</a:t>
            </a:r>
            <a:endParaRPr lang="en-US" sz="1400" dirty="0"/>
          </a:p>
        </p:txBody>
      </p:sp>
      <p:sp>
        <p:nvSpPr>
          <p:cNvPr id="7" name="Text 4"/>
          <p:cNvSpPr/>
          <p:nvPr/>
        </p:nvSpPr>
        <p:spPr>
          <a:xfrm>
            <a:off x="3154680" y="2286000"/>
            <a:ext cx="5486400" cy="914400"/>
          </a:xfrm>
          <a:prstGeom prst="rect">
            <a:avLst/>
          </a:prstGeom>
          <a:noFill/>
          <a:ln/>
        </p:spPr>
        <p:txBody>
          <a:bodyPr wrap="square" lIns="0" tIns="0" rIns="0" bIns="0" rtlCol="0" anchor="ctr"/>
          <a:lstStyle/>
          <a:p>
            <a:pPr indent="0" marL="0">
              <a:lnSpc>
                <a:spcPct val="118000"/>
              </a:lnSpc>
              <a:buNone/>
            </a:pPr>
            <a:r>
              <a:rPr lang="en-US" sz="1200" dirty="0">
                <a:solidFill>
                  <a:srgbClr val="AEC3D6"/>
                </a:solidFill>
                <a:latin typeface="Outfit" pitchFamily="34" charset="0"/>
                <a:ea typeface="Outfit" pitchFamily="34" charset="-122"/>
                <a:cs typeface="Outfit" pitchFamily="34" charset="-120"/>
              </a:rPr>
              <a:t>Über 25 Jahre Bauphysik und Energieberatung. Energieausweise, Immobilienbewertung nach ImmoWertV, Sanierungsberatung. Eingetragener Energie-Effizienz-Experte, KfW-Nummer EB473095.</a:t>
            </a:r>
            <a:endParaRPr lang="en-US" sz="1200" dirty="0"/>
          </a:p>
        </p:txBody>
      </p:sp>
      <p:sp>
        <p:nvSpPr>
          <p:cNvPr id="8" name="Shape 5"/>
          <p:cNvSpPr/>
          <p:nvPr/>
        </p:nvSpPr>
        <p:spPr>
          <a:xfrm>
            <a:off x="3154680" y="3346704"/>
            <a:ext cx="310896" cy="310896"/>
          </a:xfrm>
          <a:prstGeom prst="ellipse">
            <a:avLst/>
          </a:prstGeom>
          <a:solidFill>
            <a:srgbClr val="00A0D2"/>
          </a:solidFill>
          <a:ln/>
        </p:spPr>
      </p:sp>
      <p:pic>
        <p:nvPicPr>
          <p:cNvPr id="9" name="Image 1" descr="preencoded.png">    </p:cNvPr>
          <p:cNvPicPr>
            <a:picLocks noChangeAspect="1"/>
          </p:cNvPicPr>
          <p:nvPr/>
        </p:nvPicPr>
        <p:blipFill>
          <a:blip r:embed="rId2"/>
          <a:stretch>
            <a:fillRect/>
          </a:stretch>
        </p:blipFill>
        <p:spPr>
          <a:xfrm>
            <a:off x="3235513" y="3427537"/>
            <a:ext cx="149230" cy="149230"/>
          </a:xfrm>
          <a:prstGeom prst="rect">
            <a:avLst/>
          </a:prstGeom>
        </p:spPr>
      </p:pic>
      <p:sp>
        <p:nvSpPr>
          <p:cNvPr id="10" name="Text 6"/>
          <p:cNvSpPr/>
          <p:nvPr/>
        </p:nvSpPr>
        <p:spPr>
          <a:xfrm>
            <a:off x="3611880" y="3310128"/>
            <a:ext cx="5029200" cy="384048"/>
          </a:xfrm>
          <a:prstGeom prst="rect">
            <a:avLst/>
          </a:prstGeom>
          <a:noFill/>
          <a:ln/>
        </p:spPr>
        <p:txBody>
          <a:bodyPr wrap="square" lIns="0" tIns="0" rIns="0" bIns="0" rtlCol="0" anchor="ctr"/>
          <a:lstStyle/>
          <a:p>
            <a:pPr indent="0" marL="0">
              <a:buNone/>
            </a:pPr>
            <a:r>
              <a:rPr lang="en-US" sz="1300" dirty="0">
                <a:solidFill>
                  <a:srgbClr val="FFFFFF"/>
                </a:solidFill>
                <a:latin typeface="Outfit" pitchFamily="34" charset="0"/>
                <a:ea typeface="Outfit" pitchFamily="34" charset="-122"/>
                <a:cs typeface="Outfit" pitchFamily="34" charset="-120"/>
              </a:rPr>
              <a:t>0176 22872775</a:t>
            </a:r>
            <a:endParaRPr lang="en-US" sz="1300" dirty="0"/>
          </a:p>
        </p:txBody>
      </p:sp>
      <p:sp>
        <p:nvSpPr>
          <p:cNvPr id="11" name="Shape 7"/>
          <p:cNvSpPr/>
          <p:nvPr/>
        </p:nvSpPr>
        <p:spPr>
          <a:xfrm>
            <a:off x="3154680" y="3767328"/>
            <a:ext cx="310896" cy="310896"/>
          </a:xfrm>
          <a:prstGeom prst="ellipse">
            <a:avLst/>
          </a:prstGeom>
          <a:solidFill>
            <a:srgbClr val="00A0D2"/>
          </a:solidFill>
          <a:ln/>
        </p:spPr>
      </p:sp>
      <p:pic>
        <p:nvPicPr>
          <p:cNvPr id="12" name="Image 2" descr="preencoded.png">    </p:cNvPr>
          <p:cNvPicPr>
            <a:picLocks noChangeAspect="1"/>
          </p:cNvPicPr>
          <p:nvPr/>
        </p:nvPicPr>
        <p:blipFill>
          <a:blip r:embed="rId3"/>
          <a:stretch>
            <a:fillRect/>
          </a:stretch>
        </p:blipFill>
        <p:spPr>
          <a:xfrm>
            <a:off x="3235513" y="3848161"/>
            <a:ext cx="149230" cy="149230"/>
          </a:xfrm>
          <a:prstGeom prst="rect">
            <a:avLst/>
          </a:prstGeom>
        </p:spPr>
      </p:pic>
      <p:sp>
        <p:nvSpPr>
          <p:cNvPr id="13" name="Text 8"/>
          <p:cNvSpPr/>
          <p:nvPr/>
        </p:nvSpPr>
        <p:spPr>
          <a:xfrm>
            <a:off x="3611880" y="3730752"/>
            <a:ext cx="5029200" cy="384048"/>
          </a:xfrm>
          <a:prstGeom prst="rect">
            <a:avLst/>
          </a:prstGeom>
          <a:noFill/>
          <a:ln/>
        </p:spPr>
        <p:txBody>
          <a:bodyPr wrap="square" lIns="0" tIns="0" rIns="0" bIns="0" rtlCol="0" anchor="ctr"/>
          <a:lstStyle/>
          <a:p>
            <a:pPr indent="0" marL="0">
              <a:buNone/>
            </a:pPr>
            <a:r>
              <a:rPr lang="en-US" sz="1300" dirty="0">
                <a:solidFill>
                  <a:srgbClr val="FFFFFF"/>
                </a:solidFill>
                <a:latin typeface="Outfit" pitchFamily="34" charset="0"/>
                <a:ea typeface="Outfit" pitchFamily="34" charset="-122"/>
                <a:cs typeface="Outfit" pitchFamily="34" charset="-120"/>
              </a:rPr>
              <a:t>energieberatung@rolfkrause.com</a:t>
            </a:r>
            <a:endParaRPr lang="en-US" sz="1300" dirty="0"/>
          </a:p>
        </p:txBody>
      </p:sp>
      <p:sp>
        <p:nvSpPr>
          <p:cNvPr id="14" name="Shape 9"/>
          <p:cNvSpPr/>
          <p:nvPr/>
        </p:nvSpPr>
        <p:spPr>
          <a:xfrm>
            <a:off x="3154680" y="4187952"/>
            <a:ext cx="310896" cy="310896"/>
          </a:xfrm>
          <a:prstGeom prst="ellipse">
            <a:avLst/>
          </a:prstGeom>
          <a:solidFill>
            <a:srgbClr val="00A0D2"/>
          </a:solidFill>
          <a:ln/>
        </p:spPr>
      </p:sp>
      <p:pic>
        <p:nvPicPr>
          <p:cNvPr id="15" name="Image 3" descr="preencoded.png">    </p:cNvPr>
          <p:cNvPicPr>
            <a:picLocks noChangeAspect="1"/>
          </p:cNvPicPr>
          <p:nvPr/>
        </p:nvPicPr>
        <p:blipFill>
          <a:blip r:embed="rId4"/>
          <a:stretch>
            <a:fillRect/>
          </a:stretch>
        </p:blipFill>
        <p:spPr>
          <a:xfrm>
            <a:off x="3235513" y="4268785"/>
            <a:ext cx="149230" cy="149230"/>
          </a:xfrm>
          <a:prstGeom prst="rect">
            <a:avLst/>
          </a:prstGeom>
        </p:spPr>
      </p:pic>
      <p:sp>
        <p:nvSpPr>
          <p:cNvPr id="16" name="Text 10"/>
          <p:cNvSpPr/>
          <p:nvPr/>
        </p:nvSpPr>
        <p:spPr>
          <a:xfrm>
            <a:off x="3611880" y="4151376"/>
            <a:ext cx="5029200" cy="384048"/>
          </a:xfrm>
          <a:prstGeom prst="rect">
            <a:avLst/>
          </a:prstGeom>
          <a:noFill/>
          <a:ln/>
        </p:spPr>
        <p:txBody>
          <a:bodyPr wrap="square" lIns="0" tIns="0" rIns="0" bIns="0" rtlCol="0" anchor="ctr"/>
          <a:lstStyle/>
          <a:p>
            <a:pPr indent="0" marL="0">
              <a:buNone/>
            </a:pPr>
            <a:r>
              <a:rPr lang="en-US" sz="1300" dirty="0">
                <a:solidFill>
                  <a:srgbClr val="FFFFFF"/>
                </a:solidFill>
                <a:latin typeface="Outfit" pitchFamily="34" charset="0"/>
                <a:ea typeface="Outfit" pitchFamily="34" charset="-122"/>
                <a:cs typeface="Outfit" pitchFamily="34" charset="-120"/>
              </a:rPr>
              <a:t>das-energieberater-team.de</a:t>
            </a:r>
            <a:endParaRPr lang="en-US" sz="1300" dirty="0"/>
          </a:p>
        </p:txBody>
      </p:sp>
      <p:sp>
        <p:nvSpPr>
          <p:cNvPr id="17" name="Shape 11"/>
          <p:cNvSpPr/>
          <p:nvPr/>
        </p:nvSpPr>
        <p:spPr>
          <a:xfrm>
            <a:off x="713232" y="4370832"/>
            <a:ext cx="457200" cy="457200"/>
          </a:xfrm>
          <a:prstGeom prst="roundRect">
            <a:avLst>
              <a:gd name="adj" fmla="val 12000"/>
            </a:avLst>
          </a:prstGeom>
          <a:solidFill>
            <a:srgbClr val="FFFFFF"/>
          </a:solidFill>
          <a:ln/>
        </p:spPr>
      </p:sp>
      <p:pic>
        <p:nvPicPr>
          <p:cNvPr id="18" name="Image 4" descr="assets/logo.jpg">    </p:cNvPr>
          <p:cNvPicPr>
            <a:picLocks noChangeAspect="1"/>
          </p:cNvPicPr>
          <p:nvPr/>
        </p:nvPicPr>
        <p:blipFill>
          <a:blip r:embed="rId5"/>
          <a:stretch>
            <a:fillRect/>
          </a:stretch>
        </p:blipFill>
        <p:spPr>
          <a:xfrm>
            <a:off x="768096" y="4425696"/>
            <a:ext cx="347472" cy="347472"/>
          </a:xfrm>
          <a:prstGeom prst="rect">
            <a:avLst/>
          </a:prstGeom>
        </p:spPr>
      </p:pic>
      <p:sp>
        <p:nvSpPr>
          <p:cNvPr id="19" name="Text 12"/>
          <p:cNvSpPr/>
          <p:nvPr/>
        </p:nvSpPr>
        <p:spPr>
          <a:xfrm>
            <a:off x="1325880" y="4370832"/>
            <a:ext cx="7132320" cy="457200"/>
          </a:xfrm>
          <a:prstGeom prst="rect">
            <a:avLst/>
          </a:prstGeom>
          <a:noFill/>
          <a:ln/>
        </p:spPr>
        <p:txBody>
          <a:bodyPr wrap="square" lIns="0" tIns="0" rIns="0" bIns="0" rtlCol="0" anchor="ctr"/>
          <a:lstStyle/>
          <a:p>
            <a:pPr indent="0" marL="0">
              <a:buNone/>
            </a:pPr>
            <a:r>
              <a:rPr lang="en-US" sz="1000" dirty="0">
                <a:solidFill>
                  <a:srgbClr val="AEC3D6"/>
                </a:solidFill>
                <a:latin typeface="Outfit" pitchFamily="34" charset="0"/>
                <a:ea typeface="Outfit" pitchFamily="34" charset="-122"/>
                <a:cs typeface="Outfit" pitchFamily="34" charset="-120"/>
              </a:rPr>
              <a:t>© Dipl.-Ing. Rolf Krause  ·  Ginsterweg 2a  ·  41379 Brüggen</a:t>
            </a:r>
            <a:endParaRPr lang="en-US" sz="1000" dirty="0"/>
          </a:p>
        </p:txBody>
      </p:sp>
      <p:pic>
        <p:nvPicPr>
          <p:cNvPr id="8" name="Media 0">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8686800" y="109728"/>
            <a:ext cx="274320" cy="2743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ingenieurbüro rolf krause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Bauphysik-Backup für Immobilienmakler</dc:title>
  <dc:subject>PptxGenJS Presentation</dc:subject>
  <dc:creator>Dipl.-Ing. Rolf Krause</dc:creator>
  <cp:lastModifiedBy>Dipl.-Ing. Rolf Krause</cp:lastModifiedBy>
  <cp:revision>1</cp:revision>
  <dcterms:created xsi:type="dcterms:W3CDTF">2026-05-20T12:28:27Z</dcterms:created>
  <dcterms:modified xsi:type="dcterms:W3CDTF">2026-05-20T12:28:27Z</dcterms:modified>
</cp:coreProperties>
</file>