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mp3" ContentType="audio/mp3"/>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notesMasterIdLst>
    <p:notesMasterId r:id="rId11"/>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Diese kurze Unterlage zeigt Ihnen als Architektin oder Architekt, wie Sie zwei Aufgaben, die in jedem Projekt anfallen, deutlich schneller erledigen: die Baukostenschätzung für die Bauherrschaft und die energetischen Nachweise für den Bauantrag. Ich verspreche Ihnen kein neues Werkzeug zum Erlernen, sondern einen klareren Weg. Drei, vier Minuten.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Sie kennen diesen Moment. Die Vorplanung läuft, und gleich zwei Dinge stehen an. Die Bauherrschaft möchte wissen, was das Vorhaben ungefähr kostet. Und gleichzeitig müssen die energetischen Nachweise vorbereitet werden, damit der Bauantrag nicht wartet. Beide Aufgaben betreffen dasselbe Gebäude — werden aber heute völlig getrennt erledigt.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Was kostet dieser getrennte Weg konkret? Erstens Zeit: eine Kostenschätzung nach DIN 276 von Hand bindet mehrere Arbeitstage. Zweitens einen zusätzlichen Auftragsweg für die energetischen Nachweise, mit eigener Datenübergabe und Wartezeit. Und drittens: dieselben Gebäudedaten werden mehrfach erfasst. Das verlängert den Weg zum Bauantrag und bindet Bürozeit in reiner Doppelarbeit.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Die Lösung ist eine einzige Idee: das Gebäude einmal strukturiert erfassen. Das nennen wir Gebäude-Steckbrief — und das ist nichts Fremdes. Es ist genau das, was in Ihren Plänen ohnehin steht: Geometrie, Bauteile, Fenster und Nutzung. Einmal erfasst, wird dieses Modell zur gemeinsamen Datenbasis. Aus ihm entstehen die Baukostenschätzung, der GEG-Nachweis, der Wärmeschutznachweis und der Förder-Check — ohne erneute Eingabe.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sieht der Weg in der Praxis aus, an einem echten Projekt. Schritt eins: das Gebäude erfassen — ein bis zwei Stunden, ein Grundriss-Scan beschleunigt das zusätzlich. Schritt zwei: die Baukostenschätzung entsteht auf Knopfdruck. Schritt drei: GEG- und Wärmeschutznachweis aus denselben Daten, ohne neue Eingabe. Schritt vier: der Förder-Check ist sofort sichtbar. Aus mehreren Tagen werden wenige Stunden.</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 das ist das Ergebnis: drei fertige Berichte. Der Baukostenbericht als Gesprächsgrundlage für die Bauherrschaft. Der energetische Nachweis für den Bauantrag. Und der Förderbericht, im Bestand auch als individueller Sanierungsfahrplan. Genau diese drei Berichte finden Sie als Demo auf meiner Website. Vorher waren das anonyme PDFs — jetzt wissen Sie, wofür jede Seite steht.</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 passt das in Ihre Arbeit? In Leistungsphase 2, der Vorplanung, gibt Ihnen die Vorab-Kostenschätzung eine belastbare Grundlage für das Gespräch mit der Bauherrschaft. In den Phasen 3 und 4 stehen die energetischen Nachweise termingerecht für den Bauantrag bereit. Wichtig und ehrlich gesagt: Das ist eine fundierte Vorab-Schätzung. Sie ersetzt nicht Ihre detaillierte Kostenberechnung in der Entwurfsplanung — sie verschafft Ihnen früh eine verlässliche Grundlage.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 nun der entscheidende Punkt — Ihr nächster Schritt, ganz ohne Risiko. Sie müssen nichts installieren und kein Werkzeug erlernen. Schicken Sie mir einfach ein Beispielprojekt von Ihnen. Ich mache die Auswertung und Sie bekommen sie kostenlos zurück: Baukostenschätzung, energetischer Nachweis und eine Förder-Einschätzung. Sie sehen das Ergebnis an Ihrem eigenen Projekt — und entscheiden dann in Ruhe.</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Damit sind wir am Ende. Hinter dieser Auswertung steht mein Ingenieurbüro — über 25 Jahre Bauphysik, mit Schwerpunkt auf Denkmalsanierung, Wärmebrücken und hygrothermischer Simulation. Rufen Sie mich an oder schreiben Sie mir, und schicken Sie mir Ihr Beispielprojekt. Ich freue mich darauf, Ihnen den Weg an einem echten Fall zu zeigen. Vielen Dank.</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jpg"/><Relationship Id="rId2" Type="http://schemas.openxmlformats.org/officeDocument/2006/relationships/audio" Target="../media/media-1-2.mp3"/><Relationship Id="rId3" Type="http://schemas.microsoft.com/office/2007/relationships/media" Target="../media/media-1-2.mp3"/><Relationship Id="rId4" Type="http://schemas.openxmlformats.org/officeDocument/2006/relationships/image" Target="../media/image-1-4.png"/><Relationship Id="rId5" Type="http://schemas.openxmlformats.org/officeDocument/2006/relationships/slideLayout" Target="../slideLayouts/slideLayout1.xml"/><Relationship Id="rId6"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audio" Target="../media/media-2-4.mp3"/><Relationship Id="rId5" Type="http://schemas.microsoft.com/office/2007/relationships/media" Target="../media/media-2-4.mp3"/><Relationship Id="rId6" Type="http://schemas.openxmlformats.org/officeDocument/2006/relationships/image" Target="../media/image-2-6.png"/><Relationship Id="rId7" Type="http://schemas.openxmlformats.org/officeDocument/2006/relationships/slideLayout" Target="../slideLayouts/slideLayout1.xml"/><Relationship Id="rId8"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audio" Target="../media/media-3-5.mp3"/><Relationship Id="rId6" Type="http://schemas.microsoft.com/office/2007/relationships/media" Target="../media/media-3-5.mp3"/><Relationship Id="rId7" Type="http://schemas.openxmlformats.org/officeDocument/2006/relationships/image" Target="../media/image-3-7.png"/><Relationship Id="rId8" Type="http://schemas.openxmlformats.org/officeDocument/2006/relationships/slideLayout" Target="../slideLayouts/slideLayout1.xml"/><Relationship Id="rId9"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audio" Target="../media/media-4-6.mp3"/><Relationship Id="rId7" Type="http://schemas.microsoft.com/office/2007/relationships/media" Target="../media/media-4-6.mp3"/><Relationship Id="rId8" Type="http://schemas.openxmlformats.org/officeDocument/2006/relationships/image" Target="../media/image-4-8.png"/><Relationship Id="rId9" Type="http://schemas.openxmlformats.org/officeDocument/2006/relationships/slideLayout" Target="../slideLayouts/slideLayout1.xml"/><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audio" Target="../media/media-5-2.mp3"/><Relationship Id="rId3" Type="http://schemas.microsoft.com/office/2007/relationships/media" Target="../media/media-5-2.mp3"/><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audio" Target="../media/media-6-5.mp3"/><Relationship Id="rId6" Type="http://schemas.microsoft.com/office/2007/relationships/media" Target="../media/media-6-5.mp3"/><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audio" Target="../media/media-7-3.mp3"/><Relationship Id="rId4" Type="http://schemas.microsoft.com/office/2007/relationships/media" Target="../media/media-7-3.mp3"/><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audio" Target="../media/media-8-5.mp3"/><Relationship Id="rId6" Type="http://schemas.microsoft.com/office/2007/relationships/media" Target="../media/media-8-5.mp3"/><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jp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jpg"/><Relationship Id="rId6" Type="http://schemas.openxmlformats.org/officeDocument/2006/relationships/audio" Target="../media/media-9-6.mp3"/><Relationship Id="rId7" Type="http://schemas.microsoft.com/office/2007/relationships/media" Target="../media/media-9-6.mp3"/><Relationship Id="rId8" Type="http://schemas.openxmlformats.org/officeDocument/2006/relationships/image" Target="../media/image-9-8.png"/><Relationship Id="rId9" Type="http://schemas.openxmlformats.org/officeDocument/2006/relationships/slideLayout" Target="../slideLayouts/slideLayout1.xml"/><Relationship Id="rId10"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0D3A5C"/>
        </a:solidFill>
      </p:bgPr>
    </p:bg>
    <p:spTree>
      <p:nvGrpSpPr>
        <p:cNvPr id="1" name=""/>
        <p:cNvGrpSpPr/>
        <p:nvPr/>
      </p:nvGrpSpPr>
      <p:grpSpPr>
        <a:xfrm>
          <a:off x="0" y="0"/>
          <a:ext cx="0" cy="0"/>
          <a:chOff x="0" y="0"/>
          <a:chExt cx="0" cy="0"/>
        </a:xfrm>
      </p:grpSpPr>
      <p:sp>
        <p:nvSpPr>
          <p:cNvPr id="2" name="Shape 0"/>
          <p:cNvSpPr/>
          <p:nvPr/>
        </p:nvSpPr>
        <p:spPr>
          <a:xfrm>
            <a:off x="502920" y="457200"/>
            <a:ext cx="566928" cy="566928"/>
          </a:xfrm>
          <a:prstGeom prst="roundRect">
            <a:avLst>
              <a:gd name="adj" fmla="val 11290"/>
            </a:avLst>
          </a:prstGeom>
          <a:solidFill>
            <a:srgbClr val="FFFFFF"/>
          </a:solidFill>
          <a:ln/>
        </p:spPr>
      </p:sp>
      <p:pic>
        <p:nvPicPr>
          <p:cNvPr id="3" name="Image 0" descr="assets/logo.jpg">    </p:cNvPr>
          <p:cNvPicPr>
            <a:picLocks noChangeAspect="1"/>
          </p:cNvPicPr>
          <p:nvPr/>
        </p:nvPicPr>
        <p:blipFill>
          <a:blip r:embed="rId1"/>
          <a:stretch>
            <a:fillRect/>
          </a:stretch>
        </p:blipFill>
        <p:spPr>
          <a:xfrm>
            <a:off x="576072" y="530352"/>
            <a:ext cx="420624" cy="420624"/>
          </a:xfrm>
          <a:prstGeom prst="rect">
            <a:avLst/>
          </a:prstGeom>
        </p:spPr>
      </p:pic>
      <p:sp>
        <p:nvSpPr>
          <p:cNvPr id="4" name="Text 1"/>
          <p:cNvSpPr/>
          <p:nvPr/>
        </p:nvSpPr>
        <p:spPr>
          <a:xfrm>
            <a:off x="1188720" y="457200"/>
            <a:ext cx="5486400" cy="566928"/>
          </a:xfrm>
          <a:prstGeom prst="rect">
            <a:avLst/>
          </a:prstGeom>
          <a:noFill/>
          <a:ln/>
        </p:spPr>
        <p:txBody>
          <a:bodyPr wrap="square" lIns="0" tIns="0" rIns="0" bIns="0" rtlCol="0" anchor="ctr"/>
          <a:lstStyle/>
          <a:p>
            <a:pPr indent="0" marL="0">
              <a:buNone/>
            </a:pPr>
            <a:r>
              <a:rPr lang="en-US" sz="1300" dirty="0">
                <a:solidFill>
                  <a:srgbClr val="00C5E5"/>
                </a:solidFill>
                <a:latin typeface="Outfit" pitchFamily="34" charset="0"/>
                <a:ea typeface="Outfit" pitchFamily="34" charset="-122"/>
                <a:cs typeface="Outfit" pitchFamily="34" charset="-120"/>
              </a:rPr>
              <a:t>ingenieurbüro rolf krause</a:t>
            </a:r>
            <a:endParaRPr lang="en-US" sz="1300" dirty="0"/>
          </a:p>
        </p:txBody>
      </p:sp>
      <p:sp>
        <p:nvSpPr>
          <p:cNvPr id="5" name="Text 2"/>
          <p:cNvSpPr/>
          <p:nvPr/>
        </p:nvSpPr>
        <p:spPr>
          <a:xfrm>
            <a:off x="548640" y="1664208"/>
            <a:ext cx="8046720" cy="365760"/>
          </a:xfrm>
          <a:prstGeom prst="rect">
            <a:avLst/>
          </a:prstGeom>
          <a:noFill/>
          <a:ln/>
        </p:spPr>
        <p:txBody>
          <a:bodyPr wrap="square" lIns="0" tIns="0" rIns="0" bIns="0" rtlCol="0" anchor="ctr"/>
          <a:lstStyle/>
          <a:p>
            <a:pPr indent="0" marL="0">
              <a:buNone/>
            </a:pPr>
            <a:r>
              <a:rPr lang="en-US" sz="1200" b="1" spc="300" kern="0" dirty="0">
                <a:solidFill>
                  <a:srgbClr val="00A0D2"/>
                </a:solidFill>
                <a:latin typeface="Outfit" pitchFamily="34" charset="0"/>
                <a:ea typeface="Outfit" pitchFamily="34" charset="-122"/>
                <a:cs typeface="Outfit" pitchFamily="34" charset="-120"/>
              </a:rPr>
              <a:t>ENERGETISCHE BEGLEITUNG FÜR ARCHITEKTEN</a:t>
            </a:r>
            <a:endParaRPr lang="en-US" sz="1200" dirty="0"/>
          </a:p>
        </p:txBody>
      </p:sp>
      <p:sp>
        <p:nvSpPr>
          <p:cNvPr id="6" name="Text 3"/>
          <p:cNvSpPr/>
          <p:nvPr/>
        </p:nvSpPr>
        <p:spPr>
          <a:xfrm>
            <a:off x="521208" y="2029968"/>
            <a:ext cx="8183880" cy="1207008"/>
          </a:xfrm>
          <a:prstGeom prst="rect">
            <a:avLst/>
          </a:prstGeom>
          <a:noFill/>
          <a:ln/>
        </p:spPr>
        <p:txBody>
          <a:bodyPr wrap="square" lIns="0" tIns="0" rIns="0" bIns="0" rtlCol="0" anchor="ctr"/>
          <a:lstStyle/>
          <a:p>
            <a:pPr indent="0" marL="0">
              <a:lnSpc>
                <a:spcPct val="105000"/>
              </a:lnSpc>
              <a:buNone/>
            </a:pPr>
            <a:r>
              <a:rPr lang="en-US" sz="3400" b="1" dirty="0">
                <a:solidFill>
                  <a:srgbClr val="FFFFFF"/>
                </a:solidFill>
                <a:latin typeface="Outfit" pitchFamily="34" charset="0"/>
                <a:ea typeface="Outfit" pitchFamily="34" charset="-122"/>
                <a:cs typeface="Outfit" pitchFamily="34" charset="-120"/>
              </a:rPr>
              <a:t>Vom Entwurf zum Bauantrag —</a:t>
            </a:r>
            <a:endParaRPr lang="en-US" sz="3400" dirty="0"/>
          </a:p>
          <a:p>
            <a:pPr indent="0" marL="0">
              <a:lnSpc>
                <a:spcPct val="105000"/>
              </a:lnSpc>
              <a:buNone/>
            </a:pPr>
            <a:r>
              <a:rPr lang="en-US" sz="3400" b="1" dirty="0">
                <a:solidFill>
                  <a:srgbClr val="FFFFFF"/>
                </a:solidFill>
                <a:latin typeface="Outfit" pitchFamily="34" charset="0"/>
                <a:ea typeface="Outfit" pitchFamily="34" charset="-122"/>
                <a:cs typeface="Outfit" pitchFamily="34" charset="-120"/>
              </a:rPr>
              <a:t>ohne Umwege</a:t>
            </a:r>
            <a:endParaRPr lang="en-US" sz="3400" dirty="0"/>
          </a:p>
        </p:txBody>
      </p:sp>
      <p:sp>
        <p:nvSpPr>
          <p:cNvPr id="7" name="Text 4"/>
          <p:cNvSpPr/>
          <p:nvPr/>
        </p:nvSpPr>
        <p:spPr>
          <a:xfrm>
            <a:off x="548640" y="3364992"/>
            <a:ext cx="7772400" cy="640080"/>
          </a:xfrm>
          <a:prstGeom prst="rect">
            <a:avLst/>
          </a:prstGeom>
          <a:noFill/>
          <a:ln/>
        </p:spPr>
        <p:txBody>
          <a:bodyPr wrap="square" lIns="0" tIns="0" rIns="0" bIns="0" rtlCol="0" anchor="ctr"/>
          <a:lstStyle/>
          <a:p>
            <a:pPr indent="0" marL="0">
              <a:buNone/>
            </a:pPr>
            <a:r>
              <a:rPr lang="en-US" sz="1600" dirty="0">
                <a:solidFill>
                  <a:srgbClr val="AEC3D6"/>
                </a:solidFill>
                <a:latin typeface="Outfit" pitchFamily="34" charset="0"/>
                <a:ea typeface="Outfit" pitchFamily="34" charset="-122"/>
                <a:cs typeface="Outfit" pitchFamily="34" charset="-120"/>
              </a:rPr>
              <a:t>Wie energetische Nachweise und eine belastbare Baukostenschätzung aus einem einzigen Gebäudemodell entstehen.</a:t>
            </a:r>
            <a:endParaRPr lang="en-US" sz="1600" dirty="0"/>
          </a:p>
        </p:txBody>
      </p:sp>
      <p:sp>
        <p:nvSpPr>
          <p:cNvPr id="8" name="Shape 5"/>
          <p:cNvSpPr/>
          <p:nvPr/>
        </p:nvSpPr>
        <p:spPr>
          <a:xfrm>
            <a:off x="548640" y="4242816"/>
            <a:ext cx="292608" cy="36576"/>
          </a:xfrm>
          <a:prstGeom prst="rect">
            <a:avLst/>
          </a:prstGeom>
          <a:solidFill>
            <a:srgbClr val="00A0D2"/>
          </a:solidFill>
          <a:ln/>
        </p:spPr>
      </p:sp>
      <p:sp>
        <p:nvSpPr>
          <p:cNvPr id="9" name="Text 6"/>
          <p:cNvSpPr/>
          <p:nvPr/>
        </p:nvSpPr>
        <p:spPr>
          <a:xfrm>
            <a:off x="548640" y="4334256"/>
            <a:ext cx="8046720" cy="365760"/>
          </a:xfrm>
          <a:prstGeom prst="rect">
            <a:avLst/>
          </a:prstGeom>
          <a:noFill/>
          <a:ln/>
        </p:spPr>
        <p:txBody>
          <a:bodyPr wrap="square" lIns="0" tIns="0" rIns="0" bIns="0" rtlCol="0" anchor="ctr"/>
          <a:lstStyle/>
          <a:p>
            <a:pPr indent="0" marL="0">
              <a:buNone/>
            </a:pPr>
            <a:r>
              <a:rPr lang="en-US" sz="1200" dirty="0">
                <a:solidFill>
                  <a:srgbClr val="AEC3D6"/>
                </a:solidFill>
                <a:latin typeface="Outfit" pitchFamily="34" charset="0"/>
                <a:ea typeface="Outfit" pitchFamily="34" charset="-122"/>
                <a:cs typeface="Outfit" pitchFamily="34" charset="-120"/>
              </a:rPr>
              <a:t>Dipl.-Ing. Rolf Krause  ·  Energie-Effizienz-Experte  ·  KfW EB473095</a:t>
            </a:r>
            <a:endParaRPr lang="en-US" sz="1200" dirty="0"/>
          </a:p>
        </p:txBody>
      </p:sp>
      <p:pic>
        <p:nvPicPr>
          <p:cNvPr id="4" name="Media 0">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8686800" y="109728"/>
            <a:ext cx="274320" cy="27432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700" b="1" dirty="0">
                <a:solidFill>
                  <a:srgbClr val="0D3A5C"/>
                </a:solidFill>
                <a:latin typeface="Outfit" pitchFamily="34" charset="0"/>
                <a:ea typeface="Outfit" pitchFamily="34" charset="-122"/>
                <a:cs typeface="Outfit" pitchFamily="34" charset="-120"/>
              </a:rPr>
              <a:t>Der Moment, den Sie kennen</a:t>
            </a:r>
            <a:endParaRPr lang="en-US" sz="27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02  /  09</a:t>
            </a:r>
            <a:endParaRPr lang="en-US" sz="800" dirty="0"/>
          </a:p>
        </p:txBody>
      </p:sp>
      <p:sp>
        <p:nvSpPr>
          <p:cNvPr id="7" name="Text 4"/>
          <p:cNvSpPr/>
          <p:nvPr/>
        </p:nvSpPr>
        <p:spPr>
          <a:xfrm>
            <a:off x="548640" y="1417320"/>
            <a:ext cx="3977640" cy="1828800"/>
          </a:xfrm>
          <a:prstGeom prst="rect">
            <a:avLst/>
          </a:prstGeom>
          <a:noFill/>
          <a:ln/>
        </p:spPr>
        <p:txBody>
          <a:bodyPr wrap="square" lIns="0" tIns="0" rIns="0" bIns="0" rtlCol="0" anchor="t"/>
          <a:lstStyle/>
          <a:p>
            <a:pPr indent="0" marL="0">
              <a:lnSpc>
                <a:spcPct val="112000"/>
              </a:lnSpc>
              <a:spcAft>
                <a:spcPts val="1000"/>
              </a:spcAft>
              <a:buNone/>
            </a:pPr>
            <a:r>
              <a:rPr lang="en-US" sz="1450" dirty="0">
                <a:solidFill>
                  <a:srgbClr val="1E293B"/>
                </a:solidFill>
                <a:latin typeface="Outfit" pitchFamily="34" charset="0"/>
                <a:ea typeface="Outfit" pitchFamily="34" charset="-122"/>
                <a:cs typeface="Outfit" pitchFamily="34" charset="-120"/>
              </a:rPr>
              <a:t>In der Vorplanung — HOAI Leistungsphase 2 — treffen zwei Aufgaben aufeinander. Beide drehen sich um dasselbe Gebäude.</a:t>
            </a:r>
            <a:endParaRPr lang="en-US" sz="1450" dirty="0"/>
          </a:p>
          <a:p>
            <a:pPr indent="0" marL="0">
              <a:lnSpc>
                <a:spcPct val="112000"/>
              </a:lnSpc>
              <a:buNone/>
            </a:pPr>
            <a:r>
              <a:rPr lang="en-US" sz="1450" dirty="0">
                <a:solidFill>
                  <a:srgbClr val="1E293B"/>
                </a:solidFill>
                <a:latin typeface="Outfit" pitchFamily="34" charset="0"/>
                <a:ea typeface="Outfit" pitchFamily="34" charset="-122"/>
                <a:cs typeface="Outfit" pitchFamily="34" charset="-120"/>
              </a:rPr>
              <a:t>Heute werden sie getrennt bearbeitet: getrennte Beauftragung, getrennte Datenerfassung, getrennter Aufwand.</a:t>
            </a:r>
            <a:endParaRPr lang="en-US" sz="1450" dirty="0"/>
          </a:p>
        </p:txBody>
      </p:sp>
      <p:sp>
        <p:nvSpPr>
          <p:cNvPr id="8" name="Shape 5"/>
          <p:cNvSpPr/>
          <p:nvPr/>
        </p:nvSpPr>
        <p:spPr>
          <a:xfrm>
            <a:off x="548640" y="3429000"/>
            <a:ext cx="3977640" cy="868680"/>
          </a:xfrm>
          <a:prstGeom prst="roundRect">
            <a:avLst>
              <a:gd name="adj" fmla="val 8421"/>
            </a:avLst>
          </a:prstGeom>
          <a:solidFill>
            <a:srgbClr val="0D3A5C"/>
          </a:solidFill>
          <a:ln/>
        </p:spPr>
      </p:sp>
      <p:sp>
        <p:nvSpPr>
          <p:cNvPr id="9" name="Text 6"/>
          <p:cNvSpPr/>
          <p:nvPr/>
        </p:nvSpPr>
        <p:spPr>
          <a:xfrm>
            <a:off x="777240" y="3429000"/>
            <a:ext cx="3520440" cy="868680"/>
          </a:xfrm>
          <a:prstGeom prst="rect">
            <a:avLst/>
          </a:prstGeom>
          <a:noFill/>
          <a:ln/>
        </p:spPr>
        <p:txBody>
          <a:bodyPr wrap="square" lIns="0" tIns="0" rIns="0" bIns="0" rtlCol="0" anchor="ctr"/>
          <a:lstStyle/>
          <a:p>
            <a:pPr indent="0" marL="0">
              <a:buNone/>
            </a:pPr>
            <a:r>
              <a:rPr lang="en-US" sz="1400" b="1" dirty="0">
                <a:solidFill>
                  <a:srgbClr val="FFFFFF"/>
                </a:solidFill>
                <a:latin typeface="Outfit" pitchFamily="34" charset="0"/>
                <a:ea typeface="Outfit" pitchFamily="34" charset="-122"/>
                <a:cs typeface="Outfit" pitchFamily="34" charset="-120"/>
              </a:rPr>
              <a:t>Genau an diesem Punkt setzt diese Unterlage an.</a:t>
            </a:r>
            <a:endParaRPr lang="en-US" sz="1400" dirty="0"/>
          </a:p>
        </p:txBody>
      </p:sp>
      <p:sp>
        <p:nvSpPr>
          <p:cNvPr id="10" name="Shape 7"/>
          <p:cNvSpPr/>
          <p:nvPr/>
        </p:nvSpPr>
        <p:spPr>
          <a:xfrm>
            <a:off x="4800600" y="1371600"/>
            <a:ext cx="3840480" cy="1417320"/>
          </a:xfrm>
          <a:prstGeom prst="roundRect">
            <a:avLst>
              <a:gd name="adj" fmla="val 516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1" name="Shape 8"/>
          <p:cNvSpPr/>
          <p:nvPr/>
        </p:nvSpPr>
        <p:spPr>
          <a:xfrm>
            <a:off x="5029200" y="1792224"/>
            <a:ext cx="566928" cy="566928"/>
          </a:xfrm>
          <a:prstGeom prst="ellipse">
            <a:avLst/>
          </a:prstGeom>
          <a:solidFill>
            <a:srgbClr val="E4F3FA"/>
          </a:solidFill>
          <a:ln/>
        </p:spPr>
      </p:sp>
      <p:pic>
        <p:nvPicPr>
          <p:cNvPr id="12" name="Image 1" descr="preencoded.png">    </p:cNvPr>
          <p:cNvPicPr>
            <a:picLocks noChangeAspect="1"/>
          </p:cNvPicPr>
          <p:nvPr/>
        </p:nvPicPr>
        <p:blipFill>
          <a:blip r:embed="rId2"/>
          <a:stretch>
            <a:fillRect/>
          </a:stretch>
        </p:blipFill>
        <p:spPr>
          <a:xfrm>
            <a:off x="5176601" y="1939625"/>
            <a:ext cx="272125" cy="272125"/>
          </a:xfrm>
          <a:prstGeom prst="rect">
            <a:avLst/>
          </a:prstGeom>
        </p:spPr>
      </p:pic>
      <p:sp>
        <p:nvSpPr>
          <p:cNvPr id="13" name="Text 9"/>
          <p:cNvSpPr/>
          <p:nvPr/>
        </p:nvSpPr>
        <p:spPr>
          <a:xfrm>
            <a:off x="5760720" y="1572768"/>
            <a:ext cx="2788920" cy="292608"/>
          </a:xfrm>
          <a:prstGeom prst="rect">
            <a:avLst/>
          </a:prstGeom>
          <a:noFill/>
          <a:ln/>
        </p:spPr>
        <p:txBody>
          <a:bodyPr wrap="square" lIns="0" tIns="0" rIns="0" bIns="0" rtlCol="0" anchor="t"/>
          <a:lstStyle/>
          <a:p>
            <a:pPr indent="0" marL="0">
              <a:buNone/>
            </a:pPr>
            <a:r>
              <a:rPr lang="en-US" sz="1250" b="1" dirty="0">
                <a:solidFill>
                  <a:srgbClr val="0D3A5C"/>
                </a:solidFill>
                <a:latin typeface="Outfit" pitchFamily="34" charset="0"/>
                <a:ea typeface="Outfit" pitchFamily="34" charset="-122"/>
                <a:cs typeface="Outfit" pitchFamily="34" charset="-120"/>
              </a:rPr>
              <a:t>Die Kostenaussage</a:t>
            </a:r>
            <a:endParaRPr lang="en-US" sz="1250" dirty="0"/>
          </a:p>
        </p:txBody>
      </p:sp>
      <p:sp>
        <p:nvSpPr>
          <p:cNvPr id="14" name="Text 10"/>
          <p:cNvSpPr/>
          <p:nvPr/>
        </p:nvSpPr>
        <p:spPr>
          <a:xfrm>
            <a:off x="5760720" y="1920240"/>
            <a:ext cx="2788920" cy="786384"/>
          </a:xfrm>
          <a:prstGeom prst="rect">
            <a:avLst/>
          </a:prstGeom>
          <a:noFill/>
          <a:ln/>
        </p:spPr>
        <p:txBody>
          <a:bodyPr wrap="square" lIns="0" tIns="0" rIns="0" bIns="0" rtlCol="0" anchor="t"/>
          <a:lstStyle/>
          <a:p>
            <a:pPr indent="0" marL="0">
              <a:lnSpc>
                <a:spcPct val="112000"/>
              </a:lnSpc>
              <a:buNone/>
            </a:pPr>
            <a:r>
              <a:rPr lang="en-US" sz="1100" dirty="0">
                <a:solidFill>
                  <a:srgbClr val="64748B"/>
                </a:solidFill>
                <a:latin typeface="Outfit" pitchFamily="34" charset="0"/>
                <a:ea typeface="Outfit" pitchFamily="34" charset="-122"/>
                <a:cs typeface="Outfit" pitchFamily="34" charset="-120"/>
              </a:rPr>
              <a:t>Schon früh wird eine belastbare Aussage zu den zu erwartenden Baukosten erwartet.</a:t>
            </a:r>
            <a:endParaRPr lang="en-US" sz="1100" dirty="0"/>
          </a:p>
        </p:txBody>
      </p:sp>
      <p:sp>
        <p:nvSpPr>
          <p:cNvPr id="15" name="Shape 11"/>
          <p:cNvSpPr/>
          <p:nvPr/>
        </p:nvSpPr>
        <p:spPr>
          <a:xfrm>
            <a:off x="4800600" y="2971800"/>
            <a:ext cx="3840480" cy="1417320"/>
          </a:xfrm>
          <a:prstGeom prst="roundRect">
            <a:avLst>
              <a:gd name="adj" fmla="val 516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6" name="Shape 12"/>
          <p:cNvSpPr/>
          <p:nvPr/>
        </p:nvSpPr>
        <p:spPr>
          <a:xfrm>
            <a:off x="5029200" y="3392424"/>
            <a:ext cx="566928" cy="566928"/>
          </a:xfrm>
          <a:prstGeom prst="ellipse">
            <a:avLst/>
          </a:prstGeom>
          <a:solidFill>
            <a:srgbClr val="E4F3FA"/>
          </a:solidFill>
          <a:ln/>
        </p:spPr>
      </p:sp>
      <p:pic>
        <p:nvPicPr>
          <p:cNvPr id="17" name="Image 2" descr="preencoded.png">    </p:cNvPr>
          <p:cNvPicPr>
            <a:picLocks noChangeAspect="1"/>
          </p:cNvPicPr>
          <p:nvPr/>
        </p:nvPicPr>
        <p:blipFill>
          <a:blip r:embed="rId3"/>
          <a:stretch>
            <a:fillRect/>
          </a:stretch>
        </p:blipFill>
        <p:spPr>
          <a:xfrm>
            <a:off x="5176601" y="3539825"/>
            <a:ext cx="272125" cy="272125"/>
          </a:xfrm>
          <a:prstGeom prst="rect">
            <a:avLst/>
          </a:prstGeom>
        </p:spPr>
      </p:pic>
      <p:sp>
        <p:nvSpPr>
          <p:cNvPr id="18" name="Text 13"/>
          <p:cNvSpPr/>
          <p:nvPr/>
        </p:nvSpPr>
        <p:spPr>
          <a:xfrm>
            <a:off x="5760720" y="3172968"/>
            <a:ext cx="2788920" cy="292608"/>
          </a:xfrm>
          <a:prstGeom prst="rect">
            <a:avLst/>
          </a:prstGeom>
          <a:noFill/>
          <a:ln/>
        </p:spPr>
        <p:txBody>
          <a:bodyPr wrap="square" lIns="0" tIns="0" rIns="0" bIns="0" rtlCol="0" anchor="t"/>
          <a:lstStyle/>
          <a:p>
            <a:pPr indent="0" marL="0">
              <a:buNone/>
            </a:pPr>
            <a:r>
              <a:rPr lang="en-US" sz="1250" b="1" dirty="0">
                <a:solidFill>
                  <a:srgbClr val="0D3A5C"/>
                </a:solidFill>
                <a:latin typeface="Outfit" pitchFamily="34" charset="0"/>
                <a:ea typeface="Outfit" pitchFamily="34" charset="-122"/>
                <a:cs typeface="Outfit" pitchFamily="34" charset="-120"/>
              </a:rPr>
              <a:t>Die Nachweise zum Bauantrag</a:t>
            </a:r>
            <a:endParaRPr lang="en-US" sz="1250" dirty="0"/>
          </a:p>
        </p:txBody>
      </p:sp>
      <p:sp>
        <p:nvSpPr>
          <p:cNvPr id="19" name="Text 14"/>
          <p:cNvSpPr/>
          <p:nvPr/>
        </p:nvSpPr>
        <p:spPr>
          <a:xfrm>
            <a:off x="5760720" y="3520440"/>
            <a:ext cx="2788920" cy="786384"/>
          </a:xfrm>
          <a:prstGeom prst="rect">
            <a:avLst/>
          </a:prstGeom>
          <a:noFill/>
          <a:ln/>
        </p:spPr>
        <p:txBody>
          <a:bodyPr wrap="square" lIns="0" tIns="0" rIns="0" bIns="0" rtlCol="0" anchor="t"/>
          <a:lstStyle/>
          <a:p>
            <a:pPr indent="0" marL="0">
              <a:lnSpc>
                <a:spcPct val="112000"/>
              </a:lnSpc>
              <a:buNone/>
            </a:pPr>
            <a:r>
              <a:rPr lang="en-US" sz="1100" dirty="0">
                <a:solidFill>
                  <a:srgbClr val="64748B"/>
                </a:solidFill>
                <a:latin typeface="Outfit" pitchFamily="34" charset="0"/>
                <a:ea typeface="Outfit" pitchFamily="34" charset="-122"/>
                <a:cs typeface="Outfit" pitchFamily="34" charset="-120"/>
              </a:rPr>
              <a:t>GEG- und Wärmeschutznachweis laufen auf den Genehmigungstermin zu.</a:t>
            </a:r>
            <a:endParaRPr lang="en-US" sz="1100" dirty="0"/>
          </a:p>
        </p:txBody>
      </p:sp>
      <p:pic>
        <p:nvPicPr>
          <p:cNvPr id="6" name="Media 0">
            <a:hlinkClick r:id="" action="ppaction://media"/>
          </p:cNvPr>
          <p:cNvPicPr>
            <a:picLocks noChangeAspect="1"/>
          </p:cNvPicPr>
          <p:nvPr>
            <a:videoFile r:link="rId4"/>
            <p:extLst>
              <p:ext uri="{DAA4B4D4-6D71-4841-9C94-3DE7FCFB9230}">
                <p14:media xmlns:p14="http://schemas.microsoft.com/office/powerpoint/2010/main" r:embed="rId5"/>
              </p:ext>
            </p:extLst>
          </p:nvPr>
        </p:nvPicPr>
        <p:blipFill>
          <a:blip r:embed="rId6"/>
          <a:stretch>
            <a:fillRect/>
          </a:stretch>
        </p:blipFill>
        <p:spPr>
          <a:xfrm>
            <a:off x="8686800" y="109728"/>
            <a:ext cx="274320" cy="27432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700" b="1" dirty="0">
                <a:solidFill>
                  <a:srgbClr val="0D3A5C"/>
                </a:solidFill>
                <a:latin typeface="Outfit" pitchFamily="34" charset="0"/>
                <a:ea typeface="Outfit" pitchFamily="34" charset="-122"/>
                <a:cs typeface="Outfit" pitchFamily="34" charset="-120"/>
              </a:rPr>
              <a:t>Was das heute kostet</a:t>
            </a:r>
            <a:endParaRPr lang="en-US" sz="27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03  /  09</a:t>
            </a:r>
            <a:endParaRPr lang="en-US" sz="800" dirty="0"/>
          </a:p>
        </p:txBody>
      </p:sp>
      <p:sp>
        <p:nvSpPr>
          <p:cNvPr id="7" name="Shape 4"/>
          <p:cNvSpPr/>
          <p:nvPr/>
        </p:nvSpPr>
        <p:spPr>
          <a:xfrm>
            <a:off x="502920" y="1481328"/>
            <a:ext cx="2606040" cy="2395728"/>
          </a:xfrm>
          <a:prstGeom prst="roundRect">
            <a:avLst>
              <a:gd name="adj" fmla="val 3053"/>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8" name="Shape 5"/>
          <p:cNvSpPr/>
          <p:nvPr/>
        </p:nvSpPr>
        <p:spPr>
          <a:xfrm>
            <a:off x="740664" y="1700784"/>
            <a:ext cx="512064" cy="512064"/>
          </a:xfrm>
          <a:prstGeom prst="ellipse">
            <a:avLst/>
          </a:prstGeom>
          <a:solidFill>
            <a:srgbClr val="FFFFFF"/>
          </a:solidFill>
          <a:ln/>
        </p:spPr>
      </p:sp>
      <p:pic>
        <p:nvPicPr>
          <p:cNvPr id="9" name="Image 1" descr="preencoded.png">    </p:cNvPr>
          <p:cNvPicPr>
            <a:picLocks noChangeAspect="1"/>
          </p:cNvPicPr>
          <p:nvPr/>
        </p:nvPicPr>
        <p:blipFill>
          <a:blip r:embed="rId2"/>
          <a:stretch>
            <a:fillRect/>
          </a:stretch>
        </p:blipFill>
        <p:spPr>
          <a:xfrm>
            <a:off x="873801" y="1833921"/>
            <a:ext cx="245791" cy="245791"/>
          </a:xfrm>
          <a:prstGeom prst="rect">
            <a:avLst/>
          </a:prstGeom>
        </p:spPr>
      </p:pic>
      <p:sp>
        <p:nvSpPr>
          <p:cNvPr id="10" name="Text 6"/>
          <p:cNvSpPr/>
          <p:nvPr/>
        </p:nvSpPr>
        <p:spPr>
          <a:xfrm>
            <a:off x="502920" y="2212848"/>
            <a:ext cx="2606040" cy="640080"/>
          </a:xfrm>
          <a:prstGeom prst="rect">
            <a:avLst/>
          </a:prstGeom>
          <a:noFill/>
          <a:ln/>
        </p:spPr>
        <p:txBody>
          <a:bodyPr wrap="square" lIns="0" tIns="0" rIns="0" bIns="0" rtlCol="0" anchor="ctr"/>
          <a:lstStyle/>
          <a:p>
            <a:pPr algn="ctr" indent="0" marL="0">
              <a:buNone/>
            </a:pPr>
            <a:r>
              <a:rPr lang="en-US" sz="3800" b="1" dirty="0">
                <a:solidFill>
                  <a:srgbClr val="1B4B82"/>
                </a:solidFill>
                <a:latin typeface="Outfit" pitchFamily="34" charset="0"/>
                <a:ea typeface="Outfit" pitchFamily="34" charset="-122"/>
                <a:cs typeface="Outfit" pitchFamily="34" charset="-120"/>
              </a:rPr>
              <a:t>Tage</a:t>
            </a:r>
            <a:endParaRPr lang="en-US" sz="3800" dirty="0"/>
          </a:p>
        </p:txBody>
      </p:sp>
      <p:sp>
        <p:nvSpPr>
          <p:cNvPr id="11" name="Text 7"/>
          <p:cNvSpPr/>
          <p:nvPr/>
        </p:nvSpPr>
        <p:spPr>
          <a:xfrm>
            <a:off x="722376" y="2889504"/>
            <a:ext cx="2167128" cy="868680"/>
          </a:xfrm>
          <a:prstGeom prst="rect">
            <a:avLst/>
          </a:prstGeom>
          <a:noFill/>
          <a:ln/>
        </p:spPr>
        <p:txBody>
          <a:bodyPr wrap="square" lIns="0" tIns="0" rIns="0" bIns="0" rtlCol="0" anchor="t"/>
          <a:lstStyle/>
          <a:p>
            <a:pPr indent="0" marL="0">
              <a:lnSpc>
                <a:spcPct val="110000"/>
              </a:lnSpc>
              <a:buNone/>
            </a:pPr>
            <a:r>
              <a:rPr lang="en-US" sz="1150" dirty="0">
                <a:solidFill>
                  <a:srgbClr val="1E293B"/>
                </a:solidFill>
                <a:latin typeface="Outfit" pitchFamily="34" charset="0"/>
                <a:ea typeface="Outfit" pitchFamily="34" charset="-122"/>
                <a:cs typeface="Outfit" pitchFamily="34" charset="-120"/>
              </a:rPr>
              <a:t>Eine DIN-276-Kostenschätzung von Hand kostet das Büro mehrere Arbeitstage.</a:t>
            </a:r>
            <a:endParaRPr lang="en-US" sz="1150" dirty="0"/>
          </a:p>
        </p:txBody>
      </p:sp>
      <p:sp>
        <p:nvSpPr>
          <p:cNvPr id="12" name="Shape 8"/>
          <p:cNvSpPr/>
          <p:nvPr/>
        </p:nvSpPr>
        <p:spPr>
          <a:xfrm>
            <a:off x="3383280" y="1481328"/>
            <a:ext cx="2606040" cy="2395728"/>
          </a:xfrm>
          <a:prstGeom prst="roundRect">
            <a:avLst>
              <a:gd name="adj" fmla="val 3053"/>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3" name="Shape 9"/>
          <p:cNvSpPr/>
          <p:nvPr/>
        </p:nvSpPr>
        <p:spPr>
          <a:xfrm>
            <a:off x="3621024" y="1700784"/>
            <a:ext cx="512064" cy="512064"/>
          </a:xfrm>
          <a:prstGeom prst="ellipse">
            <a:avLst/>
          </a:prstGeom>
          <a:solidFill>
            <a:srgbClr val="FFFFFF"/>
          </a:solidFill>
          <a:ln/>
        </p:spPr>
      </p:sp>
      <p:pic>
        <p:nvPicPr>
          <p:cNvPr id="14" name="Image 2" descr="preencoded.png">    </p:cNvPr>
          <p:cNvPicPr>
            <a:picLocks noChangeAspect="1"/>
          </p:cNvPicPr>
          <p:nvPr/>
        </p:nvPicPr>
        <p:blipFill>
          <a:blip r:embed="rId3"/>
          <a:stretch>
            <a:fillRect/>
          </a:stretch>
        </p:blipFill>
        <p:spPr>
          <a:xfrm>
            <a:off x="3754161" y="1833921"/>
            <a:ext cx="245791" cy="245791"/>
          </a:xfrm>
          <a:prstGeom prst="rect">
            <a:avLst/>
          </a:prstGeom>
        </p:spPr>
      </p:pic>
      <p:sp>
        <p:nvSpPr>
          <p:cNvPr id="15" name="Text 10"/>
          <p:cNvSpPr/>
          <p:nvPr/>
        </p:nvSpPr>
        <p:spPr>
          <a:xfrm>
            <a:off x="3383280" y="2212848"/>
            <a:ext cx="2606040" cy="640080"/>
          </a:xfrm>
          <a:prstGeom prst="rect">
            <a:avLst/>
          </a:prstGeom>
          <a:noFill/>
          <a:ln/>
        </p:spPr>
        <p:txBody>
          <a:bodyPr wrap="square" lIns="0" tIns="0" rIns="0" bIns="0" rtlCol="0" anchor="ctr"/>
          <a:lstStyle/>
          <a:p>
            <a:pPr algn="ctr" indent="0" marL="0">
              <a:buNone/>
            </a:pPr>
            <a:r>
              <a:rPr lang="en-US" sz="3800" b="1" dirty="0">
                <a:solidFill>
                  <a:srgbClr val="1B4B82"/>
                </a:solidFill>
                <a:latin typeface="Outfit" pitchFamily="34" charset="0"/>
                <a:ea typeface="Outfit" pitchFamily="34" charset="-122"/>
                <a:cs typeface="Outfit" pitchFamily="34" charset="-120"/>
              </a:rPr>
              <a:t>extra</a:t>
            </a:r>
            <a:endParaRPr lang="en-US" sz="3800" dirty="0"/>
          </a:p>
        </p:txBody>
      </p:sp>
      <p:sp>
        <p:nvSpPr>
          <p:cNvPr id="16" name="Text 11"/>
          <p:cNvSpPr/>
          <p:nvPr/>
        </p:nvSpPr>
        <p:spPr>
          <a:xfrm>
            <a:off x="3602736" y="2889504"/>
            <a:ext cx="2167128" cy="868680"/>
          </a:xfrm>
          <a:prstGeom prst="rect">
            <a:avLst/>
          </a:prstGeom>
          <a:noFill/>
          <a:ln/>
        </p:spPr>
        <p:txBody>
          <a:bodyPr wrap="square" lIns="0" tIns="0" rIns="0" bIns="0" rtlCol="0" anchor="t"/>
          <a:lstStyle/>
          <a:p>
            <a:pPr indent="0" marL="0">
              <a:lnSpc>
                <a:spcPct val="110000"/>
              </a:lnSpc>
              <a:buNone/>
            </a:pPr>
            <a:r>
              <a:rPr lang="en-US" sz="1150" dirty="0">
                <a:solidFill>
                  <a:srgbClr val="1E293B"/>
                </a:solidFill>
                <a:latin typeface="Outfit" pitchFamily="34" charset="0"/>
                <a:ea typeface="Outfit" pitchFamily="34" charset="-122"/>
                <a:cs typeface="Outfit" pitchFamily="34" charset="-120"/>
              </a:rPr>
              <a:t>Energetische Nachweise werden separat beauftragt — mit eigener Datenübergabe und Wartezeit.</a:t>
            </a:r>
            <a:endParaRPr lang="en-US" sz="1150" dirty="0"/>
          </a:p>
        </p:txBody>
      </p:sp>
      <p:sp>
        <p:nvSpPr>
          <p:cNvPr id="17" name="Shape 12"/>
          <p:cNvSpPr/>
          <p:nvPr/>
        </p:nvSpPr>
        <p:spPr>
          <a:xfrm>
            <a:off x="6263640" y="1481328"/>
            <a:ext cx="2606040" cy="2395728"/>
          </a:xfrm>
          <a:prstGeom prst="roundRect">
            <a:avLst>
              <a:gd name="adj" fmla="val 3053"/>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8" name="Shape 13"/>
          <p:cNvSpPr/>
          <p:nvPr/>
        </p:nvSpPr>
        <p:spPr>
          <a:xfrm>
            <a:off x="6501384" y="1700784"/>
            <a:ext cx="512064" cy="512064"/>
          </a:xfrm>
          <a:prstGeom prst="ellipse">
            <a:avLst/>
          </a:prstGeom>
          <a:solidFill>
            <a:srgbClr val="FFFFFF"/>
          </a:solidFill>
          <a:ln/>
        </p:spPr>
      </p:sp>
      <p:pic>
        <p:nvPicPr>
          <p:cNvPr id="19" name="Image 3" descr="preencoded.png">    </p:cNvPr>
          <p:cNvPicPr>
            <a:picLocks noChangeAspect="1"/>
          </p:cNvPicPr>
          <p:nvPr/>
        </p:nvPicPr>
        <p:blipFill>
          <a:blip r:embed="rId4"/>
          <a:stretch>
            <a:fillRect/>
          </a:stretch>
        </p:blipFill>
        <p:spPr>
          <a:xfrm>
            <a:off x="6634521" y="1833921"/>
            <a:ext cx="245791" cy="245791"/>
          </a:xfrm>
          <a:prstGeom prst="rect">
            <a:avLst/>
          </a:prstGeom>
        </p:spPr>
      </p:pic>
      <p:sp>
        <p:nvSpPr>
          <p:cNvPr id="20" name="Text 14"/>
          <p:cNvSpPr/>
          <p:nvPr/>
        </p:nvSpPr>
        <p:spPr>
          <a:xfrm>
            <a:off x="6263640" y="2212848"/>
            <a:ext cx="2606040" cy="640080"/>
          </a:xfrm>
          <a:prstGeom prst="rect">
            <a:avLst/>
          </a:prstGeom>
          <a:noFill/>
          <a:ln/>
        </p:spPr>
        <p:txBody>
          <a:bodyPr wrap="square" lIns="0" tIns="0" rIns="0" bIns="0" rtlCol="0" anchor="ctr"/>
          <a:lstStyle/>
          <a:p>
            <a:pPr algn="ctr" indent="0" marL="0">
              <a:buNone/>
            </a:pPr>
            <a:r>
              <a:rPr lang="en-US" sz="3800" b="1" dirty="0">
                <a:solidFill>
                  <a:srgbClr val="1B4B82"/>
                </a:solidFill>
                <a:latin typeface="Outfit" pitchFamily="34" charset="0"/>
                <a:ea typeface="Outfit" pitchFamily="34" charset="-122"/>
                <a:cs typeface="Outfit" pitchFamily="34" charset="-120"/>
              </a:rPr>
              <a:t>3 ×</a:t>
            </a:r>
            <a:endParaRPr lang="en-US" sz="3800" dirty="0"/>
          </a:p>
        </p:txBody>
      </p:sp>
      <p:sp>
        <p:nvSpPr>
          <p:cNvPr id="21" name="Text 15"/>
          <p:cNvSpPr/>
          <p:nvPr/>
        </p:nvSpPr>
        <p:spPr>
          <a:xfrm>
            <a:off x="6483096" y="2889504"/>
            <a:ext cx="2167128" cy="868680"/>
          </a:xfrm>
          <a:prstGeom prst="rect">
            <a:avLst/>
          </a:prstGeom>
          <a:noFill/>
          <a:ln/>
        </p:spPr>
        <p:txBody>
          <a:bodyPr wrap="square" lIns="0" tIns="0" rIns="0" bIns="0" rtlCol="0" anchor="t"/>
          <a:lstStyle/>
          <a:p>
            <a:pPr indent="0" marL="0">
              <a:lnSpc>
                <a:spcPct val="110000"/>
              </a:lnSpc>
              <a:buNone/>
            </a:pPr>
            <a:r>
              <a:rPr lang="en-US" sz="1150" dirty="0">
                <a:solidFill>
                  <a:srgbClr val="1E293B"/>
                </a:solidFill>
                <a:latin typeface="Outfit" pitchFamily="34" charset="0"/>
                <a:ea typeface="Outfit" pitchFamily="34" charset="-122"/>
                <a:cs typeface="Outfit" pitchFamily="34" charset="-120"/>
              </a:rPr>
              <a:t>Dieselben Gebäudedaten werden für Kosten, GEG-Nachweis und Förderung mehrfach erfasst.</a:t>
            </a:r>
            <a:endParaRPr lang="en-US" sz="1150" dirty="0"/>
          </a:p>
        </p:txBody>
      </p:sp>
      <p:sp>
        <p:nvSpPr>
          <p:cNvPr id="22" name="Shape 16"/>
          <p:cNvSpPr/>
          <p:nvPr/>
        </p:nvSpPr>
        <p:spPr>
          <a:xfrm>
            <a:off x="502920" y="4069080"/>
            <a:ext cx="8138160" cy="640080"/>
          </a:xfrm>
          <a:prstGeom prst="roundRect">
            <a:avLst>
              <a:gd name="adj" fmla="val 11429"/>
            </a:avLst>
          </a:prstGeom>
          <a:solidFill>
            <a:srgbClr val="0D3A5C"/>
          </a:solidFill>
          <a:ln/>
        </p:spPr>
      </p:sp>
      <p:sp>
        <p:nvSpPr>
          <p:cNvPr id="23" name="Text 17"/>
          <p:cNvSpPr/>
          <p:nvPr/>
        </p:nvSpPr>
        <p:spPr>
          <a:xfrm>
            <a:off x="731520" y="4069080"/>
            <a:ext cx="7680960" cy="640080"/>
          </a:xfrm>
          <a:prstGeom prst="rect">
            <a:avLst/>
          </a:prstGeom>
          <a:noFill/>
          <a:ln/>
        </p:spPr>
        <p:txBody>
          <a:bodyPr wrap="square" lIns="0" tIns="0" rIns="0" bIns="0" rtlCol="0" anchor="ctr"/>
          <a:lstStyle/>
          <a:p>
            <a:pPr indent="0" marL="0">
              <a:buNone/>
            </a:pPr>
            <a:r>
              <a:rPr lang="en-US" sz="1300" b="1" dirty="0">
                <a:solidFill>
                  <a:srgbClr val="FFFFFF"/>
                </a:solidFill>
                <a:latin typeface="Outfit" pitchFamily="34" charset="0"/>
                <a:ea typeface="Outfit" pitchFamily="34" charset="-122"/>
                <a:cs typeface="Outfit" pitchFamily="34" charset="-120"/>
              </a:rPr>
              <a:t>Der kritische Pfad zum Bauantrag wird länger — und wertvolle Bürozeit fließt in Doppelarbeit.</a:t>
            </a:r>
            <a:endParaRPr lang="en-US" sz="1300" dirty="0"/>
          </a:p>
        </p:txBody>
      </p:sp>
      <p:pic>
        <p:nvPicPr>
          <p:cNvPr id="7" name="Media 0">
            <a:hlinkClick r:id="" action="ppaction://media"/>
          </p:cNvPr>
          <p:cNvPicPr>
            <a:picLocks noChangeAspect="1"/>
          </p:cNvPicPr>
          <p:nvPr>
            <a:videoFile r:link="rId5"/>
            <p:extLst>
              <p:ext uri="{DAA4B4D4-6D71-4841-9C94-3DE7FCFB9230}">
                <p14:media xmlns:p14="http://schemas.microsoft.com/office/powerpoint/2010/main" r:embed="rId6"/>
              </p:ext>
            </p:extLst>
          </p:nvPr>
        </p:nvPicPr>
        <p:blipFill>
          <a:blip r:embed="rId7"/>
          <a:stretch>
            <a:fillRect/>
          </a:stretch>
        </p:blipFill>
        <p:spPr>
          <a:xfrm>
            <a:off x="8686800" y="109728"/>
            <a:ext cx="274320" cy="27432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700" b="1" dirty="0">
                <a:solidFill>
                  <a:srgbClr val="0D3A5C"/>
                </a:solidFill>
                <a:latin typeface="Outfit" pitchFamily="34" charset="0"/>
                <a:ea typeface="Outfit" pitchFamily="34" charset="-122"/>
                <a:cs typeface="Outfit" pitchFamily="34" charset="-120"/>
              </a:rPr>
              <a:t>Die Idee: ein Gebäude, einmal erfasst</a:t>
            </a:r>
            <a:endParaRPr lang="en-US" sz="27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04  /  09</a:t>
            </a:r>
            <a:endParaRPr lang="en-US" sz="800" dirty="0"/>
          </a:p>
        </p:txBody>
      </p:sp>
      <p:sp>
        <p:nvSpPr>
          <p:cNvPr id="7" name="Text 4"/>
          <p:cNvSpPr/>
          <p:nvPr/>
        </p:nvSpPr>
        <p:spPr>
          <a:xfrm>
            <a:off x="548640" y="1371600"/>
            <a:ext cx="3840480" cy="914400"/>
          </a:xfrm>
          <a:prstGeom prst="rect">
            <a:avLst/>
          </a:prstGeom>
          <a:noFill/>
          <a:ln/>
        </p:spPr>
        <p:txBody>
          <a:bodyPr wrap="square" lIns="0" tIns="0" rIns="0" bIns="0" rtlCol="0" anchor="t"/>
          <a:lstStyle/>
          <a:p>
            <a:pPr indent="0" marL="0">
              <a:lnSpc>
                <a:spcPct val="112000"/>
              </a:lnSpc>
              <a:buNone/>
            </a:pPr>
            <a:r>
              <a:rPr lang="en-US" sz="1350" dirty="0">
                <a:solidFill>
                  <a:srgbClr val="1E293B"/>
                </a:solidFill>
                <a:latin typeface="Outfit" pitchFamily="34" charset="0"/>
                <a:ea typeface="Outfit" pitchFamily="34" charset="-122"/>
                <a:cs typeface="Outfit" pitchFamily="34" charset="-120"/>
              </a:rPr>
              <a:t>Der Gebäude-Steckbrief ist kein neues Fachthema. Er ist die strukturierte Erfassung dessen, was in Ihren Plänen ohnehin steckt:</a:t>
            </a:r>
            <a:endParaRPr lang="en-US" sz="1350" dirty="0"/>
          </a:p>
        </p:txBody>
      </p:sp>
      <p:sp>
        <p:nvSpPr>
          <p:cNvPr id="8" name="Text 5"/>
          <p:cNvSpPr/>
          <p:nvPr/>
        </p:nvSpPr>
        <p:spPr>
          <a:xfrm>
            <a:off x="713232" y="2331720"/>
            <a:ext cx="3657600" cy="1051560"/>
          </a:xfrm>
          <a:prstGeom prst="rect">
            <a:avLst/>
          </a:prstGeom>
          <a:noFill/>
          <a:ln/>
        </p:spPr>
        <p:txBody>
          <a:bodyPr wrap="square" lIns="0" tIns="0" rIns="0" bIns="0" rtlCol="0" anchor="ctr"/>
          <a:lstStyle/>
          <a:p>
            <a:pPr marL="342900" indent="-342900">
              <a:spcAft>
                <a:spcPts val="700"/>
              </a:spcAft>
              <a:buSzPct val="100000"/>
              <a:buChar char="•"/>
            </a:pPr>
            <a:r>
              <a:rPr lang="en-US" sz="1350" b="1" dirty="0">
                <a:solidFill>
                  <a:srgbClr val="1B4B82"/>
                </a:solidFill>
                <a:latin typeface="Outfit" pitchFamily="34" charset="0"/>
                <a:ea typeface="Outfit" pitchFamily="34" charset="-122"/>
                <a:cs typeface="Outfit" pitchFamily="34" charset="-120"/>
              </a:rPr>
              <a:t>Geometrie und Kubatur</a:t>
            </a:r>
            <a:endParaRPr lang="en-US" sz="1350" dirty="0"/>
          </a:p>
          <a:p>
            <a:pPr marL="342900" indent="-342900">
              <a:spcAft>
                <a:spcPts val="700"/>
              </a:spcAft>
              <a:buSzPct val="100000"/>
              <a:buChar char="•"/>
            </a:pPr>
            <a:r>
              <a:rPr lang="en-US" sz="1350" b="1" dirty="0">
                <a:solidFill>
                  <a:srgbClr val="1B4B82"/>
                </a:solidFill>
                <a:latin typeface="Outfit" pitchFamily="34" charset="0"/>
                <a:ea typeface="Outfit" pitchFamily="34" charset="-122"/>
                <a:cs typeface="Outfit" pitchFamily="34" charset="-120"/>
              </a:rPr>
              <a:t>Bauteile und Aufbauten</a:t>
            </a:r>
            <a:endParaRPr lang="en-US" sz="1350" dirty="0"/>
          </a:p>
          <a:p>
            <a:pPr marL="342900" indent="-342900">
              <a:buSzPct val="100000"/>
              <a:buChar char="•"/>
            </a:pPr>
            <a:r>
              <a:rPr lang="en-US" sz="1350" b="1" dirty="0">
                <a:solidFill>
                  <a:srgbClr val="1B4B82"/>
                </a:solidFill>
                <a:latin typeface="Outfit" pitchFamily="34" charset="0"/>
                <a:ea typeface="Outfit" pitchFamily="34" charset="-122"/>
                <a:cs typeface="Outfit" pitchFamily="34" charset="-120"/>
              </a:rPr>
              <a:t>Fenster, Ausrichtung und Nutzung</a:t>
            </a:r>
            <a:endParaRPr lang="en-US" sz="1350" dirty="0"/>
          </a:p>
        </p:txBody>
      </p:sp>
      <p:sp>
        <p:nvSpPr>
          <p:cNvPr id="9" name="Shape 6"/>
          <p:cNvSpPr/>
          <p:nvPr/>
        </p:nvSpPr>
        <p:spPr>
          <a:xfrm>
            <a:off x="548640" y="3520440"/>
            <a:ext cx="3840480" cy="960120"/>
          </a:xfrm>
          <a:prstGeom prst="roundRect">
            <a:avLst>
              <a:gd name="adj" fmla="val 7619"/>
            </a:avLst>
          </a:prstGeom>
          <a:solidFill>
            <a:srgbClr val="E4F3FA"/>
          </a:solidFill>
          <a:ln/>
        </p:spPr>
      </p:sp>
      <p:sp>
        <p:nvSpPr>
          <p:cNvPr id="10" name="Text 7"/>
          <p:cNvSpPr/>
          <p:nvPr/>
        </p:nvSpPr>
        <p:spPr>
          <a:xfrm>
            <a:off x="731520" y="3520440"/>
            <a:ext cx="3474720" cy="960120"/>
          </a:xfrm>
          <a:prstGeom prst="rect">
            <a:avLst/>
          </a:prstGeom>
          <a:noFill/>
          <a:ln/>
        </p:spPr>
        <p:txBody>
          <a:bodyPr wrap="square" lIns="0" tIns="0" rIns="0" bIns="0" rtlCol="0" anchor="ctr"/>
          <a:lstStyle/>
          <a:p>
            <a:pPr indent="0" marL="0">
              <a:lnSpc>
                <a:spcPct val="110000"/>
              </a:lnSpc>
              <a:buNone/>
            </a:pPr>
            <a:r>
              <a:rPr lang="en-US" sz="1250" dirty="0">
                <a:solidFill>
                  <a:srgbClr val="0D3A5C"/>
                </a:solidFill>
                <a:latin typeface="Outfit" pitchFamily="34" charset="0"/>
                <a:ea typeface="Outfit" pitchFamily="34" charset="-122"/>
                <a:cs typeface="Outfit" pitchFamily="34" charset="-120"/>
              </a:rPr>
              <a:t>Einmal erfasst, dient dieses Modell als gemeinsame Datenbasis — ohne dass etwas erneut eingegeben wird.</a:t>
            </a:r>
            <a:endParaRPr lang="en-US" sz="1250" dirty="0"/>
          </a:p>
        </p:txBody>
      </p:sp>
      <p:sp>
        <p:nvSpPr>
          <p:cNvPr id="11" name="Text 8"/>
          <p:cNvSpPr/>
          <p:nvPr/>
        </p:nvSpPr>
        <p:spPr>
          <a:xfrm>
            <a:off x="4800600" y="1371600"/>
            <a:ext cx="3840480" cy="292608"/>
          </a:xfrm>
          <a:prstGeom prst="rect">
            <a:avLst/>
          </a:prstGeom>
          <a:noFill/>
          <a:ln/>
        </p:spPr>
        <p:txBody>
          <a:bodyPr wrap="square" lIns="0" tIns="0" rIns="0" bIns="0" rtlCol="0" anchor="ctr"/>
          <a:lstStyle/>
          <a:p>
            <a:pPr indent="0" marL="0">
              <a:buNone/>
            </a:pPr>
            <a:r>
              <a:rPr lang="en-US" sz="1100" b="1" spc="200" kern="0" dirty="0">
                <a:solidFill>
                  <a:srgbClr val="00A0D2"/>
                </a:solidFill>
                <a:latin typeface="Outfit" pitchFamily="34" charset="0"/>
                <a:ea typeface="Outfit" pitchFamily="34" charset="-122"/>
                <a:cs typeface="Outfit" pitchFamily="34" charset="-120"/>
              </a:rPr>
              <a:t>AUS EINEM STECKBRIEF ENTSTEHEN</a:t>
            </a:r>
            <a:endParaRPr lang="en-US" sz="1100" dirty="0"/>
          </a:p>
        </p:txBody>
      </p:sp>
      <p:sp>
        <p:nvSpPr>
          <p:cNvPr id="12" name="Shape 9"/>
          <p:cNvSpPr/>
          <p:nvPr/>
        </p:nvSpPr>
        <p:spPr>
          <a:xfrm>
            <a:off x="4800600" y="1700784"/>
            <a:ext cx="3840480" cy="658368"/>
          </a:xfrm>
          <a:prstGeom prst="roundRect">
            <a:avLst>
              <a:gd name="adj" fmla="val 1111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3" name="Shape 10"/>
          <p:cNvSpPr/>
          <p:nvPr/>
        </p:nvSpPr>
        <p:spPr>
          <a:xfrm>
            <a:off x="4965192" y="1837944"/>
            <a:ext cx="393192" cy="393192"/>
          </a:xfrm>
          <a:prstGeom prst="ellipse">
            <a:avLst/>
          </a:prstGeom>
          <a:solidFill>
            <a:srgbClr val="E4F3FA"/>
          </a:solidFill>
          <a:ln/>
        </p:spPr>
      </p:sp>
      <p:pic>
        <p:nvPicPr>
          <p:cNvPr id="14" name="Image 1" descr="preencoded.png">    </p:cNvPr>
          <p:cNvPicPr>
            <a:picLocks noChangeAspect="1"/>
          </p:cNvPicPr>
          <p:nvPr/>
        </p:nvPicPr>
        <p:blipFill>
          <a:blip r:embed="rId2"/>
          <a:stretch>
            <a:fillRect/>
          </a:stretch>
        </p:blipFill>
        <p:spPr>
          <a:xfrm>
            <a:off x="5067422" y="1940174"/>
            <a:ext cx="188732" cy="188732"/>
          </a:xfrm>
          <a:prstGeom prst="rect">
            <a:avLst/>
          </a:prstGeom>
        </p:spPr>
      </p:pic>
      <p:sp>
        <p:nvSpPr>
          <p:cNvPr id="15" name="Text 11"/>
          <p:cNvSpPr/>
          <p:nvPr/>
        </p:nvSpPr>
        <p:spPr>
          <a:xfrm>
            <a:off x="5486400" y="1792224"/>
            <a:ext cx="3063240" cy="256032"/>
          </a:xfrm>
          <a:prstGeom prst="rect">
            <a:avLst/>
          </a:prstGeom>
          <a:noFill/>
          <a:ln/>
        </p:spPr>
        <p:txBody>
          <a:bodyPr wrap="square" lIns="0" tIns="0" rIns="0" bIns="0" rtlCol="0" anchor="ctr"/>
          <a:lstStyle/>
          <a:p>
            <a:pPr indent="0" marL="0">
              <a:buNone/>
            </a:pPr>
            <a:r>
              <a:rPr lang="en-US" sz="1250" b="1" dirty="0">
                <a:solidFill>
                  <a:srgbClr val="0D3A5C"/>
                </a:solidFill>
                <a:latin typeface="Outfit" pitchFamily="34" charset="0"/>
                <a:ea typeface="Outfit" pitchFamily="34" charset="-122"/>
                <a:cs typeface="Outfit" pitchFamily="34" charset="-120"/>
              </a:rPr>
              <a:t>Baukostenschätzung</a:t>
            </a:r>
            <a:endParaRPr lang="en-US" sz="1250" dirty="0"/>
          </a:p>
        </p:txBody>
      </p:sp>
      <p:sp>
        <p:nvSpPr>
          <p:cNvPr id="16" name="Text 12"/>
          <p:cNvSpPr/>
          <p:nvPr/>
        </p:nvSpPr>
        <p:spPr>
          <a:xfrm>
            <a:off x="5486400" y="2057400"/>
            <a:ext cx="3063240" cy="237744"/>
          </a:xfrm>
          <a:prstGeom prst="rect">
            <a:avLst/>
          </a:prstGeom>
          <a:noFill/>
          <a:ln/>
        </p:spPr>
        <p:txBody>
          <a:bodyPr wrap="square" lIns="0" tIns="0" rIns="0" bIns="0" rtlCol="0" anchor="ctr"/>
          <a:lstStyle/>
          <a:p>
            <a:pPr indent="0" marL="0">
              <a:buNone/>
            </a:pPr>
            <a:r>
              <a:rPr lang="en-US" sz="950" dirty="0">
                <a:solidFill>
                  <a:srgbClr val="64748B"/>
                </a:solidFill>
                <a:latin typeface="Outfit" pitchFamily="34" charset="0"/>
                <a:ea typeface="Outfit" pitchFamily="34" charset="-122"/>
                <a:cs typeface="Outfit" pitchFamily="34" charset="-120"/>
              </a:rPr>
              <a:t>DIN-276-Kostengruppen aus Kennwerten</a:t>
            </a:r>
            <a:endParaRPr lang="en-US" sz="950" dirty="0"/>
          </a:p>
        </p:txBody>
      </p:sp>
      <p:sp>
        <p:nvSpPr>
          <p:cNvPr id="17" name="Shape 13"/>
          <p:cNvSpPr/>
          <p:nvPr/>
        </p:nvSpPr>
        <p:spPr>
          <a:xfrm>
            <a:off x="4800600" y="2450592"/>
            <a:ext cx="3840480" cy="658368"/>
          </a:xfrm>
          <a:prstGeom prst="roundRect">
            <a:avLst>
              <a:gd name="adj" fmla="val 1111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8" name="Shape 14"/>
          <p:cNvSpPr/>
          <p:nvPr/>
        </p:nvSpPr>
        <p:spPr>
          <a:xfrm>
            <a:off x="4965192" y="2587752"/>
            <a:ext cx="393192" cy="393192"/>
          </a:xfrm>
          <a:prstGeom prst="ellipse">
            <a:avLst/>
          </a:prstGeom>
          <a:solidFill>
            <a:srgbClr val="E4F3FA"/>
          </a:solidFill>
          <a:ln/>
        </p:spPr>
      </p:sp>
      <p:pic>
        <p:nvPicPr>
          <p:cNvPr id="19" name="Image 2" descr="preencoded.png">    </p:cNvPr>
          <p:cNvPicPr>
            <a:picLocks noChangeAspect="1"/>
          </p:cNvPicPr>
          <p:nvPr/>
        </p:nvPicPr>
        <p:blipFill>
          <a:blip r:embed="rId3"/>
          <a:stretch>
            <a:fillRect/>
          </a:stretch>
        </p:blipFill>
        <p:spPr>
          <a:xfrm>
            <a:off x="5067422" y="2689982"/>
            <a:ext cx="188732" cy="188732"/>
          </a:xfrm>
          <a:prstGeom prst="rect">
            <a:avLst/>
          </a:prstGeom>
        </p:spPr>
      </p:pic>
      <p:sp>
        <p:nvSpPr>
          <p:cNvPr id="20" name="Text 15"/>
          <p:cNvSpPr/>
          <p:nvPr/>
        </p:nvSpPr>
        <p:spPr>
          <a:xfrm>
            <a:off x="5486400" y="2542032"/>
            <a:ext cx="3063240" cy="256032"/>
          </a:xfrm>
          <a:prstGeom prst="rect">
            <a:avLst/>
          </a:prstGeom>
          <a:noFill/>
          <a:ln/>
        </p:spPr>
        <p:txBody>
          <a:bodyPr wrap="square" lIns="0" tIns="0" rIns="0" bIns="0" rtlCol="0" anchor="ctr"/>
          <a:lstStyle/>
          <a:p>
            <a:pPr indent="0" marL="0">
              <a:buNone/>
            </a:pPr>
            <a:r>
              <a:rPr lang="en-US" sz="1250" b="1" dirty="0">
                <a:solidFill>
                  <a:srgbClr val="0D3A5C"/>
                </a:solidFill>
                <a:latin typeface="Outfit" pitchFamily="34" charset="0"/>
                <a:ea typeface="Outfit" pitchFamily="34" charset="-122"/>
                <a:cs typeface="Outfit" pitchFamily="34" charset="-120"/>
              </a:rPr>
              <a:t>GEG-Nachweis</a:t>
            </a:r>
            <a:endParaRPr lang="en-US" sz="1250" dirty="0"/>
          </a:p>
        </p:txBody>
      </p:sp>
      <p:sp>
        <p:nvSpPr>
          <p:cNvPr id="21" name="Text 16"/>
          <p:cNvSpPr/>
          <p:nvPr/>
        </p:nvSpPr>
        <p:spPr>
          <a:xfrm>
            <a:off x="5486400" y="2807208"/>
            <a:ext cx="3063240" cy="237744"/>
          </a:xfrm>
          <a:prstGeom prst="rect">
            <a:avLst/>
          </a:prstGeom>
          <a:noFill/>
          <a:ln/>
        </p:spPr>
        <p:txBody>
          <a:bodyPr wrap="square" lIns="0" tIns="0" rIns="0" bIns="0" rtlCol="0" anchor="ctr"/>
          <a:lstStyle/>
          <a:p>
            <a:pPr indent="0" marL="0">
              <a:buNone/>
            </a:pPr>
            <a:r>
              <a:rPr lang="en-US" sz="950" dirty="0">
                <a:solidFill>
                  <a:srgbClr val="64748B"/>
                </a:solidFill>
                <a:latin typeface="Outfit" pitchFamily="34" charset="0"/>
                <a:ea typeface="Outfit" pitchFamily="34" charset="-122"/>
                <a:cs typeface="Outfit" pitchFamily="34" charset="-120"/>
              </a:rPr>
              <a:t>Energiebilanz nach Gebäudeenergiegesetz</a:t>
            </a:r>
            <a:endParaRPr lang="en-US" sz="950" dirty="0"/>
          </a:p>
        </p:txBody>
      </p:sp>
      <p:sp>
        <p:nvSpPr>
          <p:cNvPr id="22" name="Shape 17"/>
          <p:cNvSpPr/>
          <p:nvPr/>
        </p:nvSpPr>
        <p:spPr>
          <a:xfrm>
            <a:off x="4800600" y="3200400"/>
            <a:ext cx="3840480" cy="658368"/>
          </a:xfrm>
          <a:prstGeom prst="roundRect">
            <a:avLst>
              <a:gd name="adj" fmla="val 1111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3" name="Shape 18"/>
          <p:cNvSpPr/>
          <p:nvPr/>
        </p:nvSpPr>
        <p:spPr>
          <a:xfrm>
            <a:off x="4965192" y="3337560"/>
            <a:ext cx="393192" cy="393192"/>
          </a:xfrm>
          <a:prstGeom prst="ellipse">
            <a:avLst/>
          </a:prstGeom>
          <a:solidFill>
            <a:srgbClr val="E4F3FA"/>
          </a:solidFill>
          <a:ln/>
        </p:spPr>
      </p:sp>
      <p:pic>
        <p:nvPicPr>
          <p:cNvPr id="24" name="Image 3" descr="preencoded.png">    </p:cNvPr>
          <p:cNvPicPr>
            <a:picLocks noChangeAspect="1"/>
          </p:cNvPicPr>
          <p:nvPr/>
        </p:nvPicPr>
        <p:blipFill>
          <a:blip r:embed="rId4"/>
          <a:stretch>
            <a:fillRect/>
          </a:stretch>
        </p:blipFill>
        <p:spPr>
          <a:xfrm>
            <a:off x="5067422" y="3439790"/>
            <a:ext cx="188732" cy="188732"/>
          </a:xfrm>
          <a:prstGeom prst="rect">
            <a:avLst/>
          </a:prstGeom>
        </p:spPr>
      </p:pic>
      <p:sp>
        <p:nvSpPr>
          <p:cNvPr id="25" name="Text 19"/>
          <p:cNvSpPr/>
          <p:nvPr/>
        </p:nvSpPr>
        <p:spPr>
          <a:xfrm>
            <a:off x="5486400" y="3291840"/>
            <a:ext cx="3063240" cy="256032"/>
          </a:xfrm>
          <a:prstGeom prst="rect">
            <a:avLst/>
          </a:prstGeom>
          <a:noFill/>
          <a:ln/>
        </p:spPr>
        <p:txBody>
          <a:bodyPr wrap="square" lIns="0" tIns="0" rIns="0" bIns="0" rtlCol="0" anchor="ctr"/>
          <a:lstStyle/>
          <a:p>
            <a:pPr indent="0" marL="0">
              <a:buNone/>
            </a:pPr>
            <a:r>
              <a:rPr lang="en-US" sz="1250" b="1" dirty="0">
                <a:solidFill>
                  <a:srgbClr val="0D3A5C"/>
                </a:solidFill>
                <a:latin typeface="Outfit" pitchFamily="34" charset="0"/>
                <a:ea typeface="Outfit" pitchFamily="34" charset="-122"/>
                <a:cs typeface="Outfit" pitchFamily="34" charset="-120"/>
              </a:rPr>
              <a:t>Wärmeschutznachweis</a:t>
            </a:r>
            <a:endParaRPr lang="en-US" sz="1250" dirty="0"/>
          </a:p>
        </p:txBody>
      </p:sp>
      <p:sp>
        <p:nvSpPr>
          <p:cNvPr id="26" name="Text 20"/>
          <p:cNvSpPr/>
          <p:nvPr/>
        </p:nvSpPr>
        <p:spPr>
          <a:xfrm>
            <a:off x="5486400" y="3557016"/>
            <a:ext cx="3063240" cy="237744"/>
          </a:xfrm>
          <a:prstGeom prst="rect">
            <a:avLst/>
          </a:prstGeom>
          <a:noFill/>
          <a:ln/>
        </p:spPr>
        <p:txBody>
          <a:bodyPr wrap="square" lIns="0" tIns="0" rIns="0" bIns="0" rtlCol="0" anchor="ctr"/>
          <a:lstStyle/>
          <a:p>
            <a:pPr indent="0" marL="0">
              <a:buNone/>
            </a:pPr>
            <a:r>
              <a:rPr lang="en-US" sz="950" dirty="0">
                <a:solidFill>
                  <a:srgbClr val="64748B"/>
                </a:solidFill>
                <a:latin typeface="Outfit" pitchFamily="34" charset="0"/>
                <a:ea typeface="Outfit" pitchFamily="34" charset="-122"/>
                <a:cs typeface="Outfit" pitchFamily="34" charset="-120"/>
              </a:rPr>
              <a:t>Winterlicher und sommerlicher Wärmeschutz</a:t>
            </a:r>
            <a:endParaRPr lang="en-US" sz="950" dirty="0"/>
          </a:p>
        </p:txBody>
      </p:sp>
      <p:sp>
        <p:nvSpPr>
          <p:cNvPr id="27" name="Shape 21"/>
          <p:cNvSpPr/>
          <p:nvPr/>
        </p:nvSpPr>
        <p:spPr>
          <a:xfrm>
            <a:off x="4800600" y="3950208"/>
            <a:ext cx="3840480" cy="658368"/>
          </a:xfrm>
          <a:prstGeom prst="roundRect">
            <a:avLst>
              <a:gd name="adj" fmla="val 1111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8" name="Shape 22"/>
          <p:cNvSpPr/>
          <p:nvPr/>
        </p:nvSpPr>
        <p:spPr>
          <a:xfrm>
            <a:off x="4965192" y="4087368"/>
            <a:ext cx="393192" cy="393192"/>
          </a:xfrm>
          <a:prstGeom prst="ellipse">
            <a:avLst/>
          </a:prstGeom>
          <a:solidFill>
            <a:srgbClr val="E4F3FA"/>
          </a:solidFill>
          <a:ln/>
        </p:spPr>
      </p:sp>
      <p:pic>
        <p:nvPicPr>
          <p:cNvPr id="29" name="Image 4" descr="preencoded.png">    </p:cNvPr>
          <p:cNvPicPr>
            <a:picLocks noChangeAspect="1"/>
          </p:cNvPicPr>
          <p:nvPr/>
        </p:nvPicPr>
        <p:blipFill>
          <a:blip r:embed="rId5"/>
          <a:stretch>
            <a:fillRect/>
          </a:stretch>
        </p:blipFill>
        <p:spPr>
          <a:xfrm>
            <a:off x="5067422" y="4189598"/>
            <a:ext cx="188732" cy="188732"/>
          </a:xfrm>
          <a:prstGeom prst="rect">
            <a:avLst/>
          </a:prstGeom>
        </p:spPr>
      </p:pic>
      <p:sp>
        <p:nvSpPr>
          <p:cNvPr id="30" name="Text 23"/>
          <p:cNvSpPr/>
          <p:nvPr/>
        </p:nvSpPr>
        <p:spPr>
          <a:xfrm>
            <a:off x="5486400" y="4041648"/>
            <a:ext cx="3063240" cy="256032"/>
          </a:xfrm>
          <a:prstGeom prst="rect">
            <a:avLst/>
          </a:prstGeom>
          <a:noFill/>
          <a:ln/>
        </p:spPr>
        <p:txBody>
          <a:bodyPr wrap="square" lIns="0" tIns="0" rIns="0" bIns="0" rtlCol="0" anchor="ctr"/>
          <a:lstStyle/>
          <a:p>
            <a:pPr indent="0" marL="0">
              <a:buNone/>
            </a:pPr>
            <a:r>
              <a:rPr lang="en-US" sz="1250" b="1" dirty="0">
                <a:solidFill>
                  <a:srgbClr val="0D3A5C"/>
                </a:solidFill>
                <a:latin typeface="Outfit" pitchFamily="34" charset="0"/>
                <a:ea typeface="Outfit" pitchFamily="34" charset="-122"/>
                <a:cs typeface="Outfit" pitchFamily="34" charset="-120"/>
              </a:rPr>
              <a:t>Förder-Check</a:t>
            </a:r>
            <a:endParaRPr lang="en-US" sz="1250" dirty="0"/>
          </a:p>
        </p:txBody>
      </p:sp>
      <p:sp>
        <p:nvSpPr>
          <p:cNvPr id="31" name="Text 24"/>
          <p:cNvSpPr/>
          <p:nvPr/>
        </p:nvSpPr>
        <p:spPr>
          <a:xfrm>
            <a:off x="5486400" y="4306824"/>
            <a:ext cx="3063240" cy="237744"/>
          </a:xfrm>
          <a:prstGeom prst="rect">
            <a:avLst/>
          </a:prstGeom>
          <a:noFill/>
          <a:ln/>
        </p:spPr>
        <p:txBody>
          <a:bodyPr wrap="square" lIns="0" tIns="0" rIns="0" bIns="0" rtlCol="0" anchor="ctr"/>
          <a:lstStyle/>
          <a:p>
            <a:pPr indent="0" marL="0">
              <a:buNone/>
            </a:pPr>
            <a:r>
              <a:rPr lang="en-US" sz="950" dirty="0">
                <a:solidFill>
                  <a:srgbClr val="64748B"/>
                </a:solidFill>
                <a:latin typeface="Outfit" pitchFamily="34" charset="0"/>
                <a:ea typeface="Outfit" pitchFamily="34" charset="-122"/>
                <a:cs typeface="Outfit" pitchFamily="34" charset="-120"/>
              </a:rPr>
              <a:t>KfW- und BAFA-Fähigkeit des Projekts</a:t>
            </a:r>
            <a:endParaRPr lang="en-US" sz="950" dirty="0"/>
          </a:p>
        </p:txBody>
      </p:sp>
      <p:pic>
        <p:nvPicPr>
          <p:cNvPr id="8" name="Media 0">
            <a:hlinkClick r:id="" action="ppaction://media"/>
          </p:cNvPr>
          <p:cNvPicPr>
            <a:picLocks noChangeAspect="1"/>
          </p:cNvPicPr>
          <p:nvPr>
            <a:videoFile r:link="rId6"/>
            <p:extLst>
              <p:ext uri="{DAA4B4D4-6D71-4841-9C94-3DE7FCFB9230}">
                <p14:media xmlns:p14="http://schemas.microsoft.com/office/powerpoint/2010/main" r:embed="rId7"/>
              </p:ext>
            </p:extLst>
          </p:nvPr>
        </p:nvPicPr>
        <p:blipFill>
          <a:blip r:embed="rId8"/>
          <a:stretch>
            <a:fillRect/>
          </a:stretch>
        </p:blipFill>
        <p:spPr>
          <a:xfrm>
            <a:off x="8686800" y="109728"/>
            <a:ext cx="274320" cy="27432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700" b="1" dirty="0">
                <a:solidFill>
                  <a:srgbClr val="0D3A5C"/>
                </a:solidFill>
                <a:latin typeface="Outfit" pitchFamily="34" charset="0"/>
                <a:ea typeface="Outfit" pitchFamily="34" charset="-122"/>
                <a:cs typeface="Outfit" pitchFamily="34" charset="-120"/>
              </a:rPr>
              <a:t>Schritt für Schritt — am echten Projekt</a:t>
            </a:r>
            <a:endParaRPr lang="en-US" sz="27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05  /  09</a:t>
            </a:r>
            <a:endParaRPr lang="en-US" sz="800" dirty="0"/>
          </a:p>
        </p:txBody>
      </p:sp>
      <p:sp>
        <p:nvSpPr>
          <p:cNvPr id="7" name="Shape 4"/>
          <p:cNvSpPr/>
          <p:nvPr/>
        </p:nvSpPr>
        <p:spPr>
          <a:xfrm>
            <a:off x="502920" y="1481328"/>
            <a:ext cx="1947672" cy="2505456"/>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8" name="Shape 5"/>
          <p:cNvSpPr/>
          <p:nvPr/>
        </p:nvSpPr>
        <p:spPr>
          <a:xfrm>
            <a:off x="1271016" y="1664208"/>
            <a:ext cx="411480" cy="411480"/>
          </a:xfrm>
          <a:prstGeom prst="ellipse">
            <a:avLst/>
          </a:prstGeom>
          <a:solidFill>
            <a:srgbClr val="00A0D2"/>
          </a:solidFill>
          <a:ln/>
        </p:spPr>
      </p:sp>
      <p:sp>
        <p:nvSpPr>
          <p:cNvPr id="9" name="Text 6"/>
          <p:cNvSpPr/>
          <p:nvPr/>
        </p:nvSpPr>
        <p:spPr>
          <a:xfrm>
            <a:off x="1271016" y="1664208"/>
            <a:ext cx="411480" cy="411480"/>
          </a:xfrm>
          <a:prstGeom prst="rect">
            <a:avLst/>
          </a:prstGeom>
          <a:noFill/>
          <a:ln/>
        </p:spPr>
        <p:txBody>
          <a:bodyPr wrap="square" lIns="0" tIns="0" rIns="0" bIns="0" rtlCol="0" anchor="ctr"/>
          <a:lstStyle/>
          <a:p>
            <a:pPr algn="ctr" indent="0" marL="0">
              <a:buNone/>
            </a:pPr>
            <a:r>
              <a:rPr lang="en-US" sz="1700" b="1" dirty="0">
                <a:solidFill>
                  <a:srgbClr val="FFFFFF"/>
                </a:solidFill>
                <a:latin typeface="Outfit" pitchFamily="34" charset="0"/>
                <a:ea typeface="Outfit" pitchFamily="34" charset="-122"/>
                <a:cs typeface="Outfit" pitchFamily="34" charset="-120"/>
              </a:rPr>
              <a:t>1</a:t>
            </a:r>
            <a:endParaRPr lang="en-US" sz="1700" dirty="0"/>
          </a:p>
        </p:txBody>
      </p:sp>
      <p:sp>
        <p:nvSpPr>
          <p:cNvPr id="10" name="Text 7"/>
          <p:cNvSpPr/>
          <p:nvPr/>
        </p:nvSpPr>
        <p:spPr>
          <a:xfrm>
            <a:off x="612648" y="2194560"/>
            <a:ext cx="1728216" cy="320040"/>
          </a:xfrm>
          <a:prstGeom prst="rect">
            <a:avLst/>
          </a:prstGeom>
          <a:noFill/>
          <a:ln/>
        </p:spPr>
        <p:txBody>
          <a:bodyPr wrap="square" lIns="0" tIns="0" rIns="0" bIns="0" rtlCol="0" anchor="ctr"/>
          <a:lstStyle/>
          <a:p>
            <a:pPr algn="ctr" indent="0" marL="0">
              <a:buNone/>
            </a:pPr>
            <a:r>
              <a:rPr lang="en-US" sz="1300" b="1" dirty="0">
                <a:solidFill>
                  <a:srgbClr val="0D3A5C"/>
                </a:solidFill>
                <a:latin typeface="Outfit" pitchFamily="34" charset="0"/>
                <a:ea typeface="Outfit" pitchFamily="34" charset="-122"/>
                <a:cs typeface="Outfit" pitchFamily="34" charset="-120"/>
              </a:rPr>
              <a:t>Gebäude erfassen</a:t>
            </a:r>
            <a:endParaRPr lang="en-US" sz="1300" dirty="0"/>
          </a:p>
        </p:txBody>
      </p:sp>
      <p:sp>
        <p:nvSpPr>
          <p:cNvPr id="11" name="Text 8"/>
          <p:cNvSpPr/>
          <p:nvPr/>
        </p:nvSpPr>
        <p:spPr>
          <a:xfrm>
            <a:off x="649224" y="2542032"/>
            <a:ext cx="1655064" cy="969264"/>
          </a:xfrm>
          <a:prstGeom prst="rect">
            <a:avLst/>
          </a:prstGeom>
          <a:noFill/>
          <a:ln/>
        </p:spPr>
        <p:txBody>
          <a:bodyPr wrap="square" lIns="0" tIns="0" rIns="0" bIns="0" rtlCol="0" anchor="t"/>
          <a:lstStyle/>
          <a:p>
            <a:pPr algn="ctr" indent="0" marL="0">
              <a:lnSpc>
                <a:spcPct val="110000"/>
              </a:lnSpc>
              <a:buNone/>
            </a:pPr>
            <a:r>
              <a:rPr lang="en-US" sz="1030" dirty="0">
                <a:solidFill>
                  <a:srgbClr val="1E293B"/>
                </a:solidFill>
                <a:latin typeface="Outfit" pitchFamily="34" charset="0"/>
                <a:ea typeface="Outfit" pitchFamily="34" charset="-122"/>
                <a:cs typeface="Outfit" pitchFamily="34" charset="-120"/>
              </a:rPr>
              <a:t>Geometrie, Bauteile und Fenster eingeben. Ein Grundriss-Scan beschleunigt diesen Schritt.</a:t>
            </a:r>
            <a:endParaRPr lang="en-US" sz="1030" dirty="0"/>
          </a:p>
        </p:txBody>
      </p:sp>
      <p:sp>
        <p:nvSpPr>
          <p:cNvPr id="12" name="Shape 9"/>
          <p:cNvSpPr/>
          <p:nvPr/>
        </p:nvSpPr>
        <p:spPr>
          <a:xfrm>
            <a:off x="749808" y="3566160"/>
            <a:ext cx="1453896" cy="310896"/>
          </a:xfrm>
          <a:prstGeom prst="roundRect">
            <a:avLst>
              <a:gd name="adj" fmla="val 50000"/>
            </a:avLst>
          </a:prstGeom>
          <a:solidFill>
            <a:srgbClr val="E4F3FA"/>
          </a:solidFill>
          <a:ln/>
        </p:spPr>
      </p:sp>
      <p:sp>
        <p:nvSpPr>
          <p:cNvPr id="13" name="Text 10"/>
          <p:cNvSpPr/>
          <p:nvPr/>
        </p:nvSpPr>
        <p:spPr>
          <a:xfrm>
            <a:off x="749808" y="3566160"/>
            <a:ext cx="1453896" cy="310896"/>
          </a:xfrm>
          <a:prstGeom prst="rect">
            <a:avLst/>
          </a:prstGeom>
          <a:noFill/>
          <a:ln/>
        </p:spPr>
        <p:txBody>
          <a:bodyPr wrap="square" lIns="0" tIns="0" rIns="0" bIns="0" rtlCol="0" anchor="ctr"/>
          <a:lstStyle/>
          <a:p>
            <a:pPr algn="ctr" indent="0" marL="0">
              <a:buNone/>
            </a:pPr>
            <a:r>
              <a:rPr lang="en-US" sz="950" b="1" dirty="0">
                <a:solidFill>
                  <a:srgbClr val="1B4B82"/>
                </a:solidFill>
                <a:latin typeface="Outfit" pitchFamily="34" charset="0"/>
                <a:ea typeface="Outfit" pitchFamily="34" charset="-122"/>
                <a:cs typeface="Outfit" pitchFamily="34" charset="-120"/>
              </a:rPr>
              <a:t>≈ 1–2 Stunden</a:t>
            </a:r>
            <a:endParaRPr lang="en-US" sz="950" dirty="0"/>
          </a:p>
        </p:txBody>
      </p:sp>
      <p:sp>
        <p:nvSpPr>
          <p:cNvPr id="14" name="Shape 11"/>
          <p:cNvSpPr/>
          <p:nvPr/>
        </p:nvSpPr>
        <p:spPr>
          <a:xfrm>
            <a:off x="2633472" y="1481328"/>
            <a:ext cx="1947672" cy="2505456"/>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5" name="Shape 12"/>
          <p:cNvSpPr/>
          <p:nvPr/>
        </p:nvSpPr>
        <p:spPr>
          <a:xfrm>
            <a:off x="3401568" y="1664208"/>
            <a:ext cx="411480" cy="411480"/>
          </a:xfrm>
          <a:prstGeom prst="ellipse">
            <a:avLst/>
          </a:prstGeom>
          <a:solidFill>
            <a:srgbClr val="00A0D2"/>
          </a:solidFill>
          <a:ln/>
        </p:spPr>
      </p:sp>
      <p:sp>
        <p:nvSpPr>
          <p:cNvPr id="16" name="Text 13"/>
          <p:cNvSpPr/>
          <p:nvPr/>
        </p:nvSpPr>
        <p:spPr>
          <a:xfrm>
            <a:off x="3401568" y="1664208"/>
            <a:ext cx="411480" cy="411480"/>
          </a:xfrm>
          <a:prstGeom prst="rect">
            <a:avLst/>
          </a:prstGeom>
          <a:noFill/>
          <a:ln/>
        </p:spPr>
        <p:txBody>
          <a:bodyPr wrap="square" lIns="0" tIns="0" rIns="0" bIns="0" rtlCol="0" anchor="ctr"/>
          <a:lstStyle/>
          <a:p>
            <a:pPr algn="ctr" indent="0" marL="0">
              <a:buNone/>
            </a:pPr>
            <a:r>
              <a:rPr lang="en-US" sz="1700" b="1" dirty="0">
                <a:solidFill>
                  <a:srgbClr val="FFFFFF"/>
                </a:solidFill>
                <a:latin typeface="Outfit" pitchFamily="34" charset="0"/>
                <a:ea typeface="Outfit" pitchFamily="34" charset="-122"/>
                <a:cs typeface="Outfit" pitchFamily="34" charset="-120"/>
              </a:rPr>
              <a:t>2</a:t>
            </a:r>
            <a:endParaRPr lang="en-US" sz="1700" dirty="0"/>
          </a:p>
        </p:txBody>
      </p:sp>
      <p:sp>
        <p:nvSpPr>
          <p:cNvPr id="17" name="Text 14"/>
          <p:cNvSpPr/>
          <p:nvPr/>
        </p:nvSpPr>
        <p:spPr>
          <a:xfrm>
            <a:off x="2743200" y="2194560"/>
            <a:ext cx="1728216" cy="320040"/>
          </a:xfrm>
          <a:prstGeom prst="rect">
            <a:avLst/>
          </a:prstGeom>
          <a:noFill/>
          <a:ln/>
        </p:spPr>
        <p:txBody>
          <a:bodyPr wrap="square" lIns="0" tIns="0" rIns="0" bIns="0" rtlCol="0" anchor="ctr"/>
          <a:lstStyle/>
          <a:p>
            <a:pPr algn="ctr" indent="0" marL="0">
              <a:buNone/>
            </a:pPr>
            <a:r>
              <a:rPr lang="en-US" sz="1300" b="1" dirty="0">
                <a:solidFill>
                  <a:srgbClr val="0D3A5C"/>
                </a:solidFill>
                <a:latin typeface="Outfit" pitchFamily="34" charset="0"/>
                <a:ea typeface="Outfit" pitchFamily="34" charset="-122"/>
                <a:cs typeface="Outfit" pitchFamily="34" charset="-120"/>
              </a:rPr>
              <a:t>Baukosten schätzen</a:t>
            </a:r>
            <a:endParaRPr lang="en-US" sz="1300" dirty="0"/>
          </a:p>
        </p:txBody>
      </p:sp>
      <p:sp>
        <p:nvSpPr>
          <p:cNvPr id="18" name="Text 15"/>
          <p:cNvSpPr/>
          <p:nvPr/>
        </p:nvSpPr>
        <p:spPr>
          <a:xfrm>
            <a:off x="2779776" y="2542032"/>
            <a:ext cx="1655064" cy="969264"/>
          </a:xfrm>
          <a:prstGeom prst="rect">
            <a:avLst/>
          </a:prstGeom>
          <a:noFill/>
          <a:ln/>
        </p:spPr>
        <p:txBody>
          <a:bodyPr wrap="square" lIns="0" tIns="0" rIns="0" bIns="0" rtlCol="0" anchor="t"/>
          <a:lstStyle/>
          <a:p>
            <a:pPr algn="ctr" indent="0" marL="0">
              <a:lnSpc>
                <a:spcPct val="110000"/>
              </a:lnSpc>
              <a:buNone/>
            </a:pPr>
            <a:r>
              <a:rPr lang="en-US" sz="1030" dirty="0">
                <a:solidFill>
                  <a:srgbClr val="1E293B"/>
                </a:solidFill>
                <a:latin typeface="Outfit" pitchFamily="34" charset="0"/>
                <a:ea typeface="Outfit" pitchFamily="34" charset="-122"/>
                <a:cs typeface="Outfit" pitchFamily="34" charset="-120"/>
              </a:rPr>
              <a:t>DIN-276-Kostenschätzung nach Kostengruppen, auf Basis geprüfter Kennwerte.</a:t>
            </a:r>
            <a:endParaRPr lang="en-US" sz="1030" dirty="0"/>
          </a:p>
        </p:txBody>
      </p:sp>
      <p:sp>
        <p:nvSpPr>
          <p:cNvPr id="19" name="Shape 16"/>
          <p:cNvSpPr/>
          <p:nvPr/>
        </p:nvSpPr>
        <p:spPr>
          <a:xfrm>
            <a:off x="2880360" y="3566160"/>
            <a:ext cx="1453896" cy="310896"/>
          </a:xfrm>
          <a:prstGeom prst="roundRect">
            <a:avLst>
              <a:gd name="adj" fmla="val 50000"/>
            </a:avLst>
          </a:prstGeom>
          <a:solidFill>
            <a:srgbClr val="E4F3FA"/>
          </a:solidFill>
          <a:ln/>
        </p:spPr>
      </p:sp>
      <p:sp>
        <p:nvSpPr>
          <p:cNvPr id="20" name="Text 17"/>
          <p:cNvSpPr/>
          <p:nvPr/>
        </p:nvSpPr>
        <p:spPr>
          <a:xfrm>
            <a:off x="2880360" y="3566160"/>
            <a:ext cx="1453896" cy="310896"/>
          </a:xfrm>
          <a:prstGeom prst="rect">
            <a:avLst/>
          </a:prstGeom>
          <a:noFill/>
          <a:ln/>
        </p:spPr>
        <p:txBody>
          <a:bodyPr wrap="square" lIns="0" tIns="0" rIns="0" bIns="0" rtlCol="0" anchor="ctr"/>
          <a:lstStyle/>
          <a:p>
            <a:pPr algn="ctr" indent="0" marL="0">
              <a:buNone/>
            </a:pPr>
            <a:r>
              <a:rPr lang="en-US" sz="950" b="1" dirty="0">
                <a:solidFill>
                  <a:srgbClr val="1B4B82"/>
                </a:solidFill>
                <a:latin typeface="Outfit" pitchFamily="34" charset="0"/>
                <a:ea typeface="Outfit" pitchFamily="34" charset="-122"/>
                <a:cs typeface="Outfit" pitchFamily="34" charset="-120"/>
              </a:rPr>
              <a:t>auf Knopfdruck</a:t>
            </a:r>
            <a:endParaRPr lang="en-US" sz="950" dirty="0"/>
          </a:p>
        </p:txBody>
      </p:sp>
      <p:sp>
        <p:nvSpPr>
          <p:cNvPr id="21" name="Shape 18"/>
          <p:cNvSpPr/>
          <p:nvPr/>
        </p:nvSpPr>
        <p:spPr>
          <a:xfrm>
            <a:off x="4764024" y="1481328"/>
            <a:ext cx="1947672" cy="2505456"/>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2" name="Shape 19"/>
          <p:cNvSpPr/>
          <p:nvPr/>
        </p:nvSpPr>
        <p:spPr>
          <a:xfrm>
            <a:off x="5532120" y="1664208"/>
            <a:ext cx="411480" cy="411480"/>
          </a:xfrm>
          <a:prstGeom prst="ellipse">
            <a:avLst/>
          </a:prstGeom>
          <a:solidFill>
            <a:srgbClr val="00A0D2"/>
          </a:solidFill>
          <a:ln/>
        </p:spPr>
      </p:sp>
      <p:sp>
        <p:nvSpPr>
          <p:cNvPr id="23" name="Text 20"/>
          <p:cNvSpPr/>
          <p:nvPr/>
        </p:nvSpPr>
        <p:spPr>
          <a:xfrm>
            <a:off x="5532120" y="1664208"/>
            <a:ext cx="411480" cy="411480"/>
          </a:xfrm>
          <a:prstGeom prst="rect">
            <a:avLst/>
          </a:prstGeom>
          <a:noFill/>
          <a:ln/>
        </p:spPr>
        <p:txBody>
          <a:bodyPr wrap="square" lIns="0" tIns="0" rIns="0" bIns="0" rtlCol="0" anchor="ctr"/>
          <a:lstStyle/>
          <a:p>
            <a:pPr algn="ctr" indent="0" marL="0">
              <a:buNone/>
            </a:pPr>
            <a:r>
              <a:rPr lang="en-US" sz="1700" b="1" dirty="0">
                <a:solidFill>
                  <a:srgbClr val="FFFFFF"/>
                </a:solidFill>
                <a:latin typeface="Outfit" pitchFamily="34" charset="0"/>
                <a:ea typeface="Outfit" pitchFamily="34" charset="-122"/>
                <a:cs typeface="Outfit" pitchFamily="34" charset="-120"/>
              </a:rPr>
              <a:t>3</a:t>
            </a:r>
            <a:endParaRPr lang="en-US" sz="1700" dirty="0"/>
          </a:p>
        </p:txBody>
      </p:sp>
      <p:sp>
        <p:nvSpPr>
          <p:cNvPr id="24" name="Text 21"/>
          <p:cNvSpPr/>
          <p:nvPr/>
        </p:nvSpPr>
        <p:spPr>
          <a:xfrm>
            <a:off x="4873752" y="2194560"/>
            <a:ext cx="1728216" cy="320040"/>
          </a:xfrm>
          <a:prstGeom prst="rect">
            <a:avLst/>
          </a:prstGeom>
          <a:noFill/>
          <a:ln/>
        </p:spPr>
        <p:txBody>
          <a:bodyPr wrap="square" lIns="0" tIns="0" rIns="0" bIns="0" rtlCol="0" anchor="ctr"/>
          <a:lstStyle/>
          <a:p>
            <a:pPr algn="ctr" indent="0" marL="0">
              <a:buNone/>
            </a:pPr>
            <a:r>
              <a:rPr lang="en-US" sz="1300" b="1" dirty="0">
                <a:solidFill>
                  <a:srgbClr val="0D3A5C"/>
                </a:solidFill>
                <a:latin typeface="Outfit" pitchFamily="34" charset="0"/>
                <a:ea typeface="Outfit" pitchFamily="34" charset="-122"/>
                <a:cs typeface="Outfit" pitchFamily="34" charset="-120"/>
              </a:rPr>
              <a:t>Nachweise erstellen</a:t>
            </a:r>
            <a:endParaRPr lang="en-US" sz="1300" dirty="0"/>
          </a:p>
        </p:txBody>
      </p:sp>
      <p:sp>
        <p:nvSpPr>
          <p:cNvPr id="25" name="Text 22"/>
          <p:cNvSpPr/>
          <p:nvPr/>
        </p:nvSpPr>
        <p:spPr>
          <a:xfrm>
            <a:off x="4910328" y="2542032"/>
            <a:ext cx="1655064" cy="969264"/>
          </a:xfrm>
          <a:prstGeom prst="rect">
            <a:avLst/>
          </a:prstGeom>
          <a:noFill/>
          <a:ln/>
        </p:spPr>
        <p:txBody>
          <a:bodyPr wrap="square" lIns="0" tIns="0" rIns="0" bIns="0" rtlCol="0" anchor="t"/>
          <a:lstStyle/>
          <a:p>
            <a:pPr algn="ctr" indent="0" marL="0">
              <a:lnSpc>
                <a:spcPct val="110000"/>
              </a:lnSpc>
              <a:buNone/>
            </a:pPr>
            <a:r>
              <a:rPr lang="en-US" sz="1030" dirty="0">
                <a:solidFill>
                  <a:srgbClr val="1E293B"/>
                </a:solidFill>
                <a:latin typeface="Outfit" pitchFamily="34" charset="0"/>
                <a:ea typeface="Outfit" pitchFamily="34" charset="-122"/>
                <a:cs typeface="Outfit" pitchFamily="34" charset="-120"/>
              </a:rPr>
              <a:t>GEG- und Wärmeschutznachweis entstehen aus genau denselben Daten.</a:t>
            </a:r>
            <a:endParaRPr lang="en-US" sz="1030" dirty="0"/>
          </a:p>
        </p:txBody>
      </p:sp>
      <p:sp>
        <p:nvSpPr>
          <p:cNvPr id="26" name="Shape 23"/>
          <p:cNvSpPr/>
          <p:nvPr/>
        </p:nvSpPr>
        <p:spPr>
          <a:xfrm>
            <a:off x="5010912" y="3566160"/>
            <a:ext cx="1453896" cy="310896"/>
          </a:xfrm>
          <a:prstGeom prst="roundRect">
            <a:avLst>
              <a:gd name="adj" fmla="val 50000"/>
            </a:avLst>
          </a:prstGeom>
          <a:solidFill>
            <a:srgbClr val="E4F3FA"/>
          </a:solidFill>
          <a:ln/>
        </p:spPr>
      </p:sp>
      <p:sp>
        <p:nvSpPr>
          <p:cNvPr id="27" name="Text 24"/>
          <p:cNvSpPr/>
          <p:nvPr/>
        </p:nvSpPr>
        <p:spPr>
          <a:xfrm>
            <a:off x="5010912" y="3566160"/>
            <a:ext cx="1453896" cy="310896"/>
          </a:xfrm>
          <a:prstGeom prst="rect">
            <a:avLst/>
          </a:prstGeom>
          <a:noFill/>
          <a:ln/>
        </p:spPr>
        <p:txBody>
          <a:bodyPr wrap="square" lIns="0" tIns="0" rIns="0" bIns="0" rtlCol="0" anchor="ctr"/>
          <a:lstStyle/>
          <a:p>
            <a:pPr algn="ctr" indent="0" marL="0">
              <a:buNone/>
            </a:pPr>
            <a:r>
              <a:rPr lang="en-US" sz="950" b="1" dirty="0">
                <a:solidFill>
                  <a:srgbClr val="1B4B82"/>
                </a:solidFill>
                <a:latin typeface="Outfit" pitchFamily="34" charset="0"/>
                <a:ea typeface="Outfit" pitchFamily="34" charset="-122"/>
                <a:cs typeface="Outfit" pitchFamily="34" charset="-120"/>
              </a:rPr>
              <a:t>ohne neue Eingabe</a:t>
            </a:r>
            <a:endParaRPr lang="en-US" sz="950" dirty="0"/>
          </a:p>
        </p:txBody>
      </p:sp>
      <p:sp>
        <p:nvSpPr>
          <p:cNvPr id="28" name="Shape 25"/>
          <p:cNvSpPr/>
          <p:nvPr/>
        </p:nvSpPr>
        <p:spPr>
          <a:xfrm>
            <a:off x="6894576" y="1481328"/>
            <a:ext cx="1947672" cy="2505456"/>
          </a:xfrm>
          <a:prstGeom prst="roundRect">
            <a:avLst>
              <a:gd name="adj" fmla="val 3756"/>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9" name="Shape 26"/>
          <p:cNvSpPr/>
          <p:nvPr/>
        </p:nvSpPr>
        <p:spPr>
          <a:xfrm>
            <a:off x="7662672" y="1664208"/>
            <a:ext cx="411480" cy="411480"/>
          </a:xfrm>
          <a:prstGeom prst="ellipse">
            <a:avLst/>
          </a:prstGeom>
          <a:solidFill>
            <a:srgbClr val="00A0D2"/>
          </a:solidFill>
          <a:ln/>
        </p:spPr>
      </p:sp>
      <p:sp>
        <p:nvSpPr>
          <p:cNvPr id="30" name="Text 27"/>
          <p:cNvSpPr/>
          <p:nvPr/>
        </p:nvSpPr>
        <p:spPr>
          <a:xfrm>
            <a:off x="7662672" y="1664208"/>
            <a:ext cx="411480" cy="411480"/>
          </a:xfrm>
          <a:prstGeom prst="rect">
            <a:avLst/>
          </a:prstGeom>
          <a:noFill/>
          <a:ln/>
        </p:spPr>
        <p:txBody>
          <a:bodyPr wrap="square" lIns="0" tIns="0" rIns="0" bIns="0" rtlCol="0" anchor="ctr"/>
          <a:lstStyle/>
          <a:p>
            <a:pPr algn="ctr" indent="0" marL="0">
              <a:buNone/>
            </a:pPr>
            <a:r>
              <a:rPr lang="en-US" sz="1700" b="1" dirty="0">
                <a:solidFill>
                  <a:srgbClr val="FFFFFF"/>
                </a:solidFill>
                <a:latin typeface="Outfit" pitchFamily="34" charset="0"/>
                <a:ea typeface="Outfit" pitchFamily="34" charset="-122"/>
                <a:cs typeface="Outfit" pitchFamily="34" charset="-120"/>
              </a:rPr>
              <a:t>4</a:t>
            </a:r>
            <a:endParaRPr lang="en-US" sz="1700" dirty="0"/>
          </a:p>
        </p:txBody>
      </p:sp>
      <p:sp>
        <p:nvSpPr>
          <p:cNvPr id="31" name="Text 28"/>
          <p:cNvSpPr/>
          <p:nvPr/>
        </p:nvSpPr>
        <p:spPr>
          <a:xfrm>
            <a:off x="7004304" y="2194560"/>
            <a:ext cx="1728216" cy="320040"/>
          </a:xfrm>
          <a:prstGeom prst="rect">
            <a:avLst/>
          </a:prstGeom>
          <a:noFill/>
          <a:ln/>
        </p:spPr>
        <p:txBody>
          <a:bodyPr wrap="square" lIns="0" tIns="0" rIns="0" bIns="0" rtlCol="0" anchor="ctr"/>
          <a:lstStyle/>
          <a:p>
            <a:pPr algn="ctr" indent="0" marL="0">
              <a:buNone/>
            </a:pPr>
            <a:r>
              <a:rPr lang="en-US" sz="1300" b="1" dirty="0">
                <a:solidFill>
                  <a:srgbClr val="0D3A5C"/>
                </a:solidFill>
                <a:latin typeface="Outfit" pitchFamily="34" charset="0"/>
                <a:ea typeface="Outfit" pitchFamily="34" charset="-122"/>
                <a:cs typeface="Outfit" pitchFamily="34" charset="-120"/>
              </a:rPr>
              <a:t>Förderung prüfen</a:t>
            </a:r>
            <a:endParaRPr lang="en-US" sz="1300" dirty="0"/>
          </a:p>
        </p:txBody>
      </p:sp>
      <p:sp>
        <p:nvSpPr>
          <p:cNvPr id="32" name="Text 29"/>
          <p:cNvSpPr/>
          <p:nvPr/>
        </p:nvSpPr>
        <p:spPr>
          <a:xfrm>
            <a:off x="7040880" y="2542032"/>
            <a:ext cx="1655064" cy="969264"/>
          </a:xfrm>
          <a:prstGeom prst="rect">
            <a:avLst/>
          </a:prstGeom>
          <a:noFill/>
          <a:ln/>
        </p:spPr>
        <p:txBody>
          <a:bodyPr wrap="square" lIns="0" tIns="0" rIns="0" bIns="0" rtlCol="0" anchor="t"/>
          <a:lstStyle/>
          <a:p>
            <a:pPr algn="ctr" indent="0" marL="0">
              <a:lnSpc>
                <a:spcPct val="110000"/>
              </a:lnSpc>
              <a:buNone/>
            </a:pPr>
            <a:r>
              <a:rPr lang="en-US" sz="1030" dirty="0">
                <a:solidFill>
                  <a:srgbClr val="1E293B"/>
                </a:solidFill>
                <a:latin typeface="Outfit" pitchFamily="34" charset="0"/>
                <a:ea typeface="Outfit" pitchFamily="34" charset="-122"/>
                <a:cs typeface="Outfit" pitchFamily="34" charset="-120"/>
              </a:rPr>
              <a:t>Die KfW- und BAFA-Fähigkeit des Projekts wird unmittelbar sichtbar.</a:t>
            </a:r>
            <a:endParaRPr lang="en-US" sz="1030" dirty="0"/>
          </a:p>
        </p:txBody>
      </p:sp>
      <p:sp>
        <p:nvSpPr>
          <p:cNvPr id="33" name="Shape 30"/>
          <p:cNvSpPr/>
          <p:nvPr/>
        </p:nvSpPr>
        <p:spPr>
          <a:xfrm>
            <a:off x="7141464" y="3566160"/>
            <a:ext cx="1453896" cy="310896"/>
          </a:xfrm>
          <a:prstGeom prst="roundRect">
            <a:avLst>
              <a:gd name="adj" fmla="val 50000"/>
            </a:avLst>
          </a:prstGeom>
          <a:solidFill>
            <a:srgbClr val="E4F3FA"/>
          </a:solidFill>
          <a:ln/>
        </p:spPr>
      </p:sp>
      <p:sp>
        <p:nvSpPr>
          <p:cNvPr id="34" name="Text 31"/>
          <p:cNvSpPr/>
          <p:nvPr/>
        </p:nvSpPr>
        <p:spPr>
          <a:xfrm>
            <a:off x="7141464" y="3566160"/>
            <a:ext cx="1453896" cy="310896"/>
          </a:xfrm>
          <a:prstGeom prst="rect">
            <a:avLst/>
          </a:prstGeom>
          <a:noFill/>
          <a:ln/>
        </p:spPr>
        <p:txBody>
          <a:bodyPr wrap="square" lIns="0" tIns="0" rIns="0" bIns="0" rtlCol="0" anchor="ctr"/>
          <a:lstStyle/>
          <a:p>
            <a:pPr algn="ctr" indent="0" marL="0">
              <a:buNone/>
            </a:pPr>
            <a:r>
              <a:rPr lang="en-US" sz="950" b="1" dirty="0">
                <a:solidFill>
                  <a:srgbClr val="1B4B82"/>
                </a:solidFill>
                <a:latin typeface="Outfit" pitchFamily="34" charset="0"/>
                <a:ea typeface="Outfit" pitchFamily="34" charset="-122"/>
                <a:cs typeface="Outfit" pitchFamily="34" charset="-120"/>
              </a:rPr>
              <a:t>sofort sichtbar</a:t>
            </a:r>
            <a:endParaRPr lang="en-US" sz="950" dirty="0"/>
          </a:p>
        </p:txBody>
      </p:sp>
      <p:sp>
        <p:nvSpPr>
          <p:cNvPr id="35" name="Shape 32"/>
          <p:cNvSpPr/>
          <p:nvPr/>
        </p:nvSpPr>
        <p:spPr>
          <a:xfrm>
            <a:off x="502920" y="4160520"/>
            <a:ext cx="8138160" cy="566928"/>
          </a:xfrm>
          <a:prstGeom prst="roundRect">
            <a:avLst>
              <a:gd name="adj" fmla="val 12903"/>
            </a:avLst>
          </a:prstGeom>
          <a:solidFill>
            <a:srgbClr val="0D3A5C"/>
          </a:solidFill>
          <a:ln/>
        </p:spPr>
      </p:sp>
      <p:sp>
        <p:nvSpPr>
          <p:cNvPr id="36" name="Text 33"/>
          <p:cNvSpPr/>
          <p:nvPr/>
        </p:nvSpPr>
        <p:spPr>
          <a:xfrm>
            <a:off x="731520" y="4160520"/>
            <a:ext cx="7680960" cy="566928"/>
          </a:xfrm>
          <a:prstGeom prst="rect">
            <a:avLst/>
          </a:prstGeom>
          <a:noFill/>
          <a:ln/>
        </p:spPr>
        <p:txBody>
          <a:bodyPr wrap="square" lIns="0" tIns="0" rIns="0" bIns="0" rtlCol="0" anchor="ctr"/>
          <a:lstStyle/>
          <a:p>
            <a:pPr indent="0" marL="0">
              <a:buNone/>
            </a:pPr>
            <a:r>
              <a:rPr lang="en-US" sz="1250" b="1" dirty="0">
                <a:solidFill>
                  <a:srgbClr val="FFFFFF"/>
                </a:solidFill>
                <a:latin typeface="Outfit" pitchFamily="34" charset="0"/>
                <a:ea typeface="Outfit" pitchFamily="34" charset="-122"/>
                <a:cs typeface="Outfit" pitchFamily="34" charset="-120"/>
              </a:rPr>
              <a:t>Aus mehreren Tagen werden wenige Stunden — und die Nachweise für den Bauantrag sind bereits angelegt.</a:t>
            </a:r>
            <a:endParaRPr lang="en-US" sz="1250" dirty="0"/>
          </a:p>
        </p:txBody>
      </p:sp>
      <p:pic>
        <p:nvPicPr>
          <p:cNvPr id="4" name="Media 0">
            <a:hlinkClick r:id="" action="ppaction://media"/>
          </p:cNvPr>
          <p:cNvPicPr>
            <a:picLocks noChangeAspect="1"/>
          </p:cNvPicPr>
          <p:nvPr>
            <a:videoFile r:link="rId2"/>
            <p:extLst>
              <p:ext uri="{DAA4B4D4-6D71-4841-9C94-3DE7FCFB9230}">
                <p14:media xmlns:p14="http://schemas.microsoft.com/office/powerpoint/2010/main" r:embed="rId3"/>
              </p:ext>
            </p:extLst>
          </p:nvPr>
        </p:nvPicPr>
        <p:blipFill>
          <a:blip r:embed="rId4"/>
          <a:stretch>
            <a:fillRect/>
          </a:stretch>
        </p:blipFill>
        <p:spPr>
          <a:xfrm>
            <a:off x="8686800" y="109728"/>
            <a:ext cx="274320" cy="27432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700" b="1" dirty="0">
                <a:solidFill>
                  <a:srgbClr val="0D3A5C"/>
                </a:solidFill>
                <a:latin typeface="Outfit" pitchFamily="34" charset="0"/>
                <a:ea typeface="Outfit" pitchFamily="34" charset="-122"/>
                <a:cs typeface="Outfit" pitchFamily="34" charset="-120"/>
              </a:rPr>
              <a:t>Das Ergebnis, das Sie weitergeben</a:t>
            </a:r>
            <a:endParaRPr lang="en-US" sz="27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06  /  09</a:t>
            </a:r>
            <a:endParaRPr lang="en-US" sz="800" dirty="0"/>
          </a:p>
        </p:txBody>
      </p:sp>
      <p:sp>
        <p:nvSpPr>
          <p:cNvPr id="7" name="Text 4"/>
          <p:cNvSpPr/>
          <p:nvPr/>
        </p:nvSpPr>
        <p:spPr>
          <a:xfrm>
            <a:off x="548640" y="1298448"/>
            <a:ext cx="8092440" cy="457200"/>
          </a:xfrm>
          <a:prstGeom prst="rect">
            <a:avLst/>
          </a:prstGeom>
          <a:noFill/>
          <a:ln/>
        </p:spPr>
        <p:txBody>
          <a:bodyPr wrap="square" lIns="0" tIns="0" rIns="0" bIns="0" rtlCol="0" anchor="ctr"/>
          <a:lstStyle/>
          <a:p>
            <a:pPr indent="0" marL="0">
              <a:buNone/>
            </a:pPr>
            <a:r>
              <a:rPr lang="en-US" sz="1300" dirty="0">
                <a:solidFill>
                  <a:srgbClr val="1E293B"/>
                </a:solidFill>
                <a:latin typeface="Outfit" pitchFamily="34" charset="0"/>
                <a:ea typeface="Outfit" pitchFamily="34" charset="-122"/>
                <a:cs typeface="Outfit" pitchFamily="34" charset="-120"/>
              </a:rPr>
              <a:t>Am Ende dieses Wegs stehen drei fertige Berichte — genau die, die Sie an Bauherrschaft und Behörde weiterreichen.</a:t>
            </a:r>
            <a:endParaRPr lang="en-US" sz="1300" dirty="0"/>
          </a:p>
        </p:txBody>
      </p:sp>
      <p:sp>
        <p:nvSpPr>
          <p:cNvPr id="8" name="Shape 5"/>
          <p:cNvSpPr/>
          <p:nvPr/>
        </p:nvSpPr>
        <p:spPr>
          <a:xfrm>
            <a:off x="502920" y="1874520"/>
            <a:ext cx="2606040" cy="2194560"/>
          </a:xfrm>
          <a:prstGeom prst="roundRect">
            <a:avLst>
              <a:gd name="adj" fmla="val 3333"/>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9" name="Shape 6"/>
          <p:cNvSpPr/>
          <p:nvPr/>
        </p:nvSpPr>
        <p:spPr>
          <a:xfrm>
            <a:off x="1508760" y="2121408"/>
            <a:ext cx="603504" cy="603504"/>
          </a:xfrm>
          <a:prstGeom prst="ellipse">
            <a:avLst/>
          </a:prstGeom>
          <a:solidFill>
            <a:srgbClr val="0D3A5C"/>
          </a:solidFill>
          <a:ln/>
        </p:spPr>
      </p:sp>
      <p:pic>
        <p:nvPicPr>
          <p:cNvPr id="10" name="Image 1" descr="preencoded.png">    </p:cNvPr>
          <p:cNvPicPr>
            <a:picLocks noChangeAspect="1"/>
          </p:cNvPicPr>
          <p:nvPr/>
        </p:nvPicPr>
        <p:blipFill>
          <a:blip r:embed="rId2"/>
          <a:stretch>
            <a:fillRect/>
          </a:stretch>
        </p:blipFill>
        <p:spPr>
          <a:xfrm>
            <a:off x="1665671" y="2278319"/>
            <a:ext cx="289682" cy="289682"/>
          </a:xfrm>
          <a:prstGeom prst="rect">
            <a:avLst/>
          </a:prstGeom>
        </p:spPr>
      </p:pic>
      <p:sp>
        <p:nvSpPr>
          <p:cNvPr id="11" name="Text 7"/>
          <p:cNvSpPr/>
          <p:nvPr/>
        </p:nvSpPr>
        <p:spPr>
          <a:xfrm>
            <a:off x="612648" y="2743200"/>
            <a:ext cx="2386584" cy="548640"/>
          </a:xfrm>
          <a:prstGeom prst="rect">
            <a:avLst/>
          </a:prstGeom>
          <a:noFill/>
          <a:ln/>
        </p:spPr>
        <p:txBody>
          <a:bodyPr wrap="square" lIns="0" tIns="0" rIns="0" bIns="0" rtlCol="0" anchor="t"/>
          <a:lstStyle/>
          <a:p>
            <a:pPr algn="ctr" indent="0" marL="0">
              <a:lnSpc>
                <a:spcPct val="102000"/>
              </a:lnSpc>
              <a:buNone/>
            </a:pPr>
            <a:r>
              <a:rPr lang="en-US" sz="1400" b="1" dirty="0">
                <a:solidFill>
                  <a:srgbClr val="0D3A5C"/>
                </a:solidFill>
                <a:latin typeface="Outfit" pitchFamily="34" charset="0"/>
                <a:ea typeface="Outfit" pitchFamily="34" charset="-122"/>
                <a:cs typeface="Outfit" pitchFamily="34" charset="-120"/>
              </a:rPr>
              <a:t>Baukostenbericht</a:t>
            </a:r>
            <a:endParaRPr lang="en-US" sz="1400" dirty="0"/>
          </a:p>
        </p:txBody>
      </p:sp>
      <p:sp>
        <p:nvSpPr>
          <p:cNvPr id="12" name="Text 8"/>
          <p:cNvSpPr/>
          <p:nvPr/>
        </p:nvSpPr>
        <p:spPr>
          <a:xfrm>
            <a:off x="704088" y="3319272"/>
            <a:ext cx="2203704" cy="694944"/>
          </a:xfrm>
          <a:prstGeom prst="rect">
            <a:avLst/>
          </a:prstGeom>
          <a:noFill/>
          <a:ln/>
        </p:spPr>
        <p:txBody>
          <a:bodyPr wrap="square" lIns="0" tIns="0" rIns="0" bIns="0" rtlCol="0" anchor="t"/>
          <a:lstStyle/>
          <a:p>
            <a:pPr algn="ctr" indent="0" marL="0">
              <a:lnSpc>
                <a:spcPct val="112000"/>
              </a:lnSpc>
              <a:buNone/>
            </a:pPr>
            <a:r>
              <a:rPr lang="en-US" sz="1080" dirty="0">
                <a:solidFill>
                  <a:srgbClr val="64748B"/>
                </a:solidFill>
                <a:latin typeface="Outfit" pitchFamily="34" charset="0"/>
                <a:ea typeface="Outfit" pitchFamily="34" charset="-122"/>
                <a:cs typeface="Outfit" pitchFamily="34" charset="-120"/>
              </a:rPr>
              <a:t>DIN-276-Kostenschätzung als belastbare Gesprächsgrundlage für die Bauherrschaft.</a:t>
            </a:r>
            <a:endParaRPr lang="en-US" sz="1080" dirty="0"/>
          </a:p>
        </p:txBody>
      </p:sp>
      <p:sp>
        <p:nvSpPr>
          <p:cNvPr id="13" name="Shape 9"/>
          <p:cNvSpPr/>
          <p:nvPr/>
        </p:nvSpPr>
        <p:spPr>
          <a:xfrm>
            <a:off x="3383280" y="1874520"/>
            <a:ext cx="2606040" cy="2194560"/>
          </a:xfrm>
          <a:prstGeom prst="roundRect">
            <a:avLst>
              <a:gd name="adj" fmla="val 3333"/>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4" name="Shape 10"/>
          <p:cNvSpPr/>
          <p:nvPr/>
        </p:nvSpPr>
        <p:spPr>
          <a:xfrm>
            <a:off x="4389120" y="2121408"/>
            <a:ext cx="603504" cy="603504"/>
          </a:xfrm>
          <a:prstGeom prst="ellipse">
            <a:avLst/>
          </a:prstGeom>
          <a:solidFill>
            <a:srgbClr val="0D3A5C"/>
          </a:solidFill>
          <a:ln/>
        </p:spPr>
      </p:sp>
      <p:pic>
        <p:nvPicPr>
          <p:cNvPr id="15" name="Image 2" descr="preencoded.png">    </p:cNvPr>
          <p:cNvPicPr>
            <a:picLocks noChangeAspect="1"/>
          </p:cNvPicPr>
          <p:nvPr/>
        </p:nvPicPr>
        <p:blipFill>
          <a:blip r:embed="rId3"/>
          <a:stretch>
            <a:fillRect/>
          </a:stretch>
        </p:blipFill>
        <p:spPr>
          <a:xfrm>
            <a:off x="4546031" y="2278319"/>
            <a:ext cx="289682" cy="289682"/>
          </a:xfrm>
          <a:prstGeom prst="rect">
            <a:avLst/>
          </a:prstGeom>
        </p:spPr>
      </p:pic>
      <p:sp>
        <p:nvSpPr>
          <p:cNvPr id="16" name="Text 11"/>
          <p:cNvSpPr/>
          <p:nvPr/>
        </p:nvSpPr>
        <p:spPr>
          <a:xfrm>
            <a:off x="3493008" y="2743200"/>
            <a:ext cx="2386584" cy="548640"/>
          </a:xfrm>
          <a:prstGeom prst="rect">
            <a:avLst/>
          </a:prstGeom>
          <a:noFill/>
          <a:ln/>
        </p:spPr>
        <p:txBody>
          <a:bodyPr wrap="square" lIns="0" tIns="0" rIns="0" bIns="0" rtlCol="0" anchor="t"/>
          <a:lstStyle/>
          <a:p>
            <a:pPr algn="ctr" indent="0" marL="0">
              <a:lnSpc>
                <a:spcPct val="102000"/>
              </a:lnSpc>
              <a:buNone/>
            </a:pPr>
            <a:r>
              <a:rPr lang="en-US" sz="1400" b="1" dirty="0">
                <a:solidFill>
                  <a:srgbClr val="0D3A5C"/>
                </a:solidFill>
                <a:latin typeface="Outfit" pitchFamily="34" charset="0"/>
                <a:ea typeface="Outfit" pitchFamily="34" charset="-122"/>
                <a:cs typeface="Outfit" pitchFamily="34" charset="-120"/>
              </a:rPr>
              <a:t>Energetischer Nachweis</a:t>
            </a:r>
            <a:endParaRPr lang="en-US" sz="1400" dirty="0"/>
          </a:p>
        </p:txBody>
      </p:sp>
      <p:sp>
        <p:nvSpPr>
          <p:cNvPr id="17" name="Text 12"/>
          <p:cNvSpPr/>
          <p:nvPr/>
        </p:nvSpPr>
        <p:spPr>
          <a:xfrm>
            <a:off x="3584448" y="3319272"/>
            <a:ext cx="2203704" cy="694944"/>
          </a:xfrm>
          <a:prstGeom prst="rect">
            <a:avLst/>
          </a:prstGeom>
          <a:noFill/>
          <a:ln/>
        </p:spPr>
        <p:txBody>
          <a:bodyPr wrap="square" lIns="0" tIns="0" rIns="0" bIns="0" rtlCol="0" anchor="t"/>
          <a:lstStyle/>
          <a:p>
            <a:pPr algn="ctr" indent="0" marL="0">
              <a:lnSpc>
                <a:spcPct val="112000"/>
              </a:lnSpc>
              <a:buNone/>
            </a:pPr>
            <a:r>
              <a:rPr lang="en-US" sz="1080" dirty="0">
                <a:solidFill>
                  <a:srgbClr val="64748B"/>
                </a:solidFill>
                <a:latin typeface="Outfit" pitchFamily="34" charset="0"/>
                <a:ea typeface="Outfit" pitchFamily="34" charset="-122"/>
                <a:cs typeface="Outfit" pitchFamily="34" charset="-120"/>
              </a:rPr>
              <a:t>GEG- und Wärmeschutznachweis für die Einreichung zum Bauantrag.</a:t>
            </a:r>
            <a:endParaRPr lang="en-US" sz="1080" dirty="0"/>
          </a:p>
        </p:txBody>
      </p:sp>
      <p:sp>
        <p:nvSpPr>
          <p:cNvPr id="18" name="Shape 13"/>
          <p:cNvSpPr/>
          <p:nvPr/>
        </p:nvSpPr>
        <p:spPr>
          <a:xfrm>
            <a:off x="6263640" y="1874520"/>
            <a:ext cx="2606040" cy="2194560"/>
          </a:xfrm>
          <a:prstGeom prst="roundRect">
            <a:avLst>
              <a:gd name="adj" fmla="val 3333"/>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9" name="Shape 14"/>
          <p:cNvSpPr/>
          <p:nvPr/>
        </p:nvSpPr>
        <p:spPr>
          <a:xfrm>
            <a:off x="7269480" y="2121408"/>
            <a:ext cx="603504" cy="603504"/>
          </a:xfrm>
          <a:prstGeom prst="ellipse">
            <a:avLst/>
          </a:prstGeom>
          <a:solidFill>
            <a:srgbClr val="0D3A5C"/>
          </a:solidFill>
          <a:ln/>
        </p:spPr>
      </p:sp>
      <p:pic>
        <p:nvPicPr>
          <p:cNvPr id="20" name="Image 3" descr="preencoded.png">    </p:cNvPr>
          <p:cNvPicPr>
            <a:picLocks noChangeAspect="1"/>
          </p:cNvPicPr>
          <p:nvPr/>
        </p:nvPicPr>
        <p:blipFill>
          <a:blip r:embed="rId4"/>
          <a:stretch>
            <a:fillRect/>
          </a:stretch>
        </p:blipFill>
        <p:spPr>
          <a:xfrm>
            <a:off x="7426391" y="2278319"/>
            <a:ext cx="289682" cy="289682"/>
          </a:xfrm>
          <a:prstGeom prst="rect">
            <a:avLst/>
          </a:prstGeom>
        </p:spPr>
      </p:pic>
      <p:sp>
        <p:nvSpPr>
          <p:cNvPr id="21" name="Text 15"/>
          <p:cNvSpPr/>
          <p:nvPr/>
        </p:nvSpPr>
        <p:spPr>
          <a:xfrm>
            <a:off x="6373368" y="2743200"/>
            <a:ext cx="2386584" cy="548640"/>
          </a:xfrm>
          <a:prstGeom prst="rect">
            <a:avLst/>
          </a:prstGeom>
          <a:noFill/>
          <a:ln/>
        </p:spPr>
        <p:txBody>
          <a:bodyPr wrap="square" lIns="0" tIns="0" rIns="0" bIns="0" rtlCol="0" anchor="t"/>
          <a:lstStyle/>
          <a:p>
            <a:pPr algn="ctr" indent="0" marL="0">
              <a:lnSpc>
                <a:spcPct val="102000"/>
              </a:lnSpc>
              <a:buNone/>
            </a:pPr>
            <a:r>
              <a:rPr lang="en-US" sz="1400" b="1" dirty="0">
                <a:solidFill>
                  <a:srgbClr val="0D3A5C"/>
                </a:solidFill>
                <a:latin typeface="Outfit" pitchFamily="34" charset="0"/>
                <a:ea typeface="Outfit" pitchFamily="34" charset="-122"/>
                <a:cs typeface="Outfit" pitchFamily="34" charset="-120"/>
              </a:rPr>
              <a:t>Förder- &amp; Sanierungsbericht</a:t>
            </a:r>
            <a:endParaRPr lang="en-US" sz="1400" dirty="0"/>
          </a:p>
        </p:txBody>
      </p:sp>
      <p:sp>
        <p:nvSpPr>
          <p:cNvPr id="22" name="Text 16"/>
          <p:cNvSpPr/>
          <p:nvPr/>
        </p:nvSpPr>
        <p:spPr>
          <a:xfrm>
            <a:off x="6464808" y="3319272"/>
            <a:ext cx="2203704" cy="694944"/>
          </a:xfrm>
          <a:prstGeom prst="rect">
            <a:avLst/>
          </a:prstGeom>
          <a:noFill/>
          <a:ln/>
        </p:spPr>
        <p:txBody>
          <a:bodyPr wrap="square" lIns="0" tIns="0" rIns="0" bIns="0" rtlCol="0" anchor="t"/>
          <a:lstStyle/>
          <a:p>
            <a:pPr algn="ctr" indent="0" marL="0">
              <a:lnSpc>
                <a:spcPct val="112000"/>
              </a:lnSpc>
              <a:buNone/>
            </a:pPr>
            <a:r>
              <a:rPr lang="en-US" sz="1080" dirty="0">
                <a:solidFill>
                  <a:srgbClr val="64748B"/>
                </a:solidFill>
                <a:latin typeface="Outfit" pitchFamily="34" charset="0"/>
                <a:ea typeface="Outfit" pitchFamily="34" charset="-122"/>
                <a:cs typeface="Outfit" pitchFamily="34" charset="-120"/>
              </a:rPr>
              <a:t>Übersicht der KfW- und BAFA-Möglichkeiten, im Bestand auch als iSFP.</a:t>
            </a:r>
            <a:endParaRPr lang="en-US" sz="1080" dirty="0"/>
          </a:p>
        </p:txBody>
      </p:sp>
      <p:sp>
        <p:nvSpPr>
          <p:cNvPr id="23" name="Text 17"/>
          <p:cNvSpPr/>
          <p:nvPr/>
        </p:nvSpPr>
        <p:spPr>
          <a:xfrm>
            <a:off x="548640" y="4224528"/>
            <a:ext cx="8092440" cy="457200"/>
          </a:xfrm>
          <a:prstGeom prst="rect">
            <a:avLst/>
          </a:prstGeom>
          <a:noFill/>
          <a:ln/>
        </p:spPr>
        <p:txBody>
          <a:bodyPr wrap="square" lIns="0" tIns="0" rIns="0" bIns="0" rtlCol="0" anchor="ctr"/>
          <a:lstStyle/>
          <a:p>
            <a:pPr indent="0" marL="0">
              <a:buNone/>
            </a:pPr>
            <a:r>
              <a:rPr lang="en-US" sz="1150" i="1" dirty="0">
                <a:solidFill>
                  <a:srgbClr val="1B4B82"/>
                </a:solidFill>
                <a:latin typeface="Outfit" pitchFamily="34" charset="0"/>
                <a:ea typeface="Outfit" pitchFamily="34" charset="-122"/>
                <a:cs typeface="Outfit" pitchFamily="34" charset="-120"/>
              </a:rPr>
              <a:t>Drei dieser Berichte stehen als Demo auf das-energieberater-team.de bereit — jetzt wissen Sie, wofür jede Seite steht.</a:t>
            </a:r>
            <a:endParaRPr lang="en-US" sz="1150" dirty="0"/>
          </a:p>
        </p:txBody>
      </p:sp>
      <p:pic>
        <p:nvPicPr>
          <p:cNvPr id="7" name="Media 0">
            <a:hlinkClick r:id="" action="ppaction://media"/>
          </p:cNvPr>
          <p:cNvPicPr>
            <a:picLocks noChangeAspect="1"/>
          </p:cNvPicPr>
          <p:nvPr>
            <a:videoFile r:link="rId5"/>
            <p:extLst>
              <p:ext uri="{DAA4B4D4-6D71-4841-9C94-3DE7FCFB9230}">
                <p14:media xmlns:p14="http://schemas.microsoft.com/office/powerpoint/2010/main" r:embed="rId6"/>
              </p:ext>
            </p:extLst>
          </p:nvPr>
        </p:nvPicPr>
        <p:blipFill>
          <a:blip r:embed="rId7"/>
          <a:stretch>
            <a:fillRect/>
          </a:stretch>
        </p:blipFill>
        <p:spPr>
          <a:xfrm>
            <a:off x="8686800" y="109728"/>
            <a:ext cx="274320" cy="27432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700" b="1" dirty="0">
                <a:solidFill>
                  <a:srgbClr val="0D3A5C"/>
                </a:solidFill>
                <a:latin typeface="Outfit" pitchFamily="34" charset="0"/>
                <a:ea typeface="Outfit" pitchFamily="34" charset="-122"/>
                <a:cs typeface="Outfit" pitchFamily="34" charset="-120"/>
              </a:rPr>
              <a:t>Wo es in Ihre Leistungsphasen passt</a:t>
            </a:r>
            <a:endParaRPr lang="en-US" sz="27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07  /  09</a:t>
            </a:r>
            <a:endParaRPr lang="en-US" sz="800" dirty="0"/>
          </a:p>
        </p:txBody>
      </p:sp>
      <p:sp>
        <p:nvSpPr>
          <p:cNvPr id="7" name="Shape 4"/>
          <p:cNvSpPr/>
          <p:nvPr/>
        </p:nvSpPr>
        <p:spPr>
          <a:xfrm>
            <a:off x="502920" y="1463040"/>
            <a:ext cx="3931920" cy="1965960"/>
          </a:xfrm>
          <a:prstGeom prst="roundRect">
            <a:avLst>
              <a:gd name="adj" fmla="val 372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8" name="Shape 5"/>
          <p:cNvSpPr/>
          <p:nvPr/>
        </p:nvSpPr>
        <p:spPr>
          <a:xfrm>
            <a:off x="777240" y="1691640"/>
            <a:ext cx="1097280" cy="420624"/>
          </a:xfrm>
          <a:prstGeom prst="roundRect">
            <a:avLst>
              <a:gd name="adj" fmla="val 19565"/>
            </a:avLst>
          </a:prstGeom>
          <a:solidFill>
            <a:srgbClr val="00A0D2"/>
          </a:solidFill>
          <a:ln/>
        </p:spPr>
      </p:sp>
      <p:sp>
        <p:nvSpPr>
          <p:cNvPr id="9" name="Text 6"/>
          <p:cNvSpPr/>
          <p:nvPr/>
        </p:nvSpPr>
        <p:spPr>
          <a:xfrm>
            <a:off x="777240" y="1691640"/>
            <a:ext cx="1097280" cy="420624"/>
          </a:xfrm>
          <a:prstGeom prst="rect">
            <a:avLst/>
          </a:prstGeom>
          <a:noFill/>
          <a:ln/>
        </p:spPr>
        <p:txBody>
          <a:bodyPr wrap="square" lIns="0" tIns="0" rIns="0" bIns="0" rtlCol="0" anchor="ctr"/>
          <a:lstStyle/>
          <a:p>
            <a:pPr algn="ctr" indent="0" marL="0">
              <a:buNone/>
            </a:pPr>
            <a:r>
              <a:rPr lang="en-US" sz="1300" b="1" dirty="0">
                <a:solidFill>
                  <a:srgbClr val="FFFFFF"/>
                </a:solidFill>
                <a:latin typeface="Outfit" pitchFamily="34" charset="0"/>
                <a:ea typeface="Outfit" pitchFamily="34" charset="-122"/>
                <a:cs typeface="Outfit" pitchFamily="34" charset="-120"/>
              </a:rPr>
              <a:t>LPH 2</a:t>
            </a:r>
            <a:endParaRPr lang="en-US" sz="1300" dirty="0"/>
          </a:p>
        </p:txBody>
      </p:sp>
      <p:sp>
        <p:nvSpPr>
          <p:cNvPr id="10" name="Text 7"/>
          <p:cNvSpPr/>
          <p:nvPr/>
        </p:nvSpPr>
        <p:spPr>
          <a:xfrm>
            <a:off x="2011680" y="1673352"/>
            <a:ext cx="2286000" cy="457200"/>
          </a:xfrm>
          <a:prstGeom prst="rect">
            <a:avLst/>
          </a:prstGeom>
          <a:noFill/>
          <a:ln/>
        </p:spPr>
        <p:txBody>
          <a:bodyPr wrap="square" lIns="0" tIns="0" rIns="0" bIns="0" rtlCol="0" anchor="ctr"/>
          <a:lstStyle/>
          <a:p>
            <a:pPr indent="0" marL="0">
              <a:buNone/>
            </a:pPr>
            <a:r>
              <a:rPr lang="en-US" sz="1600" b="1" dirty="0">
                <a:solidFill>
                  <a:srgbClr val="0D3A5C"/>
                </a:solidFill>
                <a:latin typeface="Outfit" pitchFamily="34" charset="0"/>
                <a:ea typeface="Outfit" pitchFamily="34" charset="-122"/>
                <a:cs typeface="Outfit" pitchFamily="34" charset="-120"/>
              </a:rPr>
              <a:t>Vorplanung</a:t>
            </a:r>
            <a:endParaRPr lang="en-US" sz="1600" dirty="0"/>
          </a:p>
        </p:txBody>
      </p:sp>
      <p:sp>
        <p:nvSpPr>
          <p:cNvPr id="11" name="Text 8"/>
          <p:cNvSpPr/>
          <p:nvPr/>
        </p:nvSpPr>
        <p:spPr>
          <a:xfrm>
            <a:off x="795528" y="2286000"/>
            <a:ext cx="3383280" cy="1005840"/>
          </a:xfrm>
          <a:prstGeom prst="rect">
            <a:avLst/>
          </a:prstGeom>
          <a:noFill/>
          <a:ln/>
        </p:spPr>
        <p:txBody>
          <a:bodyPr wrap="square" lIns="0" tIns="0" rIns="0" bIns="0" rtlCol="0" anchor="t"/>
          <a:lstStyle/>
          <a:p>
            <a:pPr indent="0" marL="0">
              <a:lnSpc>
                <a:spcPct val="114000"/>
              </a:lnSpc>
              <a:buNone/>
            </a:pPr>
            <a:r>
              <a:rPr lang="en-US" sz="1250" dirty="0">
                <a:solidFill>
                  <a:srgbClr val="1E293B"/>
                </a:solidFill>
                <a:latin typeface="Outfit" pitchFamily="34" charset="0"/>
                <a:ea typeface="Outfit" pitchFamily="34" charset="-122"/>
                <a:cs typeface="Outfit" pitchFamily="34" charset="-120"/>
              </a:rPr>
              <a:t>Die Vorab-Kostenschätzung liefert früh eine belastbare Grundlage für das Gespräch mit der Bauherrschaft.</a:t>
            </a:r>
            <a:endParaRPr lang="en-US" sz="1250" dirty="0"/>
          </a:p>
        </p:txBody>
      </p:sp>
      <p:sp>
        <p:nvSpPr>
          <p:cNvPr id="12" name="Shape 9"/>
          <p:cNvSpPr/>
          <p:nvPr/>
        </p:nvSpPr>
        <p:spPr>
          <a:xfrm>
            <a:off x="4709160" y="1463040"/>
            <a:ext cx="3931920" cy="1965960"/>
          </a:xfrm>
          <a:prstGeom prst="roundRect">
            <a:avLst>
              <a:gd name="adj" fmla="val 3721"/>
            </a:avLst>
          </a:prstGeom>
          <a:solidFill>
            <a:srgbClr val="FFFFFF"/>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3" name="Shape 10"/>
          <p:cNvSpPr/>
          <p:nvPr/>
        </p:nvSpPr>
        <p:spPr>
          <a:xfrm>
            <a:off x="4983480" y="1691640"/>
            <a:ext cx="1097280" cy="420624"/>
          </a:xfrm>
          <a:prstGeom prst="roundRect">
            <a:avLst>
              <a:gd name="adj" fmla="val 19565"/>
            </a:avLst>
          </a:prstGeom>
          <a:solidFill>
            <a:srgbClr val="00A0D2"/>
          </a:solidFill>
          <a:ln/>
        </p:spPr>
      </p:sp>
      <p:sp>
        <p:nvSpPr>
          <p:cNvPr id="14" name="Text 11"/>
          <p:cNvSpPr/>
          <p:nvPr/>
        </p:nvSpPr>
        <p:spPr>
          <a:xfrm>
            <a:off x="4983480" y="1691640"/>
            <a:ext cx="1097280" cy="420624"/>
          </a:xfrm>
          <a:prstGeom prst="rect">
            <a:avLst/>
          </a:prstGeom>
          <a:noFill/>
          <a:ln/>
        </p:spPr>
        <p:txBody>
          <a:bodyPr wrap="square" lIns="0" tIns="0" rIns="0" bIns="0" rtlCol="0" anchor="ctr"/>
          <a:lstStyle/>
          <a:p>
            <a:pPr algn="ctr" indent="0" marL="0">
              <a:buNone/>
            </a:pPr>
            <a:r>
              <a:rPr lang="en-US" sz="1300" b="1" dirty="0">
                <a:solidFill>
                  <a:srgbClr val="FFFFFF"/>
                </a:solidFill>
                <a:latin typeface="Outfit" pitchFamily="34" charset="0"/>
                <a:ea typeface="Outfit" pitchFamily="34" charset="-122"/>
                <a:cs typeface="Outfit" pitchFamily="34" charset="-120"/>
              </a:rPr>
              <a:t>LPH 3–4</a:t>
            </a:r>
            <a:endParaRPr lang="en-US" sz="1300" dirty="0"/>
          </a:p>
        </p:txBody>
      </p:sp>
      <p:sp>
        <p:nvSpPr>
          <p:cNvPr id="15" name="Text 12"/>
          <p:cNvSpPr/>
          <p:nvPr/>
        </p:nvSpPr>
        <p:spPr>
          <a:xfrm>
            <a:off x="6217920" y="1673352"/>
            <a:ext cx="2286000" cy="457200"/>
          </a:xfrm>
          <a:prstGeom prst="rect">
            <a:avLst/>
          </a:prstGeom>
          <a:noFill/>
          <a:ln/>
        </p:spPr>
        <p:txBody>
          <a:bodyPr wrap="square" lIns="0" tIns="0" rIns="0" bIns="0" rtlCol="0" anchor="ctr"/>
          <a:lstStyle/>
          <a:p>
            <a:pPr indent="0" marL="0">
              <a:buNone/>
            </a:pPr>
            <a:r>
              <a:rPr lang="en-US" sz="1600" b="1" dirty="0">
                <a:solidFill>
                  <a:srgbClr val="0D3A5C"/>
                </a:solidFill>
                <a:latin typeface="Outfit" pitchFamily="34" charset="0"/>
                <a:ea typeface="Outfit" pitchFamily="34" charset="-122"/>
                <a:cs typeface="Outfit" pitchFamily="34" charset="-120"/>
              </a:rPr>
              <a:t>Entwurf &amp; Genehmigung</a:t>
            </a:r>
            <a:endParaRPr lang="en-US" sz="1600" dirty="0"/>
          </a:p>
        </p:txBody>
      </p:sp>
      <p:sp>
        <p:nvSpPr>
          <p:cNvPr id="16" name="Text 13"/>
          <p:cNvSpPr/>
          <p:nvPr/>
        </p:nvSpPr>
        <p:spPr>
          <a:xfrm>
            <a:off x="5001768" y="2286000"/>
            <a:ext cx="3383280" cy="1005840"/>
          </a:xfrm>
          <a:prstGeom prst="rect">
            <a:avLst/>
          </a:prstGeom>
          <a:noFill/>
          <a:ln/>
        </p:spPr>
        <p:txBody>
          <a:bodyPr wrap="square" lIns="0" tIns="0" rIns="0" bIns="0" rtlCol="0" anchor="t"/>
          <a:lstStyle/>
          <a:p>
            <a:pPr indent="0" marL="0">
              <a:lnSpc>
                <a:spcPct val="114000"/>
              </a:lnSpc>
              <a:buNone/>
            </a:pPr>
            <a:r>
              <a:rPr lang="en-US" sz="1250" dirty="0">
                <a:solidFill>
                  <a:srgbClr val="1E293B"/>
                </a:solidFill>
                <a:latin typeface="Outfit" pitchFamily="34" charset="0"/>
                <a:ea typeface="Outfit" pitchFamily="34" charset="-122"/>
                <a:cs typeface="Outfit" pitchFamily="34" charset="-120"/>
              </a:rPr>
              <a:t>GEG- und Wärmeschutznachweis werden termingerecht für den Bauantrag bereitgestellt.</a:t>
            </a:r>
            <a:endParaRPr lang="en-US" sz="1250" dirty="0"/>
          </a:p>
        </p:txBody>
      </p:sp>
      <p:sp>
        <p:nvSpPr>
          <p:cNvPr id="17" name="Shape 14"/>
          <p:cNvSpPr/>
          <p:nvPr/>
        </p:nvSpPr>
        <p:spPr>
          <a:xfrm>
            <a:off x="502920" y="3611880"/>
            <a:ext cx="8138160" cy="1051560"/>
          </a:xfrm>
          <a:prstGeom prst="roundRect">
            <a:avLst>
              <a:gd name="adj" fmla="val 6957"/>
            </a:avLst>
          </a:prstGeom>
          <a:solidFill>
            <a:srgbClr val="F5F7FA"/>
          </a:solidFill>
          <a:ln w="12700">
            <a:solidFill>
              <a:srgbClr val="E2E8F0"/>
            </a:solidFill>
            <a:prstDash val="solid"/>
          </a:ln>
        </p:spPr>
      </p:sp>
      <p:sp>
        <p:nvSpPr>
          <p:cNvPr id="18" name="Shape 15"/>
          <p:cNvSpPr/>
          <p:nvPr/>
        </p:nvSpPr>
        <p:spPr>
          <a:xfrm>
            <a:off x="502920" y="3611880"/>
            <a:ext cx="82296" cy="1051560"/>
          </a:xfrm>
          <a:prstGeom prst="rect">
            <a:avLst/>
          </a:prstGeom>
          <a:solidFill>
            <a:srgbClr val="00A0D2"/>
          </a:solidFill>
          <a:ln/>
        </p:spPr>
      </p:sp>
      <p:sp>
        <p:nvSpPr>
          <p:cNvPr id="19" name="Shape 16"/>
          <p:cNvSpPr/>
          <p:nvPr/>
        </p:nvSpPr>
        <p:spPr>
          <a:xfrm>
            <a:off x="777240" y="3904488"/>
            <a:ext cx="457200" cy="457200"/>
          </a:xfrm>
          <a:prstGeom prst="ellipse">
            <a:avLst/>
          </a:prstGeom>
          <a:solidFill>
            <a:srgbClr val="E4F3FA"/>
          </a:solidFill>
          <a:ln/>
        </p:spPr>
      </p:sp>
      <p:pic>
        <p:nvPicPr>
          <p:cNvPr id="20" name="Image 1" descr="preencoded.png">    </p:cNvPr>
          <p:cNvPicPr>
            <a:picLocks noChangeAspect="1"/>
          </p:cNvPicPr>
          <p:nvPr/>
        </p:nvPicPr>
        <p:blipFill>
          <a:blip r:embed="rId2"/>
          <a:stretch>
            <a:fillRect/>
          </a:stretch>
        </p:blipFill>
        <p:spPr>
          <a:xfrm>
            <a:off x="896112" y="4023360"/>
            <a:ext cx="219456" cy="219456"/>
          </a:xfrm>
          <a:prstGeom prst="rect">
            <a:avLst/>
          </a:prstGeom>
        </p:spPr>
      </p:pic>
      <p:sp>
        <p:nvSpPr>
          <p:cNvPr id="21" name="Text 17"/>
          <p:cNvSpPr/>
          <p:nvPr/>
        </p:nvSpPr>
        <p:spPr>
          <a:xfrm>
            <a:off x="1417320" y="3639312"/>
            <a:ext cx="7040880" cy="1005840"/>
          </a:xfrm>
          <a:prstGeom prst="rect">
            <a:avLst/>
          </a:prstGeom>
          <a:noFill/>
          <a:ln/>
        </p:spPr>
        <p:txBody>
          <a:bodyPr wrap="square" lIns="0" tIns="0" rIns="0" bIns="0" rtlCol="0" anchor="ctr"/>
          <a:lstStyle/>
          <a:p>
            <a:pPr indent="0" marL="0">
              <a:lnSpc>
                <a:spcPct val="112000"/>
              </a:lnSpc>
              <a:buNone/>
            </a:pPr>
            <a:r>
              <a:rPr lang="en-US" sz="1180" b="1" dirty="0">
                <a:solidFill>
                  <a:srgbClr val="0D3A5C"/>
                </a:solidFill>
                <a:latin typeface="Outfit" pitchFamily="34" charset="0"/>
                <a:ea typeface="Outfit" pitchFamily="34" charset="-122"/>
                <a:cs typeface="Outfit" pitchFamily="34" charset="-120"/>
              </a:rPr>
              <a:t>Wichtig zur Einordnung:  </a:t>
            </a:r>
            <a:pPr indent="0" marL="0">
              <a:lnSpc>
                <a:spcPct val="112000"/>
              </a:lnSpc>
              <a:buNone/>
            </a:pPr>
            <a:r>
              <a:rPr lang="en-US" sz="1180" dirty="0">
                <a:solidFill>
                  <a:srgbClr val="1E293B"/>
                </a:solidFill>
                <a:latin typeface="Outfit" pitchFamily="34" charset="0"/>
                <a:ea typeface="Outfit" pitchFamily="34" charset="-122"/>
                <a:cs typeface="Outfit" pitchFamily="34" charset="-120"/>
              </a:rPr>
              <a:t>Die Auswertung liefert eine fundierte Vorab-Kostenschätzung. Sie ersetzt nicht die detaillierte Kostenberechnung der Entwurfsplanung, sondern verschafft Ihnen frühzeitig eine verlässliche Grundlage.</a:t>
            </a:r>
            <a:endParaRPr lang="en-US" sz="1180" dirty="0"/>
          </a:p>
        </p:txBody>
      </p:sp>
      <p:pic>
        <p:nvPicPr>
          <p:cNvPr id="5" name="Media 0">
            <a:hlinkClick r:id="" action="ppaction://media"/>
          </p:cNvPr>
          <p:cNvPicPr>
            <a:picLocks noChangeAspect="1"/>
          </p:cNvPicPr>
          <p:nvPr>
            <a:videoFile r:link="rId3"/>
            <p:extLst>
              <p:ext uri="{DAA4B4D4-6D71-4841-9C94-3DE7FCFB9230}">
                <p14:media xmlns:p14="http://schemas.microsoft.com/office/powerpoint/2010/main" r:embed="rId4"/>
              </p:ext>
            </p:extLst>
          </p:nvPr>
        </p:nvPicPr>
        <p:blipFill>
          <a:blip r:embed="rId5"/>
          <a:stretch>
            <a:fillRect/>
          </a:stretch>
        </p:blipFill>
        <p:spPr>
          <a:xfrm>
            <a:off x="8686800" y="109728"/>
            <a:ext cx="274320" cy="27432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sp>
        <p:nvSpPr>
          <p:cNvPr id="2" name="Shape 0"/>
          <p:cNvSpPr/>
          <p:nvPr/>
        </p:nvSpPr>
        <p:spPr>
          <a:xfrm>
            <a:off x="502920" y="384048"/>
            <a:ext cx="420624" cy="420624"/>
          </a:xfrm>
          <a:prstGeom prst="ellipse">
            <a:avLst/>
          </a:prstGeom>
          <a:solidFill>
            <a:srgbClr val="00A0D2"/>
          </a:solidFill>
          <a:ln/>
        </p:spPr>
      </p:sp>
      <p:pic>
        <p:nvPicPr>
          <p:cNvPr id="3" name="Image 0" descr="preencoded.png">    </p:cNvPr>
          <p:cNvPicPr>
            <a:picLocks noChangeAspect="1"/>
          </p:cNvPicPr>
          <p:nvPr/>
        </p:nvPicPr>
        <p:blipFill>
          <a:blip r:embed="rId1"/>
          <a:stretch>
            <a:fillRect/>
          </a:stretch>
        </p:blipFill>
        <p:spPr>
          <a:xfrm>
            <a:off x="608076" y="489204"/>
            <a:ext cx="210312" cy="210312"/>
          </a:xfrm>
          <a:prstGeom prst="rect">
            <a:avLst/>
          </a:prstGeom>
        </p:spPr>
      </p:pic>
      <p:sp>
        <p:nvSpPr>
          <p:cNvPr id="4" name="Text 1"/>
          <p:cNvSpPr/>
          <p:nvPr/>
        </p:nvSpPr>
        <p:spPr>
          <a:xfrm>
            <a:off x="1078992" y="365760"/>
            <a:ext cx="7589520" cy="457200"/>
          </a:xfrm>
          <a:prstGeom prst="rect">
            <a:avLst/>
          </a:prstGeom>
          <a:noFill/>
          <a:ln/>
        </p:spPr>
        <p:txBody>
          <a:bodyPr wrap="square" lIns="0" tIns="0" rIns="0" bIns="0" rtlCol="0" anchor="ctr"/>
          <a:lstStyle/>
          <a:p>
            <a:pPr indent="0" marL="0">
              <a:buNone/>
            </a:pPr>
            <a:r>
              <a:rPr lang="en-US" sz="2700" b="1" dirty="0">
                <a:solidFill>
                  <a:srgbClr val="0D3A5C"/>
                </a:solidFill>
                <a:latin typeface="Outfit" pitchFamily="34" charset="0"/>
                <a:ea typeface="Outfit" pitchFamily="34" charset="-122"/>
                <a:cs typeface="Outfit" pitchFamily="34" charset="-120"/>
              </a:rPr>
              <a:t>Ihr nächster Schritt — ohne Risiko</a:t>
            </a:r>
            <a:endParaRPr lang="en-US" sz="2700" dirty="0"/>
          </a:p>
        </p:txBody>
      </p:sp>
      <p:sp>
        <p:nvSpPr>
          <p:cNvPr id="5" name="Text 2"/>
          <p:cNvSpPr/>
          <p:nvPr/>
        </p:nvSpPr>
        <p:spPr>
          <a:xfrm>
            <a:off x="502920" y="4855464"/>
            <a:ext cx="3657600" cy="228600"/>
          </a:xfrm>
          <a:prstGeom prst="rect">
            <a:avLst/>
          </a:prstGeom>
          <a:noFill/>
          <a:ln/>
        </p:spPr>
        <p:txBody>
          <a:bodyPr wrap="square" lIns="0" tIns="0" rIns="0" bIns="0" rtlCol="0" anchor="ctr"/>
          <a:lstStyle/>
          <a:p>
            <a:pPr indent="0" marL="0">
              <a:buNone/>
            </a:pPr>
            <a:r>
              <a:rPr lang="en-US" sz="800" dirty="0">
                <a:solidFill>
                  <a:srgbClr val="64748B"/>
                </a:solidFill>
                <a:latin typeface="Outfit" pitchFamily="34" charset="0"/>
                <a:ea typeface="Outfit" pitchFamily="34" charset="-122"/>
                <a:cs typeface="Outfit" pitchFamily="34" charset="-120"/>
              </a:rPr>
              <a:t>ingenieurbüro rolf krause</a:t>
            </a:r>
            <a:endParaRPr lang="en-US" sz="800" dirty="0"/>
          </a:p>
        </p:txBody>
      </p:sp>
      <p:sp>
        <p:nvSpPr>
          <p:cNvPr id="6" name="Text 3"/>
          <p:cNvSpPr/>
          <p:nvPr/>
        </p:nvSpPr>
        <p:spPr>
          <a:xfrm>
            <a:off x="6400800" y="4855464"/>
            <a:ext cx="2240280" cy="228600"/>
          </a:xfrm>
          <a:prstGeom prst="rect">
            <a:avLst/>
          </a:prstGeom>
          <a:noFill/>
          <a:ln/>
        </p:spPr>
        <p:txBody>
          <a:bodyPr wrap="square" lIns="0" tIns="0" rIns="0" bIns="0" rtlCol="0" anchor="ctr"/>
          <a:lstStyle/>
          <a:p>
            <a:pPr algn="r" indent="0" marL="0">
              <a:buNone/>
            </a:pPr>
            <a:r>
              <a:rPr lang="en-US" sz="800" dirty="0">
                <a:solidFill>
                  <a:srgbClr val="64748B"/>
                </a:solidFill>
                <a:latin typeface="Outfit" pitchFamily="34" charset="0"/>
                <a:ea typeface="Outfit" pitchFamily="34" charset="-122"/>
                <a:cs typeface="Outfit" pitchFamily="34" charset="-120"/>
              </a:rPr>
              <a:t>08  /  09</a:t>
            </a:r>
            <a:endParaRPr lang="en-US" sz="800" dirty="0"/>
          </a:p>
        </p:txBody>
      </p:sp>
      <p:sp>
        <p:nvSpPr>
          <p:cNvPr id="7" name="Text 4"/>
          <p:cNvSpPr/>
          <p:nvPr/>
        </p:nvSpPr>
        <p:spPr>
          <a:xfrm>
            <a:off x="548640" y="1325880"/>
            <a:ext cx="8092440" cy="411480"/>
          </a:xfrm>
          <a:prstGeom prst="rect">
            <a:avLst/>
          </a:prstGeom>
          <a:noFill/>
          <a:ln/>
        </p:spPr>
        <p:txBody>
          <a:bodyPr wrap="square" lIns="0" tIns="0" rIns="0" bIns="0" rtlCol="0" anchor="ctr"/>
          <a:lstStyle/>
          <a:p>
            <a:pPr indent="0" marL="0">
              <a:buNone/>
            </a:pPr>
            <a:r>
              <a:rPr lang="en-US" sz="1450" dirty="0">
                <a:solidFill>
                  <a:srgbClr val="1E293B"/>
                </a:solidFill>
                <a:latin typeface="Outfit" pitchFamily="34" charset="0"/>
                <a:ea typeface="Outfit" pitchFamily="34" charset="-122"/>
                <a:cs typeface="Outfit" pitchFamily="34" charset="-120"/>
              </a:rPr>
              <a:t>Sie müssen kein Werkzeug erlernen und nichts installieren.</a:t>
            </a:r>
            <a:endParaRPr lang="en-US" sz="1450" dirty="0"/>
          </a:p>
        </p:txBody>
      </p:sp>
      <p:sp>
        <p:nvSpPr>
          <p:cNvPr id="8" name="Shape 5"/>
          <p:cNvSpPr/>
          <p:nvPr/>
        </p:nvSpPr>
        <p:spPr>
          <a:xfrm>
            <a:off x="502920" y="1810512"/>
            <a:ext cx="8138160" cy="1298448"/>
          </a:xfrm>
          <a:prstGeom prst="roundRect">
            <a:avLst>
              <a:gd name="adj" fmla="val 7042"/>
            </a:avLst>
          </a:prstGeom>
          <a:solidFill>
            <a:srgbClr val="0D3A5C"/>
          </a:solidFill>
          <a:ln/>
        </p:spPr>
      </p:sp>
      <p:sp>
        <p:nvSpPr>
          <p:cNvPr id="9" name="Text 6"/>
          <p:cNvSpPr/>
          <p:nvPr/>
        </p:nvSpPr>
        <p:spPr>
          <a:xfrm>
            <a:off x="868680" y="1938528"/>
            <a:ext cx="7406640" cy="566928"/>
          </a:xfrm>
          <a:prstGeom prst="rect">
            <a:avLst/>
          </a:prstGeom>
          <a:noFill/>
          <a:ln/>
        </p:spPr>
        <p:txBody>
          <a:bodyPr wrap="square" lIns="0" tIns="0" rIns="0" bIns="0" rtlCol="0" anchor="ctr"/>
          <a:lstStyle/>
          <a:p>
            <a:pPr indent="0" marL="0">
              <a:buNone/>
            </a:pPr>
            <a:r>
              <a:rPr lang="en-US" sz="1800" b="1" dirty="0">
                <a:solidFill>
                  <a:srgbClr val="FFFFFF"/>
                </a:solidFill>
                <a:latin typeface="Outfit" pitchFamily="34" charset="0"/>
                <a:ea typeface="Outfit" pitchFamily="34" charset="-122"/>
                <a:cs typeface="Outfit" pitchFamily="34" charset="-120"/>
              </a:rPr>
              <a:t>Schicken Sie uns ein Beispielprojekt — Sie erhalten die vollständige Auswertung daraus, kostenlos.</a:t>
            </a:r>
            <a:endParaRPr lang="en-US" sz="1800" dirty="0"/>
          </a:p>
        </p:txBody>
      </p:sp>
      <p:sp>
        <p:nvSpPr>
          <p:cNvPr id="10" name="Text 7"/>
          <p:cNvSpPr/>
          <p:nvPr/>
        </p:nvSpPr>
        <p:spPr>
          <a:xfrm>
            <a:off x="868680" y="2542032"/>
            <a:ext cx="7406640" cy="411480"/>
          </a:xfrm>
          <a:prstGeom prst="rect">
            <a:avLst/>
          </a:prstGeom>
          <a:noFill/>
          <a:ln/>
        </p:spPr>
        <p:txBody>
          <a:bodyPr wrap="square" lIns="0" tIns="0" rIns="0" bIns="0" rtlCol="0" anchor="ctr"/>
          <a:lstStyle/>
          <a:p>
            <a:pPr indent="0" marL="0">
              <a:buNone/>
            </a:pPr>
            <a:r>
              <a:rPr lang="en-US" sz="1250" dirty="0">
                <a:solidFill>
                  <a:srgbClr val="00C5E5"/>
                </a:solidFill>
                <a:latin typeface="Outfit" pitchFamily="34" charset="0"/>
                <a:ea typeface="Outfit" pitchFamily="34" charset="-122"/>
                <a:cs typeface="Outfit" pitchFamily="34" charset="-120"/>
              </a:rPr>
              <a:t>Sie sehen das Ergebnis an Ihrem eigenen Projekt — ohne Aufwand auf Ihrer Seite.</a:t>
            </a:r>
            <a:endParaRPr lang="en-US" sz="1250" dirty="0"/>
          </a:p>
        </p:txBody>
      </p:sp>
      <p:sp>
        <p:nvSpPr>
          <p:cNvPr id="11" name="Text 8"/>
          <p:cNvSpPr/>
          <p:nvPr/>
        </p:nvSpPr>
        <p:spPr>
          <a:xfrm>
            <a:off x="548640" y="3273552"/>
            <a:ext cx="8046720" cy="274320"/>
          </a:xfrm>
          <a:prstGeom prst="rect">
            <a:avLst/>
          </a:prstGeom>
          <a:noFill/>
          <a:ln/>
        </p:spPr>
        <p:txBody>
          <a:bodyPr wrap="square" lIns="0" tIns="0" rIns="0" bIns="0" rtlCol="0" anchor="ctr"/>
          <a:lstStyle/>
          <a:p>
            <a:pPr indent="0" marL="0">
              <a:buNone/>
            </a:pPr>
            <a:r>
              <a:rPr lang="en-US" sz="1100" b="1" spc="200" kern="0" dirty="0">
                <a:solidFill>
                  <a:srgbClr val="00A0D2"/>
                </a:solidFill>
                <a:latin typeface="Outfit" pitchFamily="34" charset="0"/>
                <a:ea typeface="Outfit" pitchFamily="34" charset="-122"/>
                <a:cs typeface="Outfit" pitchFamily="34" charset="-120"/>
              </a:rPr>
              <a:t>DAS BEKOMMEN SIE ZURÜCK</a:t>
            </a:r>
            <a:endParaRPr lang="en-US" sz="1100" dirty="0"/>
          </a:p>
        </p:txBody>
      </p:sp>
      <p:sp>
        <p:nvSpPr>
          <p:cNvPr id="12" name="Shape 9"/>
          <p:cNvSpPr/>
          <p:nvPr/>
        </p:nvSpPr>
        <p:spPr>
          <a:xfrm>
            <a:off x="502920" y="3584448"/>
            <a:ext cx="2606040" cy="960120"/>
          </a:xfrm>
          <a:prstGeom prst="roundRect">
            <a:avLst>
              <a:gd name="adj" fmla="val 7619"/>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3" name="Shape 10"/>
          <p:cNvSpPr/>
          <p:nvPr/>
        </p:nvSpPr>
        <p:spPr>
          <a:xfrm>
            <a:off x="704088" y="3803904"/>
            <a:ext cx="512064" cy="512064"/>
          </a:xfrm>
          <a:prstGeom prst="ellipse">
            <a:avLst/>
          </a:prstGeom>
          <a:solidFill>
            <a:srgbClr val="FFFFFF"/>
          </a:solidFill>
          <a:ln/>
        </p:spPr>
      </p:sp>
      <p:pic>
        <p:nvPicPr>
          <p:cNvPr id="14" name="Image 1" descr="preencoded.png">    </p:cNvPr>
          <p:cNvPicPr>
            <a:picLocks noChangeAspect="1"/>
          </p:cNvPicPr>
          <p:nvPr/>
        </p:nvPicPr>
        <p:blipFill>
          <a:blip r:embed="rId2"/>
          <a:stretch>
            <a:fillRect/>
          </a:stretch>
        </p:blipFill>
        <p:spPr>
          <a:xfrm>
            <a:off x="837225" y="3937041"/>
            <a:ext cx="245791" cy="245791"/>
          </a:xfrm>
          <a:prstGeom prst="rect">
            <a:avLst/>
          </a:prstGeom>
        </p:spPr>
      </p:pic>
      <p:sp>
        <p:nvSpPr>
          <p:cNvPr id="15" name="Text 11"/>
          <p:cNvSpPr/>
          <p:nvPr/>
        </p:nvSpPr>
        <p:spPr>
          <a:xfrm>
            <a:off x="1271016" y="3584448"/>
            <a:ext cx="1783080" cy="960120"/>
          </a:xfrm>
          <a:prstGeom prst="rect">
            <a:avLst/>
          </a:prstGeom>
          <a:noFill/>
          <a:ln/>
        </p:spPr>
        <p:txBody>
          <a:bodyPr wrap="square" lIns="0" tIns="0" rIns="0" bIns="0" rtlCol="0" anchor="ctr"/>
          <a:lstStyle/>
          <a:p>
            <a:pPr indent="0" marL="0">
              <a:buNone/>
            </a:pPr>
            <a:r>
              <a:rPr lang="en-US" sz="1100" b="1" dirty="0">
                <a:solidFill>
                  <a:srgbClr val="0D3A5C"/>
                </a:solidFill>
                <a:latin typeface="Outfit" pitchFamily="34" charset="0"/>
                <a:ea typeface="Outfit" pitchFamily="34" charset="-122"/>
                <a:cs typeface="Outfit" pitchFamily="34" charset="-120"/>
              </a:rPr>
              <a:t>Baukostenschätzung</a:t>
            </a:r>
            <a:endParaRPr lang="en-US" sz="1100" dirty="0"/>
          </a:p>
        </p:txBody>
      </p:sp>
      <p:sp>
        <p:nvSpPr>
          <p:cNvPr id="16" name="Shape 12"/>
          <p:cNvSpPr/>
          <p:nvPr/>
        </p:nvSpPr>
        <p:spPr>
          <a:xfrm>
            <a:off x="3383280" y="3584448"/>
            <a:ext cx="2606040" cy="960120"/>
          </a:xfrm>
          <a:prstGeom prst="roundRect">
            <a:avLst>
              <a:gd name="adj" fmla="val 7619"/>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17" name="Shape 13"/>
          <p:cNvSpPr/>
          <p:nvPr/>
        </p:nvSpPr>
        <p:spPr>
          <a:xfrm>
            <a:off x="3584448" y="3803904"/>
            <a:ext cx="512064" cy="512064"/>
          </a:xfrm>
          <a:prstGeom prst="ellipse">
            <a:avLst/>
          </a:prstGeom>
          <a:solidFill>
            <a:srgbClr val="FFFFFF"/>
          </a:solidFill>
          <a:ln/>
        </p:spPr>
      </p:sp>
      <p:pic>
        <p:nvPicPr>
          <p:cNvPr id="18" name="Image 2" descr="preencoded.png">    </p:cNvPr>
          <p:cNvPicPr>
            <a:picLocks noChangeAspect="1"/>
          </p:cNvPicPr>
          <p:nvPr/>
        </p:nvPicPr>
        <p:blipFill>
          <a:blip r:embed="rId3"/>
          <a:stretch>
            <a:fillRect/>
          </a:stretch>
        </p:blipFill>
        <p:spPr>
          <a:xfrm>
            <a:off x="3717585" y="3937041"/>
            <a:ext cx="245791" cy="245791"/>
          </a:xfrm>
          <a:prstGeom prst="rect">
            <a:avLst/>
          </a:prstGeom>
        </p:spPr>
      </p:pic>
      <p:sp>
        <p:nvSpPr>
          <p:cNvPr id="19" name="Text 14"/>
          <p:cNvSpPr/>
          <p:nvPr/>
        </p:nvSpPr>
        <p:spPr>
          <a:xfrm>
            <a:off x="4151376" y="3584448"/>
            <a:ext cx="1783080" cy="960120"/>
          </a:xfrm>
          <a:prstGeom prst="rect">
            <a:avLst/>
          </a:prstGeom>
          <a:noFill/>
          <a:ln/>
        </p:spPr>
        <p:txBody>
          <a:bodyPr wrap="square" lIns="0" tIns="0" rIns="0" bIns="0" rtlCol="0" anchor="ctr"/>
          <a:lstStyle/>
          <a:p>
            <a:pPr indent="0" marL="0">
              <a:buNone/>
            </a:pPr>
            <a:r>
              <a:rPr lang="en-US" sz="1100" b="1" dirty="0">
                <a:solidFill>
                  <a:srgbClr val="0D3A5C"/>
                </a:solidFill>
                <a:latin typeface="Outfit" pitchFamily="34" charset="0"/>
                <a:ea typeface="Outfit" pitchFamily="34" charset="-122"/>
                <a:cs typeface="Outfit" pitchFamily="34" charset="-120"/>
              </a:rPr>
              <a:t>Energetischer Nachweis</a:t>
            </a:r>
            <a:endParaRPr lang="en-US" sz="1100" dirty="0"/>
          </a:p>
        </p:txBody>
      </p:sp>
      <p:sp>
        <p:nvSpPr>
          <p:cNvPr id="20" name="Shape 15"/>
          <p:cNvSpPr/>
          <p:nvPr/>
        </p:nvSpPr>
        <p:spPr>
          <a:xfrm>
            <a:off x="6263640" y="3584448"/>
            <a:ext cx="2606040" cy="960120"/>
          </a:xfrm>
          <a:prstGeom prst="roundRect">
            <a:avLst>
              <a:gd name="adj" fmla="val 7619"/>
            </a:avLst>
          </a:prstGeom>
          <a:solidFill>
            <a:srgbClr val="F5F7FA"/>
          </a:solidFill>
          <a:ln w="12700">
            <a:solidFill>
              <a:srgbClr val="E2E8F0"/>
            </a:solidFill>
            <a:prstDash val="solid"/>
          </a:ln>
          <a:effectLst>
            <a:outerShdw sx="100000" sy="100000" kx="0" ky="0" algn="bl" rotWithShape="0" blurRad="88900" dist="38100" dir="8100000">
              <a:srgbClr val="0D3A5C">
                <a:alpha val="16000"/>
              </a:srgbClr>
            </a:outerShdw>
          </a:effectLst>
        </p:spPr>
      </p:sp>
      <p:sp>
        <p:nvSpPr>
          <p:cNvPr id="21" name="Shape 16"/>
          <p:cNvSpPr/>
          <p:nvPr/>
        </p:nvSpPr>
        <p:spPr>
          <a:xfrm>
            <a:off x="6464808" y="3803904"/>
            <a:ext cx="512064" cy="512064"/>
          </a:xfrm>
          <a:prstGeom prst="ellipse">
            <a:avLst/>
          </a:prstGeom>
          <a:solidFill>
            <a:srgbClr val="FFFFFF"/>
          </a:solidFill>
          <a:ln/>
        </p:spPr>
      </p:sp>
      <p:pic>
        <p:nvPicPr>
          <p:cNvPr id="22" name="Image 3" descr="preencoded.png">    </p:cNvPr>
          <p:cNvPicPr>
            <a:picLocks noChangeAspect="1"/>
          </p:cNvPicPr>
          <p:nvPr/>
        </p:nvPicPr>
        <p:blipFill>
          <a:blip r:embed="rId4"/>
          <a:stretch>
            <a:fillRect/>
          </a:stretch>
        </p:blipFill>
        <p:spPr>
          <a:xfrm>
            <a:off x="6597945" y="3937041"/>
            <a:ext cx="245791" cy="245791"/>
          </a:xfrm>
          <a:prstGeom prst="rect">
            <a:avLst/>
          </a:prstGeom>
        </p:spPr>
      </p:pic>
      <p:sp>
        <p:nvSpPr>
          <p:cNvPr id="23" name="Text 17"/>
          <p:cNvSpPr/>
          <p:nvPr/>
        </p:nvSpPr>
        <p:spPr>
          <a:xfrm>
            <a:off x="7031736" y="3584448"/>
            <a:ext cx="1783080" cy="960120"/>
          </a:xfrm>
          <a:prstGeom prst="rect">
            <a:avLst/>
          </a:prstGeom>
          <a:noFill/>
          <a:ln/>
        </p:spPr>
        <p:txBody>
          <a:bodyPr wrap="square" lIns="0" tIns="0" rIns="0" bIns="0" rtlCol="0" anchor="ctr"/>
          <a:lstStyle/>
          <a:p>
            <a:pPr indent="0" marL="0">
              <a:buNone/>
            </a:pPr>
            <a:r>
              <a:rPr lang="en-US" sz="1100" b="1" dirty="0">
                <a:solidFill>
                  <a:srgbClr val="0D3A5C"/>
                </a:solidFill>
                <a:latin typeface="Outfit" pitchFamily="34" charset="0"/>
                <a:ea typeface="Outfit" pitchFamily="34" charset="-122"/>
                <a:cs typeface="Outfit" pitchFamily="34" charset="-120"/>
              </a:rPr>
              <a:t>Förder-Einschätzung</a:t>
            </a:r>
            <a:endParaRPr lang="en-US" sz="1100" dirty="0"/>
          </a:p>
        </p:txBody>
      </p:sp>
      <p:pic>
        <p:nvPicPr>
          <p:cNvPr id="7" name="Media 0">
            <a:hlinkClick r:id="" action="ppaction://media"/>
          </p:cNvPr>
          <p:cNvPicPr>
            <a:picLocks noChangeAspect="1"/>
          </p:cNvPicPr>
          <p:nvPr>
            <a:videoFile r:link="rId5"/>
            <p:extLst>
              <p:ext uri="{DAA4B4D4-6D71-4841-9C94-3DE7FCFB9230}">
                <p14:media xmlns:p14="http://schemas.microsoft.com/office/powerpoint/2010/main" r:embed="rId6"/>
              </p:ext>
            </p:extLst>
          </p:nvPr>
        </p:nvPicPr>
        <p:blipFill>
          <a:blip r:embed="rId7"/>
          <a:stretch>
            <a:fillRect/>
          </a:stretch>
        </p:blipFill>
        <p:spPr>
          <a:xfrm>
            <a:off x="8686800" y="109728"/>
            <a:ext cx="274320" cy="27432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D3A5C"/>
        </a:solidFill>
      </p:bgPr>
    </p:bg>
    <p:spTree>
      <p:nvGrpSpPr>
        <p:cNvPr id="1" name=""/>
        <p:cNvGrpSpPr/>
        <p:nvPr/>
      </p:nvGrpSpPr>
      <p:grpSpPr>
        <a:xfrm>
          <a:off x="0" y="0"/>
          <a:ext cx="0" cy="0"/>
          <a:chOff x="0" y="0"/>
          <a:chExt cx="0" cy="0"/>
        </a:xfrm>
      </p:grpSpPr>
      <p:sp>
        <p:nvSpPr>
          <p:cNvPr id="2" name="Shape 0"/>
          <p:cNvSpPr/>
          <p:nvPr/>
        </p:nvSpPr>
        <p:spPr>
          <a:xfrm>
            <a:off x="713232" y="1243584"/>
            <a:ext cx="1993392" cy="1993392"/>
          </a:xfrm>
          <a:prstGeom prst="ellipse">
            <a:avLst/>
          </a:prstGeom>
          <a:solidFill>
            <a:srgbClr val="00A0D2"/>
          </a:solidFill>
          <a:ln/>
        </p:spPr>
      </p:sp>
      <p:pic>
        <p:nvPicPr>
          <p:cNvPr id="3" name="Image 0" descr="assets/portrait-square.jpg">    </p:cNvPr>
          <p:cNvPicPr>
            <a:picLocks noChangeAspect="1"/>
          </p:cNvPicPr>
          <p:nvPr/>
        </p:nvPicPr>
        <p:blipFill>
          <a:blip r:embed="rId1"/>
          <a:stretch>
            <a:fillRect/>
          </a:stretch>
        </p:blipFill>
        <p:spPr>
          <a:xfrm>
            <a:off x="777240" y="1307592"/>
            <a:ext cx="1865376" cy="1865376"/>
          </a:xfrm>
          <a:prstGeom prst="ellipse">
            <a:avLst/>
          </a:prstGeom>
        </p:spPr>
      </p:pic>
      <p:sp>
        <p:nvSpPr>
          <p:cNvPr id="4" name="Text 1"/>
          <p:cNvSpPr/>
          <p:nvPr/>
        </p:nvSpPr>
        <p:spPr>
          <a:xfrm>
            <a:off x="3154680" y="1097280"/>
            <a:ext cx="5486400" cy="320040"/>
          </a:xfrm>
          <a:prstGeom prst="rect">
            <a:avLst/>
          </a:prstGeom>
          <a:noFill/>
          <a:ln/>
        </p:spPr>
        <p:txBody>
          <a:bodyPr wrap="square" lIns="0" tIns="0" rIns="0" bIns="0" rtlCol="0" anchor="ctr"/>
          <a:lstStyle/>
          <a:p>
            <a:pPr indent="0" marL="0">
              <a:buNone/>
            </a:pPr>
            <a:r>
              <a:rPr lang="en-US" sz="1200" b="1" spc="300" kern="0" dirty="0">
                <a:solidFill>
                  <a:srgbClr val="00A0D2"/>
                </a:solidFill>
                <a:latin typeface="Outfit" pitchFamily="34" charset="0"/>
                <a:ea typeface="Outfit" pitchFamily="34" charset="-122"/>
                <a:cs typeface="Outfit" pitchFamily="34" charset="-120"/>
              </a:rPr>
              <a:t>IHR ANSPRECHPARTNER</a:t>
            </a:r>
            <a:endParaRPr lang="en-US" sz="1200" dirty="0"/>
          </a:p>
        </p:txBody>
      </p:sp>
      <p:sp>
        <p:nvSpPr>
          <p:cNvPr id="5" name="Text 2"/>
          <p:cNvSpPr/>
          <p:nvPr/>
        </p:nvSpPr>
        <p:spPr>
          <a:xfrm>
            <a:off x="3127248" y="1371600"/>
            <a:ext cx="5486400" cy="548640"/>
          </a:xfrm>
          <a:prstGeom prst="rect">
            <a:avLst/>
          </a:prstGeom>
          <a:noFill/>
          <a:ln/>
        </p:spPr>
        <p:txBody>
          <a:bodyPr wrap="square" lIns="0" tIns="0" rIns="0" bIns="0" rtlCol="0" anchor="ctr"/>
          <a:lstStyle/>
          <a:p>
            <a:pPr indent="0" marL="0">
              <a:buNone/>
            </a:pPr>
            <a:r>
              <a:rPr lang="en-US" sz="2700" b="1" dirty="0">
                <a:solidFill>
                  <a:srgbClr val="FFFFFF"/>
                </a:solidFill>
                <a:latin typeface="Outfit" pitchFamily="34" charset="0"/>
                <a:ea typeface="Outfit" pitchFamily="34" charset="-122"/>
                <a:cs typeface="Outfit" pitchFamily="34" charset="-120"/>
              </a:rPr>
              <a:t>Dipl.-Ing. Rolf Krause</a:t>
            </a:r>
            <a:endParaRPr lang="en-US" sz="2700" dirty="0"/>
          </a:p>
        </p:txBody>
      </p:sp>
      <p:sp>
        <p:nvSpPr>
          <p:cNvPr id="6" name="Text 3"/>
          <p:cNvSpPr/>
          <p:nvPr/>
        </p:nvSpPr>
        <p:spPr>
          <a:xfrm>
            <a:off x="3154680" y="1883664"/>
            <a:ext cx="5486400" cy="347472"/>
          </a:xfrm>
          <a:prstGeom prst="rect">
            <a:avLst/>
          </a:prstGeom>
          <a:noFill/>
          <a:ln/>
        </p:spPr>
        <p:txBody>
          <a:bodyPr wrap="square" lIns="0" tIns="0" rIns="0" bIns="0" rtlCol="0" anchor="ctr"/>
          <a:lstStyle/>
          <a:p>
            <a:pPr indent="0" marL="0">
              <a:buNone/>
            </a:pPr>
            <a:r>
              <a:rPr lang="en-US" sz="1400" dirty="0">
                <a:solidFill>
                  <a:srgbClr val="00C5E5"/>
                </a:solidFill>
                <a:latin typeface="Outfit" pitchFamily="34" charset="0"/>
                <a:ea typeface="Outfit" pitchFamily="34" charset="-122"/>
                <a:cs typeface="Outfit" pitchFamily="34" charset="-120"/>
              </a:rPr>
              <a:t>ingenieurbüro rolf krause</a:t>
            </a:r>
            <a:endParaRPr lang="en-US" sz="1400" dirty="0"/>
          </a:p>
        </p:txBody>
      </p:sp>
      <p:sp>
        <p:nvSpPr>
          <p:cNvPr id="7" name="Text 4"/>
          <p:cNvSpPr/>
          <p:nvPr/>
        </p:nvSpPr>
        <p:spPr>
          <a:xfrm>
            <a:off x="3154680" y="2286000"/>
            <a:ext cx="5486400" cy="914400"/>
          </a:xfrm>
          <a:prstGeom prst="rect">
            <a:avLst/>
          </a:prstGeom>
          <a:noFill/>
          <a:ln/>
        </p:spPr>
        <p:txBody>
          <a:bodyPr wrap="square" lIns="0" tIns="0" rIns="0" bIns="0" rtlCol="0" anchor="ctr"/>
          <a:lstStyle/>
          <a:p>
            <a:pPr indent="0" marL="0">
              <a:lnSpc>
                <a:spcPct val="118000"/>
              </a:lnSpc>
              <a:buNone/>
            </a:pPr>
            <a:r>
              <a:rPr lang="en-US" sz="1200" dirty="0">
                <a:solidFill>
                  <a:srgbClr val="AEC3D6"/>
                </a:solidFill>
                <a:latin typeface="Outfit" pitchFamily="34" charset="0"/>
                <a:ea typeface="Outfit" pitchFamily="34" charset="-122"/>
                <a:cs typeface="Outfit" pitchFamily="34" charset="-120"/>
              </a:rPr>
              <a:t>Über 25 Jahre Bauphysik. Spezialgebiete: Denkmalsanierung, Wärmebrücken und hygrothermische Simulation. Eingetragener Energie-Effizienz-Experte, KfW-Nummer EB473095.</a:t>
            </a:r>
            <a:endParaRPr lang="en-US" sz="1200" dirty="0"/>
          </a:p>
        </p:txBody>
      </p:sp>
      <p:sp>
        <p:nvSpPr>
          <p:cNvPr id="8" name="Shape 5"/>
          <p:cNvSpPr/>
          <p:nvPr/>
        </p:nvSpPr>
        <p:spPr>
          <a:xfrm>
            <a:off x="3154680" y="3346704"/>
            <a:ext cx="310896" cy="310896"/>
          </a:xfrm>
          <a:prstGeom prst="ellipse">
            <a:avLst/>
          </a:prstGeom>
          <a:solidFill>
            <a:srgbClr val="00A0D2"/>
          </a:solidFill>
          <a:ln/>
        </p:spPr>
      </p:sp>
      <p:pic>
        <p:nvPicPr>
          <p:cNvPr id="9" name="Image 1" descr="preencoded.png">    </p:cNvPr>
          <p:cNvPicPr>
            <a:picLocks noChangeAspect="1"/>
          </p:cNvPicPr>
          <p:nvPr/>
        </p:nvPicPr>
        <p:blipFill>
          <a:blip r:embed="rId2"/>
          <a:stretch>
            <a:fillRect/>
          </a:stretch>
        </p:blipFill>
        <p:spPr>
          <a:xfrm>
            <a:off x="3235513" y="3427537"/>
            <a:ext cx="149230" cy="149230"/>
          </a:xfrm>
          <a:prstGeom prst="rect">
            <a:avLst/>
          </a:prstGeom>
        </p:spPr>
      </p:pic>
      <p:sp>
        <p:nvSpPr>
          <p:cNvPr id="10" name="Text 6"/>
          <p:cNvSpPr/>
          <p:nvPr/>
        </p:nvSpPr>
        <p:spPr>
          <a:xfrm>
            <a:off x="3611880" y="3310128"/>
            <a:ext cx="5029200" cy="384048"/>
          </a:xfrm>
          <a:prstGeom prst="rect">
            <a:avLst/>
          </a:prstGeom>
          <a:noFill/>
          <a:ln/>
        </p:spPr>
        <p:txBody>
          <a:bodyPr wrap="square" lIns="0" tIns="0" rIns="0" bIns="0" rtlCol="0" anchor="ctr"/>
          <a:lstStyle/>
          <a:p>
            <a:pPr indent="0" marL="0">
              <a:buNone/>
            </a:pPr>
            <a:r>
              <a:rPr lang="en-US" sz="1300" dirty="0">
                <a:solidFill>
                  <a:srgbClr val="FFFFFF"/>
                </a:solidFill>
                <a:latin typeface="Outfit" pitchFamily="34" charset="0"/>
                <a:ea typeface="Outfit" pitchFamily="34" charset="-122"/>
                <a:cs typeface="Outfit" pitchFamily="34" charset="-120"/>
              </a:rPr>
              <a:t>0176 22872775</a:t>
            </a:r>
            <a:endParaRPr lang="en-US" sz="1300" dirty="0"/>
          </a:p>
        </p:txBody>
      </p:sp>
      <p:sp>
        <p:nvSpPr>
          <p:cNvPr id="11" name="Shape 7"/>
          <p:cNvSpPr/>
          <p:nvPr/>
        </p:nvSpPr>
        <p:spPr>
          <a:xfrm>
            <a:off x="3154680" y="3767328"/>
            <a:ext cx="310896" cy="310896"/>
          </a:xfrm>
          <a:prstGeom prst="ellipse">
            <a:avLst/>
          </a:prstGeom>
          <a:solidFill>
            <a:srgbClr val="00A0D2"/>
          </a:solidFill>
          <a:ln/>
        </p:spPr>
      </p:sp>
      <p:pic>
        <p:nvPicPr>
          <p:cNvPr id="12" name="Image 2" descr="preencoded.png">    </p:cNvPr>
          <p:cNvPicPr>
            <a:picLocks noChangeAspect="1"/>
          </p:cNvPicPr>
          <p:nvPr/>
        </p:nvPicPr>
        <p:blipFill>
          <a:blip r:embed="rId3"/>
          <a:stretch>
            <a:fillRect/>
          </a:stretch>
        </p:blipFill>
        <p:spPr>
          <a:xfrm>
            <a:off x="3235513" y="3848161"/>
            <a:ext cx="149230" cy="149230"/>
          </a:xfrm>
          <a:prstGeom prst="rect">
            <a:avLst/>
          </a:prstGeom>
        </p:spPr>
      </p:pic>
      <p:sp>
        <p:nvSpPr>
          <p:cNvPr id="13" name="Text 8"/>
          <p:cNvSpPr/>
          <p:nvPr/>
        </p:nvSpPr>
        <p:spPr>
          <a:xfrm>
            <a:off x="3611880" y="3730752"/>
            <a:ext cx="5029200" cy="384048"/>
          </a:xfrm>
          <a:prstGeom prst="rect">
            <a:avLst/>
          </a:prstGeom>
          <a:noFill/>
          <a:ln/>
        </p:spPr>
        <p:txBody>
          <a:bodyPr wrap="square" lIns="0" tIns="0" rIns="0" bIns="0" rtlCol="0" anchor="ctr"/>
          <a:lstStyle/>
          <a:p>
            <a:pPr indent="0" marL="0">
              <a:buNone/>
            </a:pPr>
            <a:r>
              <a:rPr lang="en-US" sz="1300" dirty="0">
                <a:solidFill>
                  <a:srgbClr val="FFFFFF"/>
                </a:solidFill>
                <a:latin typeface="Outfit" pitchFamily="34" charset="0"/>
                <a:ea typeface="Outfit" pitchFamily="34" charset="-122"/>
                <a:cs typeface="Outfit" pitchFamily="34" charset="-120"/>
              </a:rPr>
              <a:t>energieberatung@rolfkrause.com</a:t>
            </a:r>
            <a:endParaRPr lang="en-US" sz="1300" dirty="0"/>
          </a:p>
        </p:txBody>
      </p:sp>
      <p:sp>
        <p:nvSpPr>
          <p:cNvPr id="14" name="Shape 9"/>
          <p:cNvSpPr/>
          <p:nvPr/>
        </p:nvSpPr>
        <p:spPr>
          <a:xfrm>
            <a:off x="3154680" y="4187952"/>
            <a:ext cx="310896" cy="310896"/>
          </a:xfrm>
          <a:prstGeom prst="ellipse">
            <a:avLst/>
          </a:prstGeom>
          <a:solidFill>
            <a:srgbClr val="00A0D2"/>
          </a:solidFill>
          <a:ln/>
        </p:spPr>
      </p:sp>
      <p:pic>
        <p:nvPicPr>
          <p:cNvPr id="15" name="Image 3" descr="preencoded.png">    </p:cNvPr>
          <p:cNvPicPr>
            <a:picLocks noChangeAspect="1"/>
          </p:cNvPicPr>
          <p:nvPr/>
        </p:nvPicPr>
        <p:blipFill>
          <a:blip r:embed="rId4"/>
          <a:stretch>
            <a:fillRect/>
          </a:stretch>
        </p:blipFill>
        <p:spPr>
          <a:xfrm>
            <a:off x="3235513" y="4268785"/>
            <a:ext cx="149230" cy="149230"/>
          </a:xfrm>
          <a:prstGeom prst="rect">
            <a:avLst/>
          </a:prstGeom>
        </p:spPr>
      </p:pic>
      <p:sp>
        <p:nvSpPr>
          <p:cNvPr id="16" name="Text 10"/>
          <p:cNvSpPr/>
          <p:nvPr/>
        </p:nvSpPr>
        <p:spPr>
          <a:xfrm>
            <a:off x="3611880" y="4151376"/>
            <a:ext cx="5029200" cy="384048"/>
          </a:xfrm>
          <a:prstGeom prst="rect">
            <a:avLst/>
          </a:prstGeom>
          <a:noFill/>
          <a:ln/>
        </p:spPr>
        <p:txBody>
          <a:bodyPr wrap="square" lIns="0" tIns="0" rIns="0" bIns="0" rtlCol="0" anchor="ctr"/>
          <a:lstStyle/>
          <a:p>
            <a:pPr indent="0" marL="0">
              <a:buNone/>
            </a:pPr>
            <a:r>
              <a:rPr lang="en-US" sz="1300" dirty="0">
                <a:solidFill>
                  <a:srgbClr val="FFFFFF"/>
                </a:solidFill>
                <a:latin typeface="Outfit" pitchFamily="34" charset="0"/>
                <a:ea typeface="Outfit" pitchFamily="34" charset="-122"/>
                <a:cs typeface="Outfit" pitchFamily="34" charset="-120"/>
              </a:rPr>
              <a:t>das-energieberater-team.de</a:t>
            </a:r>
            <a:endParaRPr lang="en-US" sz="1300" dirty="0"/>
          </a:p>
        </p:txBody>
      </p:sp>
      <p:sp>
        <p:nvSpPr>
          <p:cNvPr id="17" name="Shape 11"/>
          <p:cNvSpPr/>
          <p:nvPr/>
        </p:nvSpPr>
        <p:spPr>
          <a:xfrm>
            <a:off x="713232" y="4370832"/>
            <a:ext cx="457200" cy="457200"/>
          </a:xfrm>
          <a:prstGeom prst="roundRect">
            <a:avLst>
              <a:gd name="adj" fmla="val 12000"/>
            </a:avLst>
          </a:prstGeom>
          <a:solidFill>
            <a:srgbClr val="FFFFFF"/>
          </a:solidFill>
          <a:ln/>
        </p:spPr>
      </p:sp>
      <p:pic>
        <p:nvPicPr>
          <p:cNvPr id="18" name="Image 4" descr="assets/logo.jpg">    </p:cNvPr>
          <p:cNvPicPr>
            <a:picLocks noChangeAspect="1"/>
          </p:cNvPicPr>
          <p:nvPr/>
        </p:nvPicPr>
        <p:blipFill>
          <a:blip r:embed="rId5"/>
          <a:stretch>
            <a:fillRect/>
          </a:stretch>
        </p:blipFill>
        <p:spPr>
          <a:xfrm>
            <a:off x="768096" y="4425696"/>
            <a:ext cx="347472" cy="347472"/>
          </a:xfrm>
          <a:prstGeom prst="rect">
            <a:avLst/>
          </a:prstGeom>
        </p:spPr>
      </p:pic>
      <p:sp>
        <p:nvSpPr>
          <p:cNvPr id="19" name="Text 12"/>
          <p:cNvSpPr/>
          <p:nvPr/>
        </p:nvSpPr>
        <p:spPr>
          <a:xfrm>
            <a:off x="1325880" y="4370832"/>
            <a:ext cx="7132320" cy="457200"/>
          </a:xfrm>
          <a:prstGeom prst="rect">
            <a:avLst/>
          </a:prstGeom>
          <a:noFill/>
          <a:ln/>
        </p:spPr>
        <p:txBody>
          <a:bodyPr wrap="square" lIns="0" tIns="0" rIns="0" bIns="0" rtlCol="0" anchor="ctr"/>
          <a:lstStyle/>
          <a:p>
            <a:pPr indent="0" marL="0">
              <a:buNone/>
            </a:pPr>
            <a:r>
              <a:rPr lang="en-US" sz="1000" dirty="0">
                <a:solidFill>
                  <a:srgbClr val="AEC3D6"/>
                </a:solidFill>
                <a:latin typeface="Outfit" pitchFamily="34" charset="0"/>
                <a:ea typeface="Outfit" pitchFamily="34" charset="-122"/>
                <a:cs typeface="Outfit" pitchFamily="34" charset="-120"/>
              </a:rPr>
              <a:t>© Dipl.-Ing. Rolf Krause  ·  Ginsterweg 2a  ·  41379 Brüggen</a:t>
            </a:r>
            <a:endParaRPr lang="en-US" sz="1000" dirty="0"/>
          </a:p>
        </p:txBody>
      </p:sp>
      <p:pic>
        <p:nvPicPr>
          <p:cNvPr id="8" name="Media 0">
            <a:hlinkClick r:id="" action="ppaction://media"/>
          </p:cNvPr>
          <p:cNvPicPr>
            <a:picLocks noChangeAspect="1"/>
          </p:cNvPicPr>
          <p:nvPr>
            <a:videoFile r:link="rId6"/>
            <p:extLst>
              <p:ext uri="{DAA4B4D4-6D71-4841-9C94-3DE7FCFB9230}">
                <p14:media xmlns:p14="http://schemas.microsoft.com/office/powerpoint/2010/main" r:embed="rId7"/>
              </p:ext>
            </p:extLst>
          </p:nvPr>
        </p:nvPicPr>
        <p:blipFill>
          <a:blip r:embed="rId8"/>
          <a:stretch>
            <a:fillRect/>
          </a:stretch>
        </p:blipFill>
        <p:spPr>
          <a:xfrm>
            <a:off x="8686800" y="109728"/>
            <a:ext cx="274320" cy="27432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vector>
  </TitlesOfParts>
  <Company>ingenieurbüro rolf krause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Energieberatung für Architekten</dc:title>
  <dc:subject>PptxGenJS Presentation</dc:subject>
  <dc:creator>Dipl.-Ing. Rolf Krause</dc:creator>
  <cp:lastModifiedBy>Dipl.-Ing. Rolf Krause</cp:lastModifiedBy>
  <cp:revision>1</cp:revision>
  <dcterms:created xsi:type="dcterms:W3CDTF">2026-05-19T12:43:16Z</dcterms:created>
  <dcterms:modified xsi:type="dcterms:W3CDTF">2026-05-19T12:43:16Z</dcterms:modified>
</cp:coreProperties>
</file>